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6"/>
  </p:notesMasterIdLst>
  <p:sldIdLst>
    <p:sldId id="258" r:id="rId6"/>
    <p:sldId id="1088" r:id="rId7"/>
    <p:sldId id="1110" r:id="rId8"/>
    <p:sldId id="1094" r:id="rId9"/>
    <p:sldId id="1108" r:id="rId10"/>
    <p:sldId id="428" r:id="rId11"/>
    <p:sldId id="1076" r:id="rId12"/>
    <p:sldId id="1078" r:id="rId13"/>
    <p:sldId id="1093" r:id="rId14"/>
    <p:sldId id="111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ss, Alice (DHCF)" initials="WA(" lastIdx="4" clrIdx="0">
    <p:extLst>
      <p:ext uri="{19B8F6BF-5375-455C-9EA6-DF929625EA0E}">
        <p15:presenceInfo xmlns:p15="http://schemas.microsoft.com/office/powerpoint/2012/main" userId="S::alice.weiss@dc.gov::5d09c40e-18fd-4581-8e95-1c0925b956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BA209-3A78-455F-96C0-CFDE104B2D36}" v="3" dt="2020-08-31T17:49:37.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4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11232-A4A2-49F5-9993-84DA6F142D8B}" type="datetimeFigureOut">
              <a:rPr lang="en-US" smtClean="0"/>
              <a:t>9/1/2020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B1F5F-FFA0-47FA-BACA-C0BF5ADD7089}" type="slidenum">
              <a:rPr lang="en-US" smtClean="0"/>
              <a:t>‹#›</a:t>
            </a:fld>
            <a:endParaRPr lang="en-US"/>
          </a:p>
        </p:txBody>
      </p:sp>
    </p:spTree>
    <p:extLst>
      <p:ext uri="{BB962C8B-B14F-4D97-AF65-F5344CB8AC3E}">
        <p14:creationId xmlns:p14="http://schemas.microsoft.com/office/powerpoint/2010/main" val="369554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CE6FE4-9182-463D-91B4-6499B24749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68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C6DA3A-38FA-4C9C-AB3F-109DAAE521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201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Howard, Mary’s Center, MFA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8468D-0CA7-B044-8A85-BC025E700C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025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C6DA3A-38FA-4C9C-AB3F-109DAAE521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59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Core services designed to help promote continuity of care: Admit-discharge-transfer alerts; Lab results; Provider Directory; Image exchange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9A3110-82A9-4AA3-87BE-2A584A12F7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76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TAs can assist with review of telehealth options and workflow</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C6DA3A-38FA-4C9C-AB3F-109DAAE521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04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8468D-0CA7-B044-8A85-BC025E700C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6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41D6B2-FFD5-4F77-BEB3-074A1CC953CC}"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A810E-D5F7-4A23-B107-5964A28140A6}" type="slidenum">
              <a:rPr lang="en-US" smtClean="0"/>
              <a:t>‹#›</a:t>
            </a:fld>
            <a:endParaRPr lang="en-US"/>
          </a:p>
        </p:txBody>
      </p:sp>
    </p:spTree>
    <p:extLst>
      <p:ext uri="{BB962C8B-B14F-4D97-AF65-F5344CB8AC3E}">
        <p14:creationId xmlns:p14="http://schemas.microsoft.com/office/powerpoint/2010/main" val="109324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1D6B2-FFD5-4F77-BEB3-074A1CC953CC}"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A810E-D5F7-4A23-B107-5964A28140A6}" type="slidenum">
              <a:rPr lang="en-US" smtClean="0"/>
              <a:t>‹#›</a:t>
            </a:fld>
            <a:endParaRPr lang="en-US"/>
          </a:p>
        </p:txBody>
      </p:sp>
    </p:spTree>
    <p:extLst>
      <p:ext uri="{BB962C8B-B14F-4D97-AF65-F5344CB8AC3E}">
        <p14:creationId xmlns:p14="http://schemas.microsoft.com/office/powerpoint/2010/main" val="1603323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1D6B2-FFD5-4F77-BEB3-074A1CC953CC}"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A810E-D5F7-4A23-B107-5964A28140A6}" type="slidenum">
              <a:rPr lang="en-US" smtClean="0"/>
              <a:t>‹#›</a:t>
            </a:fld>
            <a:endParaRPr lang="en-US"/>
          </a:p>
        </p:txBody>
      </p:sp>
    </p:spTree>
    <p:extLst>
      <p:ext uri="{BB962C8B-B14F-4D97-AF65-F5344CB8AC3E}">
        <p14:creationId xmlns:p14="http://schemas.microsoft.com/office/powerpoint/2010/main" val="3917661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218A8A-8D50-4E07-9529-1688D94B2FC0}"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2779-EA96-4005-B191-C2F50D867485}" type="slidenum">
              <a:rPr lang="en-US" smtClean="0"/>
              <a:t>‹#›</a:t>
            </a:fld>
            <a:endParaRPr lang="en-US"/>
          </a:p>
        </p:txBody>
      </p:sp>
    </p:spTree>
    <p:extLst>
      <p:ext uri="{BB962C8B-B14F-4D97-AF65-F5344CB8AC3E}">
        <p14:creationId xmlns:p14="http://schemas.microsoft.com/office/powerpoint/2010/main" val="456459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18A8A-8D50-4E07-9529-1688D94B2FC0}"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2779-EA96-4005-B191-C2F50D867485}" type="slidenum">
              <a:rPr lang="en-US" smtClean="0"/>
              <a:t>‹#›</a:t>
            </a:fld>
            <a:endParaRPr lang="en-US"/>
          </a:p>
        </p:txBody>
      </p:sp>
    </p:spTree>
    <p:extLst>
      <p:ext uri="{BB962C8B-B14F-4D97-AF65-F5344CB8AC3E}">
        <p14:creationId xmlns:p14="http://schemas.microsoft.com/office/powerpoint/2010/main" val="75729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218A8A-8D50-4E07-9529-1688D94B2FC0}"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2779-EA96-4005-B191-C2F50D867485}" type="slidenum">
              <a:rPr lang="en-US" smtClean="0"/>
              <a:t>‹#›</a:t>
            </a:fld>
            <a:endParaRPr lang="en-US"/>
          </a:p>
        </p:txBody>
      </p:sp>
    </p:spTree>
    <p:extLst>
      <p:ext uri="{BB962C8B-B14F-4D97-AF65-F5344CB8AC3E}">
        <p14:creationId xmlns:p14="http://schemas.microsoft.com/office/powerpoint/2010/main" val="2745875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218A8A-8D50-4E07-9529-1688D94B2FC0}"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A2779-EA96-4005-B191-C2F50D867485}" type="slidenum">
              <a:rPr lang="en-US" smtClean="0"/>
              <a:t>‹#›</a:t>
            </a:fld>
            <a:endParaRPr lang="en-US"/>
          </a:p>
        </p:txBody>
      </p:sp>
    </p:spTree>
    <p:extLst>
      <p:ext uri="{BB962C8B-B14F-4D97-AF65-F5344CB8AC3E}">
        <p14:creationId xmlns:p14="http://schemas.microsoft.com/office/powerpoint/2010/main" val="2127821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218A8A-8D50-4E07-9529-1688D94B2FC0}"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A2779-EA96-4005-B191-C2F50D867485}" type="slidenum">
              <a:rPr lang="en-US" smtClean="0"/>
              <a:t>‹#›</a:t>
            </a:fld>
            <a:endParaRPr lang="en-US"/>
          </a:p>
        </p:txBody>
      </p:sp>
    </p:spTree>
    <p:extLst>
      <p:ext uri="{BB962C8B-B14F-4D97-AF65-F5344CB8AC3E}">
        <p14:creationId xmlns:p14="http://schemas.microsoft.com/office/powerpoint/2010/main" val="2559793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218A8A-8D50-4E07-9529-1688D94B2FC0}"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A2779-EA96-4005-B191-C2F50D867485}" type="slidenum">
              <a:rPr lang="en-US" smtClean="0"/>
              <a:t>‹#›</a:t>
            </a:fld>
            <a:endParaRPr lang="en-US"/>
          </a:p>
        </p:txBody>
      </p:sp>
    </p:spTree>
    <p:extLst>
      <p:ext uri="{BB962C8B-B14F-4D97-AF65-F5344CB8AC3E}">
        <p14:creationId xmlns:p14="http://schemas.microsoft.com/office/powerpoint/2010/main" val="2016554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18A8A-8D50-4E07-9529-1688D94B2FC0}" type="datetimeFigureOut">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A2779-EA96-4005-B191-C2F50D867485}" type="slidenum">
              <a:rPr lang="en-US" smtClean="0"/>
              <a:t>‹#›</a:t>
            </a:fld>
            <a:endParaRPr lang="en-US"/>
          </a:p>
        </p:txBody>
      </p:sp>
    </p:spTree>
    <p:extLst>
      <p:ext uri="{BB962C8B-B14F-4D97-AF65-F5344CB8AC3E}">
        <p14:creationId xmlns:p14="http://schemas.microsoft.com/office/powerpoint/2010/main" val="186778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18A8A-8D50-4E07-9529-1688D94B2FC0}"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A2779-EA96-4005-B191-C2F50D867485}" type="slidenum">
              <a:rPr lang="en-US" smtClean="0"/>
              <a:t>‹#›</a:t>
            </a:fld>
            <a:endParaRPr lang="en-US"/>
          </a:p>
        </p:txBody>
      </p:sp>
    </p:spTree>
    <p:extLst>
      <p:ext uri="{BB962C8B-B14F-4D97-AF65-F5344CB8AC3E}">
        <p14:creationId xmlns:p14="http://schemas.microsoft.com/office/powerpoint/2010/main" val="210948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1D6B2-FFD5-4F77-BEB3-074A1CC953CC}"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A810E-D5F7-4A23-B107-5964A28140A6}" type="slidenum">
              <a:rPr lang="en-US" smtClean="0"/>
              <a:t>‹#›</a:t>
            </a:fld>
            <a:endParaRPr lang="en-US"/>
          </a:p>
        </p:txBody>
      </p:sp>
    </p:spTree>
    <p:extLst>
      <p:ext uri="{BB962C8B-B14F-4D97-AF65-F5344CB8AC3E}">
        <p14:creationId xmlns:p14="http://schemas.microsoft.com/office/powerpoint/2010/main" val="3104834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18A8A-8D50-4E07-9529-1688D94B2FC0}"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A2779-EA96-4005-B191-C2F50D867485}" type="slidenum">
              <a:rPr lang="en-US" smtClean="0"/>
              <a:t>‹#›</a:t>
            </a:fld>
            <a:endParaRPr lang="en-US"/>
          </a:p>
        </p:txBody>
      </p:sp>
    </p:spTree>
    <p:extLst>
      <p:ext uri="{BB962C8B-B14F-4D97-AF65-F5344CB8AC3E}">
        <p14:creationId xmlns:p14="http://schemas.microsoft.com/office/powerpoint/2010/main" val="2844883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18A8A-8D50-4E07-9529-1688D94B2FC0}"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2779-EA96-4005-B191-C2F50D867485}" type="slidenum">
              <a:rPr lang="en-US" smtClean="0"/>
              <a:t>‹#›</a:t>
            </a:fld>
            <a:endParaRPr lang="en-US"/>
          </a:p>
        </p:txBody>
      </p:sp>
    </p:spTree>
    <p:extLst>
      <p:ext uri="{BB962C8B-B14F-4D97-AF65-F5344CB8AC3E}">
        <p14:creationId xmlns:p14="http://schemas.microsoft.com/office/powerpoint/2010/main" val="92103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18A8A-8D50-4E07-9529-1688D94B2FC0}"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2779-EA96-4005-B191-C2F50D867485}" type="slidenum">
              <a:rPr lang="en-US" smtClean="0"/>
              <a:t>‹#›</a:t>
            </a:fld>
            <a:endParaRPr lang="en-US"/>
          </a:p>
        </p:txBody>
      </p:sp>
    </p:spTree>
    <p:extLst>
      <p:ext uri="{BB962C8B-B14F-4D97-AF65-F5344CB8AC3E}">
        <p14:creationId xmlns:p14="http://schemas.microsoft.com/office/powerpoint/2010/main" val="122878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1D6B2-FFD5-4F77-BEB3-074A1CC953CC}"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A810E-D5F7-4A23-B107-5964A28140A6}" type="slidenum">
              <a:rPr lang="en-US" smtClean="0"/>
              <a:t>‹#›</a:t>
            </a:fld>
            <a:endParaRPr lang="en-US"/>
          </a:p>
        </p:txBody>
      </p:sp>
    </p:spTree>
    <p:extLst>
      <p:ext uri="{BB962C8B-B14F-4D97-AF65-F5344CB8AC3E}">
        <p14:creationId xmlns:p14="http://schemas.microsoft.com/office/powerpoint/2010/main" val="394910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41D6B2-FFD5-4F77-BEB3-074A1CC953CC}"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A810E-D5F7-4A23-B107-5964A28140A6}" type="slidenum">
              <a:rPr lang="en-US" smtClean="0"/>
              <a:t>‹#›</a:t>
            </a:fld>
            <a:endParaRPr lang="en-US"/>
          </a:p>
        </p:txBody>
      </p:sp>
    </p:spTree>
    <p:extLst>
      <p:ext uri="{BB962C8B-B14F-4D97-AF65-F5344CB8AC3E}">
        <p14:creationId xmlns:p14="http://schemas.microsoft.com/office/powerpoint/2010/main" val="281151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41D6B2-FFD5-4F77-BEB3-074A1CC953CC}"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A810E-D5F7-4A23-B107-5964A28140A6}" type="slidenum">
              <a:rPr lang="en-US" smtClean="0"/>
              <a:t>‹#›</a:t>
            </a:fld>
            <a:endParaRPr lang="en-US"/>
          </a:p>
        </p:txBody>
      </p:sp>
    </p:spTree>
    <p:extLst>
      <p:ext uri="{BB962C8B-B14F-4D97-AF65-F5344CB8AC3E}">
        <p14:creationId xmlns:p14="http://schemas.microsoft.com/office/powerpoint/2010/main" val="414122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41D6B2-FFD5-4F77-BEB3-074A1CC953CC}"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A810E-D5F7-4A23-B107-5964A28140A6}" type="slidenum">
              <a:rPr lang="en-US" smtClean="0"/>
              <a:t>‹#›</a:t>
            </a:fld>
            <a:endParaRPr lang="en-US"/>
          </a:p>
        </p:txBody>
      </p:sp>
    </p:spTree>
    <p:extLst>
      <p:ext uri="{BB962C8B-B14F-4D97-AF65-F5344CB8AC3E}">
        <p14:creationId xmlns:p14="http://schemas.microsoft.com/office/powerpoint/2010/main" val="32364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D6B2-FFD5-4F77-BEB3-074A1CC953CC}" type="datetimeFigureOut">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A810E-D5F7-4A23-B107-5964A28140A6}" type="slidenum">
              <a:rPr lang="en-US" smtClean="0"/>
              <a:t>‹#›</a:t>
            </a:fld>
            <a:endParaRPr lang="en-US"/>
          </a:p>
        </p:txBody>
      </p:sp>
    </p:spTree>
    <p:extLst>
      <p:ext uri="{BB962C8B-B14F-4D97-AF65-F5344CB8AC3E}">
        <p14:creationId xmlns:p14="http://schemas.microsoft.com/office/powerpoint/2010/main" val="2287839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41D6B2-FFD5-4F77-BEB3-074A1CC953CC}"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A810E-D5F7-4A23-B107-5964A28140A6}" type="slidenum">
              <a:rPr lang="en-US" smtClean="0"/>
              <a:t>‹#›</a:t>
            </a:fld>
            <a:endParaRPr lang="en-US"/>
          </a:p>
        </p:txBody>
      </p:sp>
    </p:spTree>
    <p:extLst>
      <p:ext uri="{BB962C8B-B14F-4D97-AF65-F5344CB8AC3E}">
        <p14:creationId xmlns:p14="http://schemas.microsoft.com/office/powerpoint/2010/main" val="420216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41D6B2-FFD5-4F77-BEB3-074A1CC953CC}"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A810E-D5F7-4A23-B107-5964A28140A6}" type="slidenum">
              <a:rPr lang="en-US" smtClean="0"/>
              <a:t>‹#›</a:t>
            </a:fld>
            <a:endParaRPr lang="en-US"/>
          </a:p>
        </p:txBody>
      </p:sp>
    </p:spTree>
    <p:extLst>
      <p:ext uri="{BB962C8B-B14F-4D97-AF65-F5344CB8AC3E}">
        <p14:creationId xmlns:p14="http://schemas.microsoft.com/office/powerpoint/2010/main" val="166849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1D6B2-FFD5-4F77-BEB3-074A1CC953CC}" type="datetimeFigureOut">
              <a:rPr lang="en-US" smtClean="0"/>
              <a:t>9/1/2020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A810E-D5F7-4A23-B107-5964A28140A6}" type="slidenum">
              <a:rPr lang="en-US" smtClean="0"/>
              <a:t>‹#›</a:t>
            </a:fld>
            <a:endParaRPr lang="en-US"/>
          </a:p>
        </p:txBody>
      </p:sp>
    </p:spTree>
    <p:extLst>
      <p:ext uri="{BB962C8B-B14F-4D97-AF65-F5344CB8AC3E}">
        <p14:creationId xmlns:p14="http://schemas.microsoft.com/office/powerpoint/2010/main" val="2035361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18A8A-8D50-4E07-9529-1688D94B2FC0}" type="datetimeFigureOut">
              <a:rPr lang="en-US" smtClean="0"/>
              <a:t>9/1/2020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A2779-EA96-4005-B191-C2F50D867485}" type="slidenum">
              <a:rPr lang="en-US" smtClean="0"/>
              <a:t>‹#›</a:t>
            </a:fld>
            <a:endParaRPr lang="en-US"/>
          </a:p>
        </p:txBody>
      </p:sp>
    </p:spTree>
    <p:extLst>
      <p:ext uri="{BB962C8B-B14F-4D97-AF65-F5344CB8AC3E}">
        <p14:creationId xmlns:p14="http://schemas.microsoft.com/office/powerpoint/2010/main" val="1308636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hcf.dc.gov/page/telemedicine"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69557" y="556062"/>
            <a:ext cx="8217243" cy="4251607"/>
            <a:chOff x="381000" y="1143000"/>
            <a:chExt cx="8001000" cy="3505200"/>
          </a:xfrm>
        </p:grpSpPr>
        <p:sp>
          <p:nvSpPr>
            <p:cNvPr id="4" name="Rectangle 3"/>
            <p:cNvSpPr/>
            <p:nvPr/>
          </p:nvSpPr>
          <p:spPr>
            <a:xfrm>
              <a:off x="381000" y="1143000"/>
              <a:ext cx="8001000" cy="3505200"/>
            </a:xfrm>
            <a:prstGeom prst="rect">
              <a:avLst/>
            </a:prstGeom>
            <a:noFill/>
            <a:ln w="19050" cmpd="sng">
              <a:solidFill>
                <a:srgbClr val="00005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1104900" y="1605867"/>
              <a:ext cx="6553200" cy="212367"/>
            </a:xfrm>
            <a:prstGeom prst="rect">
              <a:avLst/>
            </a:prstGeom>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23" name="Rectangle 22"/>
          <p:cNvSpPr/>
          <p:nvPr/>
        </p:nvSpPr>
        <p:spPr>
          <a:xfrm>
            <a:off x="304799" y="6169581"/>
            <a:ext cx="8534400"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Garamond"/>
                <a:ea typeface="+mn-ea"/>
                <a:cs typeface="Garamond"/>
              </a:rPr>
              <a:t>Department of Health Care Finance</a:t>
            </a:r>
          </a:p>
        </p:txBody>
      </p:sp>
      <p:cxnSp>
        <p:nvCxnSpPr>
          <p:cNvPr id="27" name="Straight Connector 26"/>
          <p:cNvCxnSpPr>
            <a:cxnSpLocks/>
          </p:cNvCxnSpPr>
          <p:nvPr/>
        </p:nvCxnSpPr>
        <p:spPr>
          <a:xfrm>
            <a:off x="463378" y="6036474"/>
            <a:ext cx="8217243"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6" name="TextBox 5"/>
          <p:cNvSpPr txBox="1"/>
          <p:nvPr/>
        </p:nvSpPr>
        <p:spPr>
          <a:xfrm>
            <a:off x="1414018" y="5307706"/>
            <a:ext cx="631595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4472C4">
                    <a:lumMod val="50000"/>
                  </a:srgbClr>
                </a:solidFill>
                <a:latin typeface="Garamond"/>
                <a:cs typeface="Garamond"/>
              </a:rPr>
              <a:t>September 9, 2020</a:t>
            </a:r>
            <a:endParaRPr kumimoji="0" lang="en-US" sz="2400" b="1" i="0" u="none" strike="noStrike" kern="1200" cap="none" spc="0" normalizeH="0" baseline="0" noProof="0" dirty="0">
              <a:ln>
                <a:noFill/>
              </a:ln>
              <a:solidFill>
                <a:srgbClr val="4472C4">
                  <a:lumMod val="50000"/>
                </a:srgbClr>
              </a:solidFill>
              <a:effectLst/>
              <a:uLnTx/>
              <a:uFillTx/>
              <a:latin typeface="Garamond"/>
              <a:ea typeface="+mn-ea"/>
              <a:cs typeface="Garamond"/>
            </a:endParaRPr>
          </a:p>
        </p:txBody>
      </p:sp>
      <p:sp>
        <p:nvSpPr>
          <p:cNvPr id="2" name="Rectangle 1">
            <a:extLst>
              <a:ext uri="{FF2B5EF4-FFF2-40B4-BE49-F238E27FC236}">
                <a16:creationId xmlns:a16="http://schemas.microsoft.com/office/drawing/2014/main" id="{72845203-1CD1-4B91-83A9-36131587679E}"/>
              </a:ext>
            </a:extLst>
          </p:cNvPr>
          <p:cNvSpPr/>
          <p:nvPr/>
        </p:nvSpPr>
        <p:spPr>
          <a:xfrm>
            <a:off x="1013512" y="769357"/>
            <a:ext cx="7560297" cy="310084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Strengthening Access to Care During the PHE Through Telehealth and Provider Technological Supports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3E55A2"/>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E55A2"/>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3E55A2"/>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131EAEA-1189-4F8B-A654-FB615BC67FD4}"/>
              </a:ext>
            </a:extLst>
          </p:cNvPr>
          <p:cNvPicPr>
            <a:picLocks noChangeAspect="1"/>
          </p:cNvPicPr>
          <p:nvPr/>
        </p:nvPicPr>
        <p:blipFill rotWithShape="1">
          <a:blip r:embed="rId3"/>
          <a:srcRect l="12722" t="12918" r="15646" b="33686"/>
          <a:stretch/>
        </p:blipFill>
        <p:spPr>
          <a:xfrm>
            <a:off x="3949698" y="4136907"/>
            <a:ext cx="1244601" cy="901700"/>
          </a:xfrm>
          <a:prstGeom prst="rect">
            <a:avLst/>
          </a:prstGeom>
        </p:spPr>
      </p:pic>
    </p:spTree>
    <p:extLst>
      <p:ext uri="{BB962C8B-B14F-4D97-AF65-F5344CB8AC3E}">
        <p14:creationId xmlns:p14="http://schemas.microsoft.com/office/powerpoint/2010/main" val="1879157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00462" y="1090609"/>
            <a:ext cx="8224831" cy="0"/>
          </a:xfrm>
          <a:prstGeom prst="line">
            <a:avLst/>
          </a:prstGeom>
          <a:ln w="19050" cmpd="sng"/>
        </p:spPr>
        <p:style>
          <a:lnRef idx="2">
            <a:schemeClr val="accent2"/>
          </a:lnRef>
          <a:fillRef idx="0">
            <a:schemeClr val="accent2"/>
          </a:fillRef>
          <a:effectRef idx="1">
            <a:schemeClr val="accent2"/>
          </a:effectRef>
          <a:fontRef idx="minor">
            <a:schemeClr val="tx1"/>
          </a:fontRef>
        </p:style>
      </p:cxnSp>
      <p:sp>
        <p:nvSpPr>
          <p:cNvPr id="9" name="Slide Number Placeholder 3"/>
          <p:cNvSpPr txBox="1">
            <a:spLocks/>
          </p:cNvSpPr>
          <p:nvPr/>
        </p:nvSpPr>
        <p:spPr>
          <a:xfrm>
            <a:off x="5028368" y="6412377"/>
            <a:ext cx="405196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50000"/>
                  </a:prstClr>
                </a:solidFill>
                <a:effectLst/>
                <a:uLnTx/>
                <a:uFillTx/>
                <a:latin typeface="Garamond"/>
                <a:ea typeface="+mn-ea"/>
                <a:cs typeface="Garamond"/>
              </a:rPr>
              <a:t>Department of Health Care Finance |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CC0B0B40-0741-4E31-B855-7CCB7F808D9F}"/>
              </a:ext>
            </a:extLst>
          </p:cNvPr>
          <p:cNvSpPr txBox="1">
            <a:spLocks/>
          </p:cNvSpPr>
          <p:nvPr/>
        </p:nvSpPr>
        <p:spPr>
          <a:xfrm>
            <a:off x="464886" y="1104197"/>
            <a:ext cx="7587163" cy="49414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68E33B15-3E28-4695-8C22-86B36AD55C2F}"/>
              </a:ext>
            </a:extLst>
          </p:cNvPr>
          <p:cNvSpPr txBox="1">
            <a:spLocks/>
          </p:cNvSpPr>
          <p:nvPr/>
        </p:nvSpPr>
        <p:spPr>
          <a:xfrm>
            <a:off x="418707" y="988757"/>
            <a:ext cx="8031844" cy="517236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00"/>
              </a:buClr>
              <a:buSzPts val="1400"/>
              <a:buFont typeface="Arial" panose="020B0604020202020204" pitchFamily="34" charset="0"/>
              <a:buNone/>
              <a:tabLst/>
              <a:defRPr/>
            </a:pPr>
            <a:endParaRPr kumimoji="0" lang="en-US" sz="1800" b="0" i="1"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Needs Assessment (DCPCA/JSI)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solidFill>
                  <a:prstClr val="black"/>
                </a:solidFill>
                <a:latin typeface="Calibri" panose="020F0502020204030204" pitchFamily="34" charset="0"/>
                <a:cs typeface="Calibri" panose="020F0502020204030204" pitchFamily="34" charset="0"/>
              </a:rPr>
              <a:t>DATAWits</a:t>
            </a:r>
            <a:r>
              <a:rPr lang="en-US" dirty="0">
                <a:solidFill>
                  <a:prstClr val="black"/>
                </a:solidFill>
                <a:latin typeface="Calibri" panose="020F0502020204030204" pitchFamily="34" charset="0"/>
                <a:cs typeface="Calibri" panose="020F0502020204030204" pitchFamily="34" charset="0"/>
              </a:rPr>
              <a:t> Upgrades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Consent Management System Grant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Calibri" panose="020F0502020204030204" pitchFamily="34" charset="0"/>
                <a:cs typeface="Calibri" panose="020F0502020204030204" pitchFamily="34" charset="0"/>
              </a:rPr>
              <a:t>Integrated Care Technical Assistance</a:t>
            </a: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itle 1">
            <a:extLst>
              <a:ext uri="{FF2B5EF4-FFF2-40B4-BE49-F238E27FC236}">
                <a16:creationId xmlns:a16="http://schemas.microsoft.com/office/drawing/2014/main" id="{9F608F3F-2E79-45A4-A961-7E8DD6A7BF9F}"/>
              </a:ext>
            </a:extLst>
          </p:cNvPr>
          <p:cNvSpPr txBox="1">
            <a:spLocks/>
          </p:cNvSpPr>
          <p:nvPr/>
        </p:nvSpPr>
        <p:spPr>
          <a:xfrm>
            <a:off x="464886" y="365438"/>
            <a:ext cx="8295985" cy="7441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SUD Provider Capacity Grant</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18266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1A98-A016-40F2-AF17-25B875EB1679}"/>
              </a:ext>
            </a:extLst>
          </p:cNvPr>
          <p:cNvSpPr>
            <a:spLocks noGrp="1"/>
          </p:cNvSpPr>
          <p:nvPr>
            <p:ph type="title"/>
          </p:nvPr>
        </p:nvSpPr>
        <p:spPr>
          <a:xfrm>
            <a:off x="452862" y="157476"/>
            <a:ext cx="8339445" cy="1325563"/>
          </a:xfrm>
        </p:spPr>
        <p:txBody>
          <a:bodyPr>
            <a:normAutofit/>
          </a:bodyPr>
          <a:lstStyle/>
          <a:p>
            <a:pPr algn="ctr"/>
            <a:r>
              <a:rPr lang="en-US" sz="3800" b="1" dirty="0">
                <a:solidFill>
                  <a:schemeClr val="accent1">
                    <a:lumMod val="50000"/>
                  </a:schemeClr>
                </a:solidFill>
                <a:latin typeface="Arial" panose="020B0604020202020204" pitchFamily="34" charset="0"/>
                <a:cs typeface="Arial" panose="020B0604020202020204" pitchFamily="34" charset="0"/>
              </a:rPr>
              <a:t>Overview</a:t>
            </a:r>
            <a:endParaRPr lang="en-US" sz="3800" dirty="0"/>
          </a:p>
        </p:txBody>
      </p:sp>
      <p:sp>
        <p:nvSpPr>
          <p:cNvPr id="3" name="Content Placeholder 2">
            <a:extLst>
              <a:ext uri="{FF2B5EF4-FFF2-40B4-BE49-F238E27FC236}">
                <a16:creationId xmlns:a16="http://schemas.microsoft.com/office/drawing/2014/main" id="{120E7575-2234-484F-94E1-636FF3A4644F}"/>
              </a:ext>
            </a:extLst>
          </p:cNvPr>
          <p:cNvSpPr>
            <a:spLocks noGrp="1"/>
          </p:cNvSpPr>
          <p:nvPr>
            <p:ph sz="half" idx="1"/>
          </p:nvPr>
        </p:nvSpPr>
        <p:spPr>
          <a:xfrm>
            <a:off x="452862" y="1442930"/>
            <a:ext cx="8238275" cy="4774990"/>
          </a:xfrm>
        </p:spPr>
        <p:txBody>
          <a:bodyPr>
            <a:normAutofit/>
          </a:bodyPr>
          <a:lstStyle/>
          <a:p>
            <a:r>
              <a:rPr lang="en-US" dirty="0"/>
              <a:t>Telehealth</a:t>
            </a:r>
          </a:p>
          <a:p>
            <a:r>
              <a:rPr lang="en-US" dirty="0"/>
              <a:t>New CMS HITECH Funding</a:t>
            </a:r>
          </a:p>
          <a:p>
            <a:r>
              <a:rPr lang="en-US" dirty="0"/>
              <a:t>DC HIE</a:t>
            </a:r>
          </a:p>
          <a:p>
            <a:r>
              <a:rPr lang="en-US" dirty="0"/>
              <a:t>SUD Provider Capacity Grant</a:t>
            </a:r>
          </a:p>
          <a:p>
            <a:r>
              <a:rPr lang="en-US" dirty="0"/>
              <a:t>Next Steps</a:t>
            </a:r>
          </a:p>
        </p:txBody>
      </p:sp>
      <p:cxnSp>
        <p:nvCxnSpPr>
          <p:cNvPr id="8" name="Straight Connector 7">
            <a:extLst>
              <a:ext uri="{FF2B5EF4-FFF2-40B4-BE49-F238E27FC236}">
                <a16:creationId xmlns:a16="http://schemas.microsoft.com/office/drawing/2014/main" id="{5111DA1E-ED51-4629-9113-DBE3AFA1622C}"/>
              </a:ext>
            </a:extLst>
          </p:cNvPr>
          <p:cNvCxnSpPr>
            <a:cxnSpLocks/>
          </p:cNvCxnSpPr>
          <p:nvPr/>
        </p:nvCxnSpPr>
        <p:spPr>
          <a:xfrm>
            <a:off x="326519" y="1175537"/>
            <a:ext cx="8376659" cy="0"/>
          </a:xfrm>
          <a:prstGeom prst="line">
            <a:avLst/>
          </a:prstGeom>
          <a:ln w="19050" cmpd="sng"/>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1654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1A98-A016-40F2-AF17-25B875EB1679}"/>
              </a:ext>
            </a:extLst>
          </p:cNvPr>
          <p:cNvSpPr>
            <a:spLocks noGrp="1"/>
          </p:cNvSpPr>
          <p:nvPr>
            <p:ph type="title"/>
          </p:nvPr>
        </p:nvSpPr>
        <p:spPr>
          <a:xfrm>
            <a:off x="452862" y="157476"/>
            <a:ext cx="8339445" cy="1325563"/>
          </a:xfrm>
        </p:spPr>
        <p:txBody>
          <a:bodyPr>
            <a:normAutofit/>
          </a:bodyPr>
          <a:lstStyle/>
          <a:p>
            <a:pPr algn="ctr"/>
            <a:r>
              <a:rPr lang="en-US" sz="3800" b="1" dirty="0">
                <a:solidFill>
                  <a:schemeClr val="accent1">
                    <a:lumMod val="50000"/>
                  </a:schemeClr>
                </a:solidFill>
                <a:latin typeface="Arial" panose="020B0604020202020204" pitchFamily="34" charset="0"/>
                <a:cs typeface="Arial" panose="020B0604020202020204" pitchFamily="34" charset="0"/>
              </a:rPr>
              <a:t>DHCF </a:t>
            </a:r>
            <a:r>
              <a:rPr lang="en-US" sz="4000" b="1" dirty="0">
                <a:solidFill>
                  <a:schemeClr val="accent1">
                    <a:lumMod val="50000"/>
                  </a:schemeClr>
                </a:solidFill>
                <a:latin typeface="Arial" panose="020B0604020202020204" pitchFamily="34" charset="0"/>
                <a:cs typeface="Arial" panose="020B0604020202020204" pitchFamily="34" charset="0"/>
              </a:rPr>
              <a:t>Telemedicine</a:t>
            </a:r>
            <a:r>
              <a:rPr lang="en-US" sz="3800" b="1" dirty="0">
                <a:solidFill>
                  <a:schemeClr val="accent1">
                    <a:lumMod val="50000"/>
                  </a:schemeClr>
                </a:solidFill>
                <a:latin typeface="Arial" panose="020B0604020202020204" pitchFamily="34" charset="0"/>
                <a:cs typeface="Arial" panose="020B0604020202020204" pitchFamily="34" charset="0"/>
              </a:rPr>
              <a:t> Final Rule</a:t>
            </a:r>
            <a:endParaRPr lang="en-US" sz="3800" dirty="0"/>
          </a:p>
        </p:txBody>
      </p:sp>
      <p:sp>
        <p:nvSpPr>
          <p:cNvPr id="3" name="Content Placeholder 2">
            <a:extLst>
              <a:ext uri="{FF2B5EF4-FFF2-40B4-BE49-F238E27FC236}">
                <a16:creationId xmlns:a16="http://schemas.microsoft.com/office/drawing/2014/main" id="{120E7575-2234-484F-94E1-636FF3A4644F}"/>
              </a:ext>
            </a:extLst>
          </p:cNvPr>
          <p:cNvSpPr>
            <a:spLocks noGrp="1"/>
          </p:cNvSpPr>
          <p:nvPr>
            <p:ph sz="half" idx="1"/>
          </p:nvPr>
        </p:nvSpPr>
        <p:spPr>
          <a:xfrm>
            <a:off x="452863" y="1442930"/>
            <a:ext cx="3886200" cy="4774990"/>
          </a:xfrm>
        </p:spPr>
        <p:txBody>
          <a:bodyPr>
            <a:normAutofit fontScale="85000" lnSpcReduction="10000"/>
          </a:bodyPr>
          <a:lstStyle/>
          <a:p>
            <a:r>
              <a:rPr lang="en-US" dirty="0"/>
              <a:t>Allows Medicaid to pay for services via telemedicine if</a:t>
            </a:r>
          </a:p>
          <a:p>
            <a:pPr lvl="1"/>
            <a:r>
              <a:rPr lang="en-US" dirty="0"/>
              <a:t>Already included in the DHCF fee schedule within broad categories specified in the DHCF telemedicine rule</a:t>
            </a:r>
            <a:r>
              <a:rPr lang="en-US" b="1" dirty="0"/>
              <a:t>, and </a:t>
            </a:r>
          </a:p>
          <a:p>
            <a:pPr lvl="1"/>
            <a:r>
              <a:rPr lang="en-US" dirty="0"/>
              <a:t>Can be delivered at the standard of care</a:t>
            </a:r>
          </a:p>
          <a:p>
            <a:r>
              <a:rPr lang="en-US" dirty="0"/>
              <a:t>Allows patient’s home as an originating site </a:t>
            </a:r>
          </a:p>
          <a:p>
            <a:r>
              <a:rPr lang="en-US" dirty="0"/>
              <a:t>Clarifies telemedicine is applicable to both FFS and MCO program</a:t>
            </a:r>
          </a:p>
          <a:p>
            <a:r>
              <a:rPr lang="en-US" dirty="0"/>
              <a:t>Providers have flexibility to work remotely</a:t>
            </a:r>
          </a:p>
        </p:txBody>
      </p:sp>
      <p:sp>
        <p:nvSpPr>
          <p:cNvPr id="6" name="Rectangle 5">
            <a:extLst>
              <a:ext uri="{FF2B5EF4-FFF2-40B4-BE49-F238E27FC236}">
                <a16:creationId xmlns:a16="http://schemas.microsoft.com/office/drawing/2014/main" id="{39D8B8AE-DAA5-4A7F-B9B6-B60EAEC80E6A}"/>
              </a:ext>
            </a:extLst>
          </p:cNvPr>
          <p:cNvSpPr/>
          <p:nvPr/>
        </p:nvSpPr>
        <p:spPr>
          <a:xfrm>
            <a:off x="282556" y="6217920"/>
            <a:ext cx="4289444"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https://dhcf.dc.gov/page/telemedicine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7" name="Picture 6">
            <a:extLst>
              <a:ext uri="{FF2B5EF4-FFF2-40B4-BE49-F238E27FC236}">
                <a16:creationId xmlns:a16="http://schemas.microsoft.com/office/drawing/2014/main" id="{0347E4B7-1412-48FE-80F7-29078A76AD88}"/>
              </a:ext>
            </a:extLst>
          </p:cNvPr>
          <p:cNvPicPr>
            <a:picLocks noChangeAspect="1"/>
          </p:cNvPicPr>
          <p:nvPr/>
        </p:nvPicPr>
        <p:blipFill>
          <a:blip r:embed="rId3"/>
          <a:stretch>
            <a:fillRect/>
          </a:stretch>
        </p:blipFill>
        <p:spPr>
          <a:xfrm rot="177386">
            <a:off x="4611314" y="1519237"/>
            <a:ext cx="3057525" cy="3819525"/>
          </a:xfrm>
          <a:prstGeom prst="rect">
            <a:avLst/>
          </a:prstGeom>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7AFE318D-5FF8-45E3-ABAE-6CA8D9B6D7B2}"/>
              </a:ext>
            </a:extLst>
          </p:cNvPr>
          <p:cNvPicPr>
            <a:picLocks noChangeAspect="1"/>
          </p:cNvPicPr>
          <p:nvPr/>
        </p:nvPicPr>
        <p:blipFill>
          <a:blip r:embed="rId4"/>
          <a:stretch>
            <a:fillRect/>
          </a:stretch>
        </p:blipFill>
        <p:spPr>
          <a:xfrm rot="754496">
            <a:off x="6064031" y="3101330"/>
            <a:ext cx="2690198" cy="3354341"/>
          </a:xfrm>
          <a:prstGeom prst="rect">
            <a:avLst/>
          </a:prstGeom>
          <a:effectLst>
            <a:outerShdw blurRad="50800" dist="38100" dir="8100000" algn="tr" rotWithShape="0">
              <a:prstClr val="black">
                <a:alpha val="40000"/>
              </a:prstClr>
            </a:outerShdw>
          </a:effectLst>
        </p:spPr>
      </p:pic>
      <p:cxnSp>
        <p:nvCxnSpPr>
          <p:cNvPr id="8" name="Straight Connector 7">
            <a:extLst>
              <a:ext uri="{FF2B5EF4-FFF2-40B4-BE49-F238E27FC236}">
                <a16:creationId xmlns:a16="http://schemas.microsoft.com/office/drawing/2014/main" id="{5111DA1E-ED51-4629-9113-DBE3AFA1622C}"/>
              </a:ext>
            </a:extLst>
          </p:cNvPr>
          <p:cNvCxnSpPr>
            <a:cxnSpLocks/>
          </p:cNvCxnSpPr>
          <p:nvPr/>
        </p:nvCxnSpPr>
        <p:spPr>
          <a:xfrm>
            <a:off x="326519" y="1175537"/>
            <a:ext cx="8376659" cy="0"/>
          </a:xfrm>
          <a:prstGeom prst="line">
            <a:avLst/>
          </a:prstGeom>
          <a:ln w="19050" cmpd="sng"/>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4822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1A98-A016-40F2-AF17-25B875EB1679}"/>
              </a:ext>
            </a:extLst>
          </p:cNvPr>
          <p:cNvSpPr>
            <a:spLocks noGrp="1"/>
          </p:cNvSpPr>
          <p:nvPr>
            <p:ph type="title"/>
          </p:nvPr>
        </p:nvSpPr>
        <p:spPr>
          <a:xfrm>
            <a:off x="452862" y="157476"/>
            <a:ext cx="8339445" cy="1325563"/>
          </a:xfrm>
        </p:spPr>
        <p:txBody>
          <a:bodyPr>
            <a:normAutofit/>
          </a:bodyPr>
          <a:lstStyle/>
          <a:p>
            <a:pPr algn="ctr"/>
            <a:r>
              <a:rPr lang="en-US" sz="4000" b="1" dirty="0">
                <a:solidFill>
                  <a:schemeClr val="accent1">
                    <a:lumMod val="50000"/>
                  </a:schemeClr>
                </a:solidFill>
                <a:latin typeface="Arial" panose="020B0604020202020204" pitchFamily="34" charset="0"/>
                <a:cs typeface="Arial" panose="020B0604020202020204" pitchFamily="34" charset="0"/>
              </a:rPr>
              <a:t>Telemedicine Guidance </a:t>
            </a:r>
            <a:br>
              <a:rPr lang="en-US" sz="4000" b="1" dirty="0">
                <a:solidFill>
                  <a:schemeClr val="accent1">
                    <a:lumMod val="50000"/>
                  </a:schemeClr>
                </a:solidFill>
                <a:latin typeface="Arial" panose="020B0604020202020204" pitchFamily="34" charset="0"/>
                <a:cs typeface="Arial" panose="020B0604020202020204" pitchFamily="34" charset="0"/>
              </a:rPr>
            </a:br>
            <a:r>
              <a:rPr lang="en-US" sz="4000" b="1" i="1" dirty="0">
                <a:solidFill>
                  <a:schemeClr val="accent1">
                    <a:lumMod val="50000"/>
                  </a:schemeClr>
                </a:solidFill>
                <a:latin typeface="Arial" panose="020B0604020202020204" pitchFamily="34" charset="0"/>
                <a:cs typeface="Arial" panose="020B0604020202020204" pitchFamily="34" charset="0"/>
              </a:rPr>
              <a:t>During</a:t>
            </a:r>
            <a:r>
              <a:rPr lang="en-US" sz="4000" b="1" dirty="0">
                <a:solidFill>
                  <a:schemeClr val="accent1">
                    <a:lumMod val="50000"/>
                  </a:schemeClr>
                </a:solidFill>
                <a:latin typeface="Arial" panose="020B0604020202020204" pitchFamily="34" charset="0"/>
                <a:cs typeface="Arial" panose="020B0604020202020204" pitchFamily="34" charset="0"/>
              </a:rPr>
              <a:t> the PHE</a:t>
            </a:r>
            <a:endParaRPr lang="en-US" sz="4000" dirty="0"/>
          </a:p>
        </p:txBody>
      </p:sp>
      <p:cxnSp>
        <p:nvCxnSpPr>
          <p:cNvPr id="8" name="Straight Connector 7">
            <a:extLst>
              <a:ext uri="{FF2B5EF4-FFF2-40B4-BE49-F238E27FC236}">
                <a16:creationId xmlns:a16="http://schemas.microsoft.com/office/drawing/2014/main" id="{5111DA1E-ED51-4629-9113-DBE3AFA1622C}"/>
              </a:ext>
            </a:extLst>
          </p:cNvPr>
          <p:cNvCxnSpPr>
            <a:cxnSpLocks/>
          </p:cNvCxnSpPr>
          <p:nvPr/>
        </p:nvCxnSpPr>
        <p:spPr>
          <a:xfrm>
            <a:off x="383670" y="1476890"/>
            <a:ext cx="8376659" cy="0"/>
          </a:xfrm>
          <a:prstGeom prst="line">
            <a:avLst/>
          </a:prstGeom>
          <a:ln w="19050" cmpd="sng"/>
        </p:spPr>
        <p:style>
          <a:lnRef idx="2">
            <a:schemeClr val="accent2"/>
          </a:lnRef>
          <a:fillRef idx="0">
            <a:schemeClr val="accent2"/>
          </a:fillRef>
          <a:effectRef idx="1">
            <a:schemeClr val="accent2"/>
          </a:effectRef>
          <a:fontRef idx="minor">
            <a:schemeClr val="tx1"/>
          </a:fontRef>
        </p:style>
      </p:cxnSp>
      <p:graphicFrame>
        <p:nvGraphicFramePr>
          <p:cNvPr id="4" name="Table 8">
            <a:extLst>
              <a:ext uri="{FF2B5EF4-FFF2-40B4-BE49-F238E27FC236}">
                <a16:creationId xmlns:a16="http://schemas.microsoft.com/office/drawing/2014/main" id="{C4515E9B-9A45-42D9-8960-CD5ED1CB5649}"/>
              </a:ext>
            </a:extLst>
          </p:cNvPr>
          <p:cNvGraphicFramePr>
            <a:graphicFrameLocks noGrp="1"/>
          </p:cNvGraphicFramePr>
          <p:nvPr/>
        </p:nvGraphicFramePr>
        <p:xfrm>
          <a:off x="383670" y="1579884"/>
          <a:ext cx="8588052" cy="4937760"/>
        </p:xfrm>
        <a:graphic>
          <a:graphicData uri="http://schemas.openxmlformats.org/drawingml/2006/table">
            <a:tbl>
              <a:tblPr firstRow="1" bandRow="1">
                <a:tableStyleId>{9D7B26C5-4107-4FEC-AEDC-1716B250A1EF}</a:tableStyleId>
              </a:tblPr>
              <a:tblGrid>
                <a:gridCol w="4286846">
                  <a:extLst>
                    <a:ext uri="{9D8B030D-6E8A-4147-A177-3AD203B41FA5}">
                      <a16:colId xmlns:a16="http://schemas.microsoft.com/office/drawing/2014/main" val="3771290308"/>
                    </a:ext>
                  </a:extLst>
                </a:gridCol>
                <a:gridCol w="4301206">
                  <a:extLst>
                    <a:ext uri="{9D8B030D-6E8A-4147-A177-3AD203B41FA5}">
                      <a16:colId xmlns:a16="http://schemas.microsoft.com/office/drawing/2014/main" val="2322648866"/>
                    </a:ext>
                  </a:extLst>
                </a:gridCol>
              </a:tblGrid>
              <a:tr h="370840">
                <a:tc>
                  <a:txBody>
                    <a:bodyPr/>
                    <a:lstStyle/>
                    <a:p>
                      <a:r>
                        <a:rPr lang="en-US" sz="2400" dirty="0"/>
                        <a:t>Special Authorization during the public health emergency (PHE):</a:t>
                      </a:r>
                    </a:p>
                  </a:txBody>
                  <a:tcPr/>
                </a:tc>
                <a:tc>
                  <a:txBody>
                    <a:bodyPr/>
                    <a:lstStyle/>
                    <a:p>
                      <a:r>
                        <a:rPr lang="en-US" sz="2400" dirty="0"/>
                        <a:t>Issues to consider </a:t>
                      </a:r>
                      <a:r>
                        <a:rPr lang="en-US" sz="2400" i="1" dirty="0"/>
                        <a:t>after </a:t>
                      </a:r>
                      <a:r>
                        <a:rPr lang="en-US" sz="2400" dirty="0"/>
                        <a:t>the PHE:</a:t>
                      </a:r>
                    </a:p>
                  </a:txBody>
                  <a:tcPr/>
                </a:tc>
                <a:extLst>
                  <a:ext uri="{0D108BD9-81ED-4DB2-BD59-A6C34878D82A}">
                    <a16:rowId xmlns:a16="http://schemas.microsoft.com/office/drawing/2014/main" val="3688837555"/>
                  </a:ext>
                </a:extLst>
              </a:tr>
              <a:tr h="370840">
                <a:tc>
                  <a:txBody>
                    <a:bodyPr/>
                    <a:lstStyle/>
                    <a:p>
                      <a:r>
                        <a:rPr lang="en-US" sz="2200" dirty="0"/>
                        <a:t>Audio-only telemedicine services</a:t>
                      </a:r>
                    </a:p>
                  </a:txBody>
                  <a:tcPr/>
                </a:tc>
                <a:tc>
                  <a:txBody>
                    <a:bodyPr/>
                    <a:lstStyle/>
                    <a:p>
                      <a:pPr marL="285750" indent="-285750">
                        <a:buFont typeface="Arial" panose="020B0604020202020204" pitchFamily="34" charset="0"/>
                        <a:buChar char="•"/>
                      </a:pPr>
                      <a:r>
                        <a:rPr lang="en-US" sz="2200" dirty="0"/>
                        <a:t>District legislation defining telemedicine</a:t>
                      </a:r>
                    </a:p>
                    <a:p>
                      <a:pPr marL="285750" indent="-285750">
                        <a:buFont typeface="Arial" panose="020B0604020202020204" pitchFamily="34" charset="0"/>
                        <a:buChar char="•"/>
                      </a:pPr>
                      <a:r>
                        <a:rPr lang="en-US" sz="2200" dirty="0"/>
                        <a:t>Telehealth must be HIPAA compliant per security rule</a:t>
                      </a:r>
                    </a:p>
                  </a:txBody>
                  <a:tcPr/>
                </a:tc>
                <a:extLst>
                  <a:ext uri="{0D108BD9-81ED-4DB2-BD59-A6C34878D82A}">
                    <a16:rowId xmlns:a16="http://schemas.microsoft.com/office/drawing/2014/main" val="1747948738"/>
                  </a:ext>
                </a:extLst>
              </a:tr>
              <a:tr h="370840">
                <a:tc>
                  <a:txBody>
                    <a:bodyPr/>
                    <a:lstStyle/>
                    <a:p>
                      <a:r>
                        <a:rPr lang="en-US" sz="2200" dirty="0"/>
                        <a:t>Document required telehealth consent in clinical notes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Will need formal documentation and signature of consent to be HIPAA compliant</a:t>
                      </a:r>
                    </a:p>
                    <a:p>
                      <a:pPr marL="0" indent="0">
                        <a:buFont typeface="Arial" panose="020B0604020202020204" pitchFamily="34" charset="0"/>
                        <a:buNone/>
                      </a:pPr>
                      <a:r>
                        <a:rPr lang="en-US" sz="1600" dirty="0"/>
                        <a:t>* Consent management system being developed for the DC HIE may be able to address</a:t>
                      </a:r>
                    </a:p>
                  </a:txBody>
                  <a:tcPr/>
                </a:tc>
                <a:extLst>
                  <a:ext uri="{0D108BD9-81ED-4DB2-BD59-A6C34878D82A}">
                    <a16:rowId xmlns:a16="http://schemas.microsoft.com/office/drawing/2014/main" val="337162567"/>
                  </a:ext>
                </a:extLst>
              </a:tr>
              <a:tr h="370840">
                <a:tc>
                  <a:txBody>
                    <a:bodyPr/>
                    <a:lstStyle/>
                    <a:p>
                      <a:r>
                        <a:rPr lang="en-US" sz="2200" dirty="0"/>
                        <a:t>Flexibilities on using non-HIPAA compliant technology (e.g. Facetime)</a:t>
                      </a:r>
                    </a:p>
                  </a:txBody>
                  <a:tcPr/>
                </a:tc>
                <a:tc>
                  <a:txBody>
                    <a:bodyPr/>
                    <a:lstStyle/>
                    <a:p>
                      <a:pPr marL="285750" indent="-285750">
                        <a:buFont typeface="Arial" panose="020B0604020202020204" pitchFamily="34" charset="0"/>
                        <a:buChar char="•"/>
                      </a:pPr>
                      <a:r>
                        <a:rPr lang="en-US" sz="2200" dirty="0"/>
                        <a:t>Must be HIPAA compliant, including BAA agreements</a:t>
                      </a:r>
                    </a:p>
                  </a:txBody>
                  <a:tcPr/>
                </a:tc>
                <a:extLst>
                  <a:ext uri="{0D108BD9-81ED-4DB2-BD59-A6C34878D82A}">
                    <a16:rowId xmlns:a16="http://schemas.microsoft.com/office/drawing/2014/main" val="1087682662"/>
                  </a:ext>
                </a:extLst>
              </a:tr>
            </a:tbl>
          </a:graphicData>
        </a:graphic>
      </p:graphicFrame>
    </p:spTree>
    <p:extLst>
      <p:ext uri="{BB962C8B-B14F-4D97-AF65-F5344CB8AC3E}">
        <p14:creationId xmlns:p14="http://schemas.microsoft.com/office/powerpoint/2010/main" val="117943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A34B-446D-4AC4-BBB4-DF68CF00D203}"/>
              </a:ext>
            </a:extLst>
          </p:cNvPr>
          <p:cNvSpPr>
            <a:spLocks noGrp="1"/>
          </p:cNvSpPr>
          <p:nvPr>
            <p:ph type="title"/>
          </p:nvPr>
        </p:nvSpPr>
        <p:spPr>
          <a:xfrm>
            <a:off x="384312" y="171000"/>
            <a:ext cx="8495983" cy="642938"/>
          </a:xfrm>
        </p:spPr>
        <p:txBody>
          <a:bodyPr>
            <a:no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Telehealth Utilization Now Accounts for a Quarter of DHCF’s Outpatient Claims</a:t>
            </a:r>
          </a:p>
        </p:txBody>
      </p:sp>
      <p:cxnSp>
        <p:nvCxnSpPr>
          <p:cNvPr id="7" name="Straight Connector 6">
            <a:extLst>
              <a:ext uri="{FF2B5EF4-FFF2-40B4-BE49-F238E27FC236}">
                <a16:creationId xmlns:a16="http://schemas.microsoft.com/office/drawing/2014/main" id="{B9FA6E53-A43E-43A2-9D69-626A781B8279}"/>
              </a:ext>
            </a:extLst>
          </p:cNvPr>
          <p:cNvCxnSpPr>
            <a:cxnSpLocks/>
          </p:cNvCxnSpPr>
          <p:nvPr/>
        </p:nvCxnSpPr>
        <p:spPr>
          <a:xfrm>
            <a:off x="1196749" y="916133"/>
            <a:ext cx="6621163" cy="0"/>
          </a:xfrm>
          <a:prstGeom prst="line">
            <a:avLst/>
          </a:prstGeom>
          <a:ln w="19050" cmpd="sng"/>
        </p:spPr>
        <p:style>
          <a:lnRef idx="2">
            <a:schemeClr val="accent2"/>
          </a:lnRef>
          <a:fillRef idx="0">
            <a:schemeClr val="accent2"/>
          </a:fillRef>
          <a:effectRef idx="1">
            <a:schemeClr val="accent2"/>
          </a:effectRef>
          <a:fontRef idx="minor">
            <a:schemeClr val="tx1"/>
          </a:fontRef>
        </p:style>
      </p:cxnSp>
      <p:sp>
        <p:nvSpPr>
          <p:cNvPr id="5" name="TextBox 4">
            <a:extLst>
              <a:ext uri="{FF2B5EF4-FFF2-40B4-BE49-F238E27FC236}">
                <a16:creationId xmlns:a16="http://schemas.microsoft.com/office/drawing/2014/main" id="{6EF3F460-FD6A-44E5-98BE-B578569F7354}"/>
              </a:ext>
            </a:extLst>
          </p:cNvPr>
          <p:cNvSpPr txBox="1"/>
          <p:nvPr/>
        </p:nvSpPr>
        <p:spPr>
          <a:xfrm>
            <a:off x="137090" y="1100855"/>
            <a:ext cx="2562788" cy="5324535"/>
          </a:xfrm>
          <a:prstGeom prst="rect">
            <a:avLst/>
          </a:prstGeom>
          <a:noFill/>
        </p:spPr>
        <p:txBody>
          <a:bodyPr wrap="square" rtlCol="0">
            <a:spAutoFit/>
          </a:bodyPr>
          <a:lstStyle/>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rPr>
              <a:t>January and February 2020</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telehealth accounted for just </a:t>
            </a:r>
            <a:r>
              <a:rPr kumimoji="0" lang="en-US" sz="1700" b="1" i="0" u="none" strike="noStrike" kern="1200" cap="none" spc="0" normalizeH="0" baseline="0" noProof="0" dirty="0">
                <a:ln>
                  <a:noFill/>
                </a:ln>
                <a:solidFill>
                  <a:srgbClr val="4472C4"/>
                </a:solidFill>
                <a:effectLst/>
                <a:uLnTx/>
                <a:uFillTx/>
                <a:latin typeface="Calibri" panose="020F0502020204030204"/>
                <a:ea typeface="+mn-ea"/>
                <a:cs typeface="+mn-cs"/>
              </a:rPr>
              <a:t>0.3% of outpatient claims</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and only </a:t>
            </a:r>
            <a:r>
              <a:rPr kumimoji="0" lang="en-US" sz="1700" b="1" i="0" u="none" strike="noStrike" kern="1200" cap="none" spc="0" normalizeH="0" baseline="0" noProof="0" dirty="0">
                <a:ln>
                  <a:noFill/>
                </a:ln>
                <a:solidFill>
                  <a:srgbClr val="70AD47"/>
                </a:solidFill>
                <a:effectLst/>
                <a:uLnTx/>
                <a:uFillTx/>
                <a:latin typeface="Calibri" panose="020F0502020204030204"/>
                <a:ea typeface="+mn-ea"/>
                <a:cs typeface="+mn-cs"/>
              </a:rPr>
              <a:t>0.8% of beneficiaries</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had a telehealth service</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rPr>
              <a:t>April and May 2020</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telehealth claims accounted for </a:t>
            </a:r>
            <a:r>
              <a:rPr kumimoji="0" lang="en-US" sz="1700" b="1" i="0" u="none" strike="noStrike" kern="1200" cap="none" spc="0" normalizeH="0" baseline="0" noProof="0" dirty="0">
                <a:ln>
                  <a:noFill/>
                </a:ln>
                <a:solidFill>
                  <a:srgbClr val="4472C4"/>
                </a:solidFill>
                <a:effectLst/>
                <a:uLnTx/>
                <a:uFillTx/>
                <a:latin typeface="Calibri" panose="020F0502020204030204"/>
                <a:ea typeface="+mn-ea"/>
                <a:cs typeface="+mn-cs"/>
              </a:rPr>
              <a:t>24% of all DHCF outpatient claims</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lang="en-US" sz="1700" b="1" dirty="0">
                <a:solidFill>
                  <a:srgbClr val="70AD47"/>
                </a:solidFill>
                <a:latin typeface="Calibri" panose="020F0502020204030204"/>
              </a:rPr>
              <a:t>20</a:t>
            </a:r>
            <a:r>
              <a:rPr kumimoji="0" lang="en-US" sz="1700" b="1" i="0" u="none" strike="noStrike" kern="1200" cap="none" spc="0" normalizeH="0" baseline="0" noProof="0" dirty="0">
                <a:ln>
                  <a:noFill/>
                </a:ln>
                <a:solidFill>
                  <a:srgbClr val="70AD47"/>
                </a:solidFill>
                <a:effectLst/>
                <a:uLnTx/>
                <a:uFillTx/>
                <a:latin typeface="Calibri" panose="020F0502020204030204"/>
                <a:ea typeface="+mn-ea"/>
                <a:cs typeface="+mn-cs"/>
              </a:rPr>
              <a:t>% of DHCF beneficiaries</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received a telehealth service</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rPr>
              <a:t>April and May 2020</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behavioral health services accounted for </a:t>
            </a:r>
            <a:r>
              <a:rPr lang="en-US" sz="1700">
                <a:solidFill>
                  <a:prstClr val="black"/>
                </a:solidFill>
                <a:latin typeface="Calibri" panose="020F0502020204030204"/>
              </a:rPr>
              <a:t>68</a:t>
            </a: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of telehealth claims</a:t>
            </a:r>
          </a:p>
        </p:txBody>
      </p:sp>
      <p:sp>
        <p:nvSpPr>
          <p:cNvPr id="8" name="TextBox 7">
            <a:extLst>
              <a:ext uri="{FF2B5EF4-FFF2-40B4-BE49-F238E27FC236}">
                <a16:creationId xmlns:a16="http://schemas.microsoft.com/office/drawing/2014/main" id="{B99DDDB2-9718-401F-80A6-8D16EF27715A}"/>
              </a:ext>
            </a:extLst>
          </p:cNvPr>
          <p:cNvSpPr txBox="1"/>
          <p:nvPr/>
        </p:nvSpPr>
        <p:spPr>
          <a:xfrm>
            <a:off x="2995863" y="5702691"/>
            <a:ext cx="6148137" cy="10387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DHCF Medicaid Management Information System (MMIS) data extracted on 8/31/2020.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Includes Medicaid, Alliance, and ICP. Reflects paid fee-for service claims and managed care organization encounters by date of service. Due to claims lag, counts for each month are likely to be higher when run at a future date.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5DE8CEE-6CE8-443A-A87D-4F3C8C3A92E6}"/>
              </a:ext>
            </a:extLst>
          </p:cNvPr>
          <p:cNvSpPr txBox="1"/>
          <p:nvPr/>
        </p:nvSpPr>
        <p:spPr>
          <a:xfrm>
            <a:off x="3710869" y="3640011"/>
            <a:ext cx="2159843"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0" u="sng" strike="noStrike" kern="1200" cap="none" spc="0" normalizeH="0" baseline="0" noProof="0" dirty="0">
                <a:ln>
                  <a:noFill/>
                </a:ln>
                <a:solidFill>
                  <a:prstClr val="black"/>
                </a:solidFill>
                <a:effectLst/>
                <a:uLnTx/>
                <a:uFillTx/>
                <a:latin typeface="Calibri" panose="020F0502020204030204"/>
                <a:ea typeface="+mn-ea"/>
                <a:cs typeface="+mn-cs"/>
              </a:rPr>
              <a:t>January – February 2020</a:t>
            </a:r>
          </a:p>
        </p:txBody>
      </p:sp>
      <p:sp>
        <p:nvSpPr>
          <p:cNvPr id="14" name="TextBox 13">
            <a:extLst>
              <a:ext uri="{FF2B5EF4-FFF2-40B4-BE49-F238E27FC236}">
                <a16:creationId xmlns:a16="http://schemas.microsoft.com/office/drawing/2014/main" id="{56A1CA2F-D9D7-4358-851C-ED4EFA07E226}"/>
              </a:ext>
            </a:extLst>
          </p:cNvPr>
          <p:cNvSpPr txBox="1"/>
          <p:nvPr/>
        </p:nvSpPr>
        <p:spPr>
          <a:xfrm>
            <a:off x="6444124" y="3640595"/>
            <a:ext cx="1906292" cy="3000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sng" strike="noStrike" kern="1200" cap="none" spc="0" normalizeH="0" baseline="0" noProof="0" dirty="0">
                <a:ln>
                  <a:noFill/>
                </a:ln>
                <a:solidFill>
                  <a:prstClr val="black"/>
                </a:solidFill>
                <a:effectLst/>
                <a:uLnTx/>
                <a:uFillTx/>
                <a:latin typeface="Calibri" panose="020F0502020204030204"/>
                <a:ea typeface="+mn-ea"/>
                <a:cs typeface="+mn-cs"/>
              </a:rPr>
              <a:t>April – May 2020</a:t>
            </a:r>
          </a:p>
        </p:txBody>
      </p:sp>
      <p:sp>
        <p:nvSpPr>
          <p:cNvPr id="15" name="TextBox 14">
            <a:extLst>
              <a:ext uri="{FF2B5EF4-FFF2-40B4-BE49-F238E27FC236}">
                <a16:creationId xmlns:a16="http://schemas.microsoft.com/office/drawing/2014/main" id="{AB3F9517-4422-4C1F-A03E-DD180B59129E}"/>
              </a:ext>
            </a:extLst>
          </p:cNvPr>
          <p:cNvSpPr txBox="1"/>
          <p:nvPr/>
        </p:nvSpPr>
        <p:spPr>
          <a:xfrm>
            <a:off x="3639891" y="1187518"/>
            <a:ext cx="5240405"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0" u="sng" strike="noStrike" kern="1200" cap="none" spc="0" normalizeH="0" baseline="0" noProof="0" dirty="0">
                <a:ln>
                  <a:noFill/>
                </a:ln>
                <a:solidFill>
                  <a:prstClr val="black"/>
                </a:solidFill>
                <a:effectLst/>
                <a:uLnTx/>
                <a:uFillTx/>
                <a:latin typeface="Calibri" panose="020F0502020204030204"/>
                <a:ea typeface="+mn-ea"/>
                <a:cs typeface="+mn-cs"/>
              </a:rPr>
              <a:t>Monthly Claim &amp; Beneficiary Count (October 2019 – May 2020)</a:t>
            </a:r>
          </a:p>
        </p:txBody>
      </p:sp>
      <p:pic>
        <p:nvPicPr>
          <p:cNvPr id="3" name="Picture 2">
            <a:extLst>
              <a:ext uri="{FF2B5EF4-FFF2-40B4-BE49-F238E27FC236}">
                <a16:creationId xmlns:a16="http://schemas.microsoft.com/office/drawing/2014/main" id="{637385ED-2339-4A60-8117-0533D408639D}"/>
              </a:ext>
            </a:extLst>
          </p:cNvPr>
          <p:cNvPicPr>
            <a:picLocks noChangeAspect="1"/>
          </p:cNvPicPr>
          <p:nvPr/>
        </p:nvPicPr>
        <p:blipFill>
          <a:blip r:embed="rId3"/>
          <a:stretch>
            <a:fillRect/>
          </a:stretch>
        </p:blipFill>
        <p:spPr>
          <a:xfrm>
            <a:off x="5876925" y="4151521"/>
            <a:ext cx="3267075" cy="1419182"/>
          </a:xfrm>
          <a:prstGeom prst="rect">
            <a:avLst/>
          </a:prstGeom>
        </p:spPr>
      </p:pic>
      <p:pic>
        <p:nvPicPr>
          <p:cNvPr id="6" name="Picture 5">
            <a:extLst>
              <a:ext uri="{FF2B5EF4-FFF2-40B4-BE49-F238E27FC236}">
                <a16:creationId xmlns:a16="http://schemas.microsoft.com/office/drawing/2014/main" id="{9BAB4B1C-AC5A-48D7-ABE9-91BB3E6A42A6}"/>
              </a:ext>
            </a:extLst>
          </p:cNvPr>
          <p:cNvPicPr>
            <a:picLocks noChangeAspect="1"/>
          </p:cNvPicPr>
          <p:nvPr/>
        </p:nvPicPr>
        <p:blipFill>
          <a:blip r:embed="rId4"/>
          <a:stretch>
            <a:fillRect/>
          </a:stretch>
        </p:blipFill>
        <p:spPr>
          <a:xfrm>
            <a:off x="2699878" y="1534992"/>
            <a:ext cx="6243176" cy="1895475"/>
          </a:xfrm>
          <a:prstGeom prst="rect">
            <a:avLst/>
          </a:prstGeom>
        </p:spPr>
      </p:pic>
      <p:pic>
        <p:nvPicPr>
          <p:cNvPr id="10" name="Picture 9">
            <a:extLst>
              <a:ext uri="{FF2B5EF4-FFF2-40B4-BE49-F238E27FC236}">
                <a16:creationId xmlns:a16="http://schemas.microsoft.com/office/drawing/2014/main" id="{51577F1F-8B52-416E-BBF8-A7DD33B6E17C}"/>
              </a:ext>
            </a:extLst>
          </p:cNvPr>
          <p:cNvPicPr>
            <a:picLocks noChangeAspect="1"/>
          </p:cNvPicPr>
          <p:nvPr/>
        </p:nvPicPr>
        <p:blipFill>
          <a:blip r:embed="rId5"/>
          <a:stretch>
            <a:fillRect/>
          </a:stretch>
        </p:blipFill>
        <p:spPr>
          <a:xfrm>
            <a:off x="2699878" y="4166488"/>
            <a:ext cx="3238500" cy="1419182"/>
          </a:xfrm>
          <a:prstGeom prst="rect">
            <a:avLst/>
          </a:prstGeom>
        </p:spPr>
      </p:pic>
    </p:spTree>
    <p:extLst>
      <p:ext uri="{BB962C8B-B14F-4D97-AF65-F5344CB8AC3E}">
        <p14:creationId xmlns:p14="http://schemas.microsoft.com/office/powerpoint/2010/main" val="57307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00462" y="1090609"/>
            <a:ext cx="8224831" cy="0"/>
          </a:xfrm>
          <a:prstGeom prst="line">
            <a:avLst/>
          </a:prstGeom>
          <a:ln w="19050" cmpd="sng"/>
        </p:spPr>
        <p:style>
          <a:lnRef idx="2">
            <a:schemeClr val="accent2"/>
          </a:lnRef>
          <a:fillRef idx="0">
            <a:schemeClr val="accent2"/>
          </a:fillRef>
          <a:effectRef idx="1">
            <a:schemeClr val="accent2"/>
          </a:effectRef>
          <a:fontRef idx="minor">
            <a:schemeClr val="tx1"/>
          </a:fontRef>
        </p:style>
      </p:cxnSp>
      <p:sp>
        <p:nvSpPr>
          <p:cNvPr id="9" name="Slide Number Placeholder 3"/>
          <p:cNvSpPr txBox="1">
            <a:spLocks/>
          </p:cNvSpPr>
          <p:nvPr/>
        </p:nvSpPr>
        <p:spPr>
          <a:xfrm>
            <a:off x="5028368" y="6412377"/>
            <a:ext cx="405196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50000"/>
                  </a:prstClr>
                </a:solidFill>
                <a:effectLst/>
                <a:uLnTx/>
                <a:uFillTx/>
                <a:latin typeface="Garamond"/>
                <a:ea typeface="+mn-ea"/>
                <a:cs typeface="Garamond"/>
              </a:rPr>
              <a:t>Department of Health Care Finance |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CC0B0B40-0741-4E31-B855-7CCB7F808D9F}"/>
              </a:ext>
            </a:extLst>
          </p:cNvPr>
          <p:cNvSpPr txBox="1">
            <a:spLocks/>
          </p:cNvSpPr>
          <p:nvPr/>
        </p:nvSpPr>
        <p:spPr>
          <a:xfrm>
            <a:off x="464886" y="1104197"/>
            <a:ext cx="7587163" cy="49414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68E33B15-3E28-4695-8C22-86B36AD55C2F}"/>
              </a:ext>
            </a:extLst>
          </p:cNvPr>
          <p:cNvSpPr txBox="1">
            <a:spLocks/>
          </p:cNvSpPr>
          <p:nvPr/>
        </p:nvSpPr>
        <p:spPr>
          <a:xfrm>
            <a:off x="418707" y="988757"/>
            <a:ext cx="8031844" cy="517236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00"/>
              </a:buClr>
              <a:buSzPts val="1400"/>
              <a:buFont typeface="Arial" panose="020B0604020202020204" pitchFamily="34" charset="0"/>
              <a:buNone/>
              <a:tabLst/>
              <a:defRPr/>
            </a:pPr>
            <a:endParaRPr kumimoji="0" lang="en-US" sz="1800" b="0" i="1"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Building on feedback from the community, DHCF developed an emergency request to CMS for HITECH enhanced match (90/10 FFP) to</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further support telehealth efforts in the District in a continued effort to combat coronavirus (</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COVID-19)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On July 9, 2020 CMS officially approved the District’s Emergency request for a total of </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$1,248,449 FFP </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a:t>
            </a:r>
          </a:p>
          <a:p>
            <a:pPr marL="685800" marR="0" lvl="1" indent="-228600" algn="l" defTabSz="914400" rtl="0" eaLnBrk="1" fontAlgn="auto" latinLnBrk="0" hangingPunct="1">
              <a:lnSpc>
                <a:spcPct val="90000"/>
              </a:lnSpc>
              <a:spcBef>
                <a:spcPts val="500"/>
              </a:spcBef>
              <a:spcAft>
                <a:spcPts val="0"/>
              </a:spcAft>
              <a:buClrTx/>
              <a:buSzTx/>
              <a:buFont typeface="Arial" panose="020F0302020204030204"/>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Purchase and loan laptops/tablets + data plans </a:t>
            </a:r>
            <a:r>
              <a:rPr kumimoji="0" lang="en-US" sz="1800" b="0" i="1"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providers</a:t>
            </a: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with limited technical capabilities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685800" marR="0" lvl="1" indent="-228600" algn="l" defTabSz="914400" rtl="0" eaLnBrk="1" fontAlgn="auto" latinLnBrk="0" hangingPunct="1">
              <a:lnSpc>
                <a:spcPct val="90000"/>
              </a:lnSpc>
              <a:spcBef>
                <a:spcPts val="500"/>
              </a:spcBef>
              <a:spcAft>
                <a:spcPts val="0"/>
              </a:spcAft>
              <a:buClrTx/>
              <a:buSzTx/>
              <a:buFont typeface="Arial" panose="020F0302020204030204"/>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Distribute HIPAA compliant telehealth platform licenses </a:t>
            </a:r>
            <a:r>
              <a:rPr kumimoji="0" lang="en-US" sz="1800" b="0" i="1"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providers</a:t>
            </a: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without a license, and</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685800" marR="0" lvl="1" indent="-228600" algn="l" defTabSz="914400" rtl="0" eaLnBrk="1" fontAlgn="auto" latinLnBrk="0" hangingPunct="1">
              <a:lnSpc>
                <a:spcPct val="90000"/>
              </a:lnSpc>
              <a:spcBef>
                <a:spcPts val="500"/>
              </a:spcBef>
              <a:spcAft>
                <a:spcPts val="0"/>
              </a:spcAft>
              <a:buClrTx/>
              <a:buSzTx/>
              <a:buFont typeface="Arial" panose="020F0302020204030204"/>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Assist our DDS colleagues with upgrading their MCIS database and enhancing staff systems support. </a:t>
            </a:r>
          </a:p>
          <a:p>
            <a:pPr marL="228600" marR="0" lvl="0" indent="-228600" algn="l" defTabSz="914400" rtl="0" eaLnBrk="1" fontAlgn="auto" latinLnBrk="0" hangingPunct="1">
              <a:lnSpc>
                <a:spcPct val="90000"/>
              </a:lnSpc>
              <a:spcBef>
                <a:spcPts val="1000"/>
              </a:spcBef>
              <a:spcAft>
                <a:spcPts val="0"/>
              </a:spcAft>
              <a:buClrTx/>
              <a:buSzTx/>
              <a:buFont typeface="Arial" panose="020F0302020204030204"/>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These resources will complement support several local organizations have received from the Federal Communications Commission</a:t>
            </a:r>
            <a:endPar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itle 1">
            <a:extLst>
              <a:ext uri="{FF2B5EF4-FFF2-40B4-BE49-F238E27FC236}">
                <a16:creationId xmlns:a16="http://schemas.microsoft.com/office/drawing/2014/main" id="{9F608F3F-2E79-45A4-A961-7E8DD6A7BF9F}"/>
              </a:ext>
            </a:extLst>
          </p:cNvPr>
          <p:cNvSpPr txBox="1">
            <a:spLocks/>
          </p:cNvSpPr>
          <p:nvPr/>
        </p:nvSpPr>
        <p:spPr>
          <a:xfrm>
            <a:off x="464886" y="138538"/>
            <a:ext cx="8295985" cy="7441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CMS Approved DHCF Emergency Request to Support Health IT/Telehealth</a:t>
            </a:r>
            <a:endPar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30267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A34B-446D-4AC4-BBB4-DF68CF00D203}"/>
              </a:ext>
            </a:extLst>
          </p:cNvPr>
          <p:cNvSpPr>
            <a:spLocks noGrp="1"/>
          </p:cNvSpPr>
          <p:nvPr>
            <p:ph type="title"/>
          </p:nvPr>
        </p:nvSpPr>
        <p:spPr>
          <a:xfrm>
            <a:off x="307761" y="343981"/>
            <a:ext cx="8753475" cy="857251"/>
          </a:xfrm>
        </p:spPr>
        <p:txBody>
          <a:bodyPr>
            <a:noAutofit/>
          </a:bodyPr>
          <a:lstStyle/>
          <a:p>
            <a:pPr algn="ctr"/>
            <a:r>
              <a:rPr lang="en-US" sz="2800" b="1" dirty="0">
                <a:solidFill>
                  <a:schemeClr val="accent1">
                    <a:lumMod val="50000"/>
                  </a:schemeClr>
                </a:solidFill>
                <a:latin typeface="Arial" panose="020B0604020202020204" pitchFamily="34" charset="0"/>
                <a:cs typeface="Arial" panose="020B0604020202020204" pitchFamily="34" charset="0"/>
              </a:rPr>
              <a:t>DC HIE: CRISP Unified Landing Page is Accessible to 9,300+ Users Located Throughout the District</a:t>
            </a:r>
          </a:p>
        </p:txBody>
      </p:sp>
      <p:cxnSp>
        <p:nvCxnSpPr>
          <p:cNvPr id="7" name="Straight Connector 6">
            <a:extLst>
              <a:ext uri="{FF2B5EF4-FFF2-40B4-BE49-F238E27FC236}">
                <a16:creationId xmlns:a16="http://schemas.microsoft.com/office/drawing/2014/main" id="{B9FA6E53-A43E-43A2-9D69-626A781B8279}"/>
              </a:ext>
            </a:extLst>
          </p:cNvPr>
          <p:cNvCxnSpPr>
            <a:cxnSpLocks/>
          </p:cNvCxnSpPr>
          <p:nvPr/>
        </p:nvCxnSpPr>
        <p:spPr>
          <a:xfrm>
            <a:off x="307761" y="1281555"/>
            <a:ext cx="8376659" cy="0"/>
          </a:xfrm>
          <a:prstGeom prst="line">
            <a:avLst/>
          </a:prstGeom>
          <a:ln w="19050" cmpd="sng"/>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A40903F7-CC78-4558-A1AB-94CA913A018D}"/>
              </a:ext>
            </a:extLst>
          </p:cNvPr>
          <p:cNvCxnSpPr>
            <a:cxnSpLocks/>
          </p:cNvCxnSpPr>
          <p:nvPr/>
        </p:nvCxnSpPr>
        <p:spPr>
          <a:xfrm>
            <a:off x="5344359" y="1574139"/>
            <a:ext cx="0" cy="4461932"/>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F20418F-414F-4919-9B8C-07389C143CA9}"/>
              </a:ext>
            </a:extLst>
          </p:cNvPr>
          <p:cNvPicPr/>
          <p:nvPr/>
        </p:nvPicPr>
        <p:blipFill rotWithShape="1">
          <a:blip r:embed="rId3"/>
          <a:srcRect l="16666" t="19943" r="42735" b="15289"/>
          <a:stretch/>
        </p:blipFill>
        <p:spPr bwMode="auto">
          <a:xfrm>
            <a:off x="1490518" y="1361879"/>
            <a:ext cx="5635839" cy="5283861"/>
          </a:xfrm>
          <a:prstGeom prst="rect">
            <a:avLst/>
          </a:prstGeom>
          <a:ln>
            <a:noFill/>
          </a:ln>
          <a:extLst>
            <a:ext uri="{53640926-AAD7-44D8-BBD7-CCE9431645EC}">
              <a14:shadowObscured xmlns:a14="http://schemas.microsoft.com/office/drawing/2010/main"/>
            </a:ext>
          </a:extLst>
        </p:spPr>
      </p:pic>
      <p:pic>
        <p:nvPicPr>
          <p:cNvPr id="9" name="Picture 8" descr="Screen Shot 2018-06-30 at 7.35.21 PM.png">
            <a:extLst>
              <a:ext uri="{FF2B5EF4-FFF2-40B4-BE49-F238E27FC236}">
                <a16:creationId xmlns:a16="http://schemas.microsoft.com/office/drawing/2014/main" id="{01691CA2-995A-4688-852E-98BCFC8BC629}"/>
              </a:ext>
            </a:extLst>
          </p:cNvPr>
          <p:cNvPicPr>
            <a:picLocks noChangeAspect="1"/>
          </p:cNvPicPr>
          <p:nvPr/>
        </p:nvPicPr>
        <p:blipFill>
          <a:blip r:embed="rId4" cstate="print">
            <a:alphaModFix amt="17000"/>
            <a:extLst>
              <a:ext uri="{28A0092B-C50C-407E-A947-70E740481C1C}">
                <a14:useLocalDpi xmlns:a14="http://schemas.microsoft.com/office/drawing/2010/main" val="0"/>
              </a:ext>
            </a:extLst>
          </a:blip>
          <a:stretch>
            <a:fillRect/>
          </a:stretch>
        </p:blipFill>
        <p:spPr>
          <a:xfrm>
            <a:off x="105152" y="6442695"/>
            <a:ext cx="805729" cy="295774"/>
          </a:xfrm>
          <a:prstGeom prst="rect">
            <a:avLst/>
          </a:prstGeom>
        </p:spPr>
      </p:pic>
    </p:spTree>
    <p:extLst>
      <p:ext uri="{BB962C8B-B14F-4D97-AF65-F5344CB8AC3E}">
        <p14:creationId xmlns:p14="http://schemas.microsoft.com/office/powerpoint/2010/main" val="149868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335B309-CF53-490D-99A6-5E49827CCFC5}"/>
              </a:ext>
            </a:extLst>
          </p:cNvPr>
          <p:cNvSpPr txBox="1">
            <a:spLocks/>
          </p:cNvSpPr>
          <p:nvPr/>
        </p:nvSpPr>
        <p:spPr>
          <a:xfrm>
            <a:off x="350888" y="217954"/>
            <a:ext cx="8229600" cy="685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
                <a:ea typeface="+mj-ea"/>
                <a:cs typeface="Arial"/>
              </a:rPr>
              <a:t>Data Moving Across the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
                <a:ea typeface="+mj-ea"/>
                <a:cs typeface="Arial"/>
              </a:rPr>
              <a:t>Health Information Exchange </a:t>
            </a:r>
          </a:p>
        </p:txBody>
      </p:sp>
      <p:cxnSp>
        <p:nvCxnSpPr>
          <p:cNvPr id="13" name="Straight Connector 12">
            <a:extLst>
              <a:ext uri="{FF2B5EF4-FFF2-40B4-BE49-F238E27FC236}">
                <a16:creationId xmlns:a16="http://schemas.microsoft.com/office/drawing/2014/main" id="{0D529DED-A289-482F-A7C7-162ECFE22E2F}"/>
              </a:ext>
            </a:extLst>
          </p:cNvPr>
          <p:cNvCxnSpPr/>
          <p:nvPr/>
        </p:nvCxnSpPr>
        <p:spPr>
          <a:xfrm>
            <a:off x="515518" y="1115329"/>
            <a:ext cx="8224831" cy="0"/>
          </a:xfrm>
          <a:prstGeom prst="line">
            <a:avLst/>
          </a:prstGeom>
          <a:ln w="19050" cmpd="sng"/>
        </p:spPr>
        <p:style>
          <a:lnRef idx="2">
            <a:schemeClr val="accent2"/>
          </a:lnRef>
          <a:fillRef idx="0">
            <a:schemeClr val="accent2"/>
          </a:fillRef>
          <a:effectRef idx="1">
            <a:schemeClr val="accent2"/>
          </a:effectRef>
          <a:fontRef idx="minor">
            <a:schemeClr val="tx1"/>
          </a:fontRef>
        </p:style>
      </p:cxnSp>
      <p:cxnSp>
        <p:nvCxnSpPr>
          <p:cNvPr id="17" name="Straight Connector 16">
            <a:extLst>
              <a:ext uri="{FF2B5EF4-FFF2-40B4-BE49-F238E27FC236}">
                <a16:creationId xmlns:a16="http://schemas.microsoft.com/office/drawing/2014/main" id="{278CF519-8335-405B-9016-5EA4C9901046}"/>
              </a:ext>
            </a:extLst>
          </p:cNvPr>
          <p:cNvCxnSpPr>
            <a:cxnSpLocks/>
          </p:cNvCxnSpPr>
          <p:nvPr/>
        </p:nvCxnSpPr>
        <p:spPr>
          <a:xfrm>
            <a:off x="4895104" y="1251585"/>
            <a:ext cx="0" cy="5174201"/>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 name="Picture 3">
            <a:extLst>
              <a:ext uri="{FF2B5EF4-FFF2-40B4-BE49-F238E27FC236}">
                <a16:creationId xmlns:a16="http://schemas.microsoft.com/office/drawing/2014/main" id="{AF8102CA-B63B-42D7-83E4-E5EBB4D28D07}"/>
              </a:ext>
            </a:extLst>
          </p:cNvPr>
          <p:cNvPicPr>
            <a:picLocks noChangeAspect="1"/>
          </p:cNvPicPr>
          <p:nvPr/>
        </p:nvPicPr>
        <p:blipFill>
          <a:blip r:embed="rId3"/>
          <a:stretch>
            <a:fillRect/>
          </a:stretch>
        </p:blipFill>
        <p:spPr>
          <a:xfrm>
            <a:off x="1122719" y="1326905"/>
            <a:ext cx="6685936" cy="2725923"/>
          </a:xfrm>
          <a:prstGeom prst="rect">
            <a:avLst/>
          </a:prstGeom>
        </p:spPr>
      </p:pic>
      <p:sp>
        <p:nvSpPr>
          <p:cNvPr id="2" name="TextBox 1">
            <a:extLst>
              <a:ext uri="{FF2B5EF4-FFF2-40B4-BE49-F238E27FC236}">
                <a16:creationId xmlns:a16="http://schemas.microsoft.com/office/drawing/2014/main" id="{2CB7A231-2A72-4AED-A909-24A6B0A91BB9}"/>
              </a:ext>
            </a:extLst>
          </p:cNvPr>
          <p:cNvSpPr txBox="1"/>
          <p:nvPr/>
        </p:nvSpPr>
        <p:spPr>
          <a:xfrm>
            <a:off x="911097" y="4238164"/>
            <a:ext cx="7628238" cy="2862322"/>
          </a:xfrm>
          <a:prstGeom prst="rect">
            <a:avLst/>
          </a:prstGeom>
          <a:noFill/>
        </p:spPr>
        <p:txBody>
          <a:bodyPr wrap="square" numCol="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Additions in FY20</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FEMS data, including 911 calls and transports in ADTs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COVID-19 labs from all sources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Image exchange</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Provider Directory to support eReferral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Resources Under Development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SDOH Screening, referral, and follow-up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Consent management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Screen Shot 2018-06-30 at 7.35.21 PM.png">
            <a:extLst>
              <a:ext uri="{FF2B5EF4-FFF2-40B4-BE49-F238E27FC236}">
                <a16:creationId xmlns:a16="http://schemas.microsoft.com/office/drawing/2014/main" id="{849B3647-BCD1-4469-B42D-B2D9E3C661A5}"/>
              </a:ext>
            </a:extLst>
          </p:cNvPr>
          <p:cNvPicPr>
            <a:picLocks noChangeAspect="1"/>
          </p:cNvPicPr>
          <p:nvPr/>
        </p:nvPicPr>
        <p:blipFill>
          <a:blip r:embed="rId4" cstate="print">
            <a:alphaModFix amt="17000"/>
            <a:extLst>
              <a:ext uri="{28A0092B-C50C-407E-A947-70E740481C1C}">
                <a14:useLocalDpi xmlns:a14="http://schemas.microsoft.com/office/drawing/2010/main" val="0"/>
              </a:ext>
            </a:extLst>
          </a:blip>
          <a:stretch>
            <a:fillRect/>
          </a:stretch>
        </p:blipFill>
        <p:spPr>
          <a:xfrm>
            <a:off x="105152" y="6442695"/>
            <a:ext cx="805729" cy="295774"/>
          </a:xfrm>
          <a:prstGeom prst="rect">
            <a:avLst/>
          </a:prstGeom>
        </p:spPr>
      </p:pic>
    </p:spTree>
    <p:extLst>
      <p:ext uri="{BB962C8B-B14F-4D97-AF65-F5344CB8AC3E}">
        <p14:creationId xmlns:p14="http://schemas.microsoft.com/office/powerpoint/2010/main" val="294673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A34B-446D-4AC4-BBB4-DF68CF00D203}"/>
              </a:ext>
            </a:extLst>
          </p:cNvPr>
          <p:cNvSpPr>
            <a:spLocks noGrp="1"/>
          </p:cNvSpPr>
          <p:nvPr>
            <p:ph type="title"/>
          </p:nvPr>
        </p:nvSpPr>
        <p:spPr>
          <a:xfrm>
            <a:off x="307761" y="343981"/>
            <a:ext cx="8753475" cy="857251"/>
          </a:xfrm>
        </p:spPr>
        <p:txBody>
          <a:bodyPr>
            <a:noAutofit/>
          </a:bodyPr>
          <a:lstStyle/>
          <a:p>
            <a:pPr algn="ctr"/>
            <a:r>
              <a:rPr lang="en-US" sz="4000" b="1" dirty="0">
                <a:solidFill>
                  <a:schemeClr val="accent1">
                    <a:lumMod val="50000"/>
                  </a:schemeClr>
                </a:solidFill>
                <a:latin typeface="Arial" panose="020B0604020202020204" pitchFamily="34" charset="0"/>
                <a:cs typeface="Arial" panose="020B0604020202020204" pitchFamily="34" charset="0"/>
              </a:rPr>
              <a:t>Not Yet Participating in the DC HIE?  </a:t>
            </a:r>
          </a:p>
        </p:txBody>
      </p:sp>
      <p:cxnSp>
        <p:nvCxnSpPr>
          <p:cNvPr id="7" name="Straight Connector 6">
            <a:extLst>
              <a:ext uri="{FF2B5EF4-FFF2-40B4-BE49-F238E27FC236}">
                <a16:creationId xmlns:a16="http://schemas.microsoft.com/office/drawing/2014/main" id="{B9FA6E53-A43E-43A2-9D69-626A781B8279}"/>
              </a:ext>
            </a:extLst>
          </p:cNvPr>
          <p:cNvCxnSpPr>
            <a:cxnSpLocks/>
          </p:cNvCxnSpPr>
          <p:nvPr/>
        </p:nvCxnSpPr>
        <p:spPr>
          <a:xfrm>
            <a:off x="307761" y="1281555"/>
            <a:ext cx="8376659" cy="0"/>
          </a:xfrm>
          <a:prstGeom prst="line">
            <a:avLst/>
          </a:prstGeom>
          <a:ln w="19050" cmpd="sng"/>
        </p:spPr>
        <p:style>
          <a:lnRef idx="2">
            <a:schemeClr val="accent2"/>
          </a:lnRef>
          <a:fillRef idx="0">
            <a:schemeClr val="accent2"/>
          </a:fillRef>
          <a:effectRef idx="1">
            <a:schemeClr val="accent2"/>
          </a:effectRef>
          <a:fontRef idx="minor">
            <a:schemeClr val="tx1"/>
          </a:fontRef>
        </p:style>
      </p:cxnSp>
      <p:pic>
        <p:nvPicPr>
          <p:cNvPr id="9" name="Picture 8" descr="Screen Shot 2018-06-30 at 7.35.21 PM.png">
            <a:extLst>
              <a:ext uri="{FF2B5EF4-FFF2-40B4-BE49-F238E27FC236}">
                <a16:creationId xmlns:a16="http://schemas.microsoft.com/office/drawing/2014/main" id="{01691CA2-995A-4688-852E-98BCFC8BC629}"/>
              </a:ext>
            </a:extLst>
          </p:cNvPr>
          <p:cNvPicPr>
            <a:picLocks noChangeAspect="1"/>
          </p:cNvPicPr>
          <p:nvPr/>
        </p:nvPicPr>
        <p:blipFill>
          <a:blip r:embed="rId3" cstate="print">
            <a:alphaModFix amt="17000"/>
            <a:extLst>
              <a:ext uri="{28A0092B-C50C-407E-A947-70E740481C1C}">
                <a14:useLocalDpi xmlns:a14="http://schemas.microsoft.com/office/drawing/2010/main" val="0"/>
              </a:ext>
            </a:extLst>
          </a:blip>
          <a:stretch>
            <a:fillRect/>
          </a:stretch>
        </p:blipFill>
        <p:spPr>
          <a:xfrm>
            <a:off x="105152" y="6442695"/>
            <a:ext cx="805729" cy="295774"/>
          </a:xfrm>
          <a:prstGeom prst="rect">
            <a:avLst/>
          </a:prstGeom>
        </p:spPr>
      </p:pic>
      <p:pic>
        <p:nvPicPr>
          <p:cNvPr id="10" name="Picture 9">
            <a:extLst>
              <a:ext uri="{FF2B5EF4-FFF2-40B4-BE49-F238E27FC236}">
                <a16:creationId xmlns:a16="http://schemas.microsoft.com/office/drawing/2014/main" id="{48BF2369-3963-4816-8B3E-74E1B929F044}"/>
              </a:ext>
            </a:extLst>
          </p:cNvPr>
          <p:cNvPicPr>
            <a:picLocks noChangeAspect="1"/>
          </p:cNvPicPr>
          <p:nvPr/>
        </p:nvPicPr>
        <p:blipFill rotWithShape="1">
          <a:blip r:embed="rId4"/>
          <a:srcRect t="39239" b="39120"/>
          <a:stretch/>
        </p:blipFill>
        <p:spPr>
          <a:xfrm>
            <a:off x="963152" y="5111165"/>
            <a:ext cx="7065876" cy="923279"/>
          </a:xfrm>
          <a:prstGeom prst="rect">
            <a:avLst/>
          </a:prstGeom>
        </p:spPr>
      </p:pic>
      <p:sp>
        <p:nvSpPr>
          <p:cNvPr id="12" name="Text Placeholder 4">
            <a:extLst>
              <a:ext uri="{FF2B5EF4-FFF2-40B4-BE49-F238E27FC236}">
                <a16:creationId xmlns:a16="http://schemas.microsoft.com/office/drawing/2014/main" id="{80483D3C-DBCE-4984-AE0E-E2DD811874C9}"/>
              </a:ext>
            </a:extLst>
          </p:cNvPr>
          <p:cNvSpPr txBox="1">
            <a:spLocks/>
          </p:cNvSpPr>
          <p:nvPr/>
        </p:nvSpPr>
        <p:spPr>
          <a:xfrm>
            <a:off x="307761" y="1574137"/>
            <a:ext cx="8537091" cy="353702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Participate in the HIE Connectivity Program: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 DC HIE connectivity program provides education, training, and enrollment to the DC HIE. The DC HIE Connectivity Program provides users with benefits to optimize your EHR workflow, access care team data, and improve transitions of care.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Who Is Eligible: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Through 2021, all Medicaid-enrolled providers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who</a:t>
            </a:r>
            <a:r>
              <a:rPr kumimoji="0" lang="en-US"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submit at least 100 claims to DHCF in a year are eligible for HIE Connectivity technical assistance, which covers connectivity fees at no cost to the provider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414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8B6D43AA720D4D8062A49AB9E04EC5" ma:contentTypeVersion="12" ma:contentTypeDescription="Create a new document." ma:contentTypeScope="" ma:versionID="c74820162c62f3e1e638f9afe2c8815a">
  <xsd:schema xmlns:xsd="http://www.w3.org/2001/XMLSchema" xmlns:xs="http://www.w3.org/2001/XMLSchema" xmlns:p="http://schemas.microsoft.com/office/2006/metadata/properties" xmlns:ns3="46ceeadb-55b0-462d-a121-a85315a45b6e" xmlns:ns4="dff0290e-562b-40bf-ae4e-9cc7dea124f1" targetNamespace="http://schemas.microsoft.com/office/2006/metadata/properties" ma:root="true" ma:fieldsID="38e38a480358f5bacdcbbb013e02ac1c" ns3:_="" ns4:_="">
    <xsd:import namespace="46ceeadb-55b0-462d-a121-a85315a45b6e"/>
    <xsd:import namespace="dff0290e-562b-40bf-ae4e-9cc7dea124f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eeadb-55b0-462d-a121-a85315a45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0290e-562b-40bf-ae4e-9cc7dea124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0E6368-158D-4D9D-929E-6BD7A0289625}">
  <ds:schemaRefs>
    <ds:schemaRef ds:uri="http://schemas.microsoft.com/sharepoint/v3/contenttype/forms"/>
  </ds:schemaRefs>
</ds:datastoreItem>
</file>

<file path=customXml/itemProps2.xml><?xml version="1.0" encoding="utf-8"?>
<ds:datastoreItem xmlns:ds="http://schemas.openxmlformats.org/officeDocument/2006/customXml" ds:itemID="{48947211-0838-49AB-AC11-67E9C66FEC81}">
  <ds:schemaRefs>
    <ds:schemaRef ds:uri="http://purl.org/dc/terms/"/>
    <ds:schemaRef ds:uri="http://schemas.openxmlformats.org/package/2006/metadata/core-properties"/>
    <ds:schemaRef ds:uri="46ceeadb-55b0-462d-a121-a85315a45b6e"/>
    <ds:schemaRef ds:uri="http://schemas.microsoft.com/office/2006/documentManagement/types"/>
    <ds:schemaRef ds:uri="http://schemas.microsoft.com/office/infopath/2007/PartnerControls"/>
    <ds:schemaRef ds:uri="http://purl.org/dc/elements/1.1/"/>
    <ds:schemaRef ds:uri="http://schemas.microsoft.com/office/2006/metadata/properties"/>
    <ds:schemaRef ds:uri="dff0290e-562b-40bf-ae4e-9cc7dea124f1"/>
    <ds:schemaRef ds:uri="http://www.w3.org/XML/1998/namespace"/>
    <ds:schemaRef ds:uri="http://purl.org/dc/dcmitype/"/>
  </ds:schemaRefs>
</ds:datastoreItem>
</file>

<file path=customXml/itemProps3.xml><?xml version="1.0" encoding="utf-8"?>
<ds:datastoreItem xmlns:ds="http://schemas.openxmlformats.org/officeDocument/2006/customXml" ds:itemID="{2097A872-7683-4220-BC43-B11445B0E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ceeadb-55b0-462d-a121-a85315a45b6e"/>
    <ds:schemaRef ds:uri="dff0290e-562b-40bf-ae4e-9cc7dea124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4517</TotalTime>
  <Words>727</Words>
  <Application>Microsoft Office PowerPoint</Application>
  <PresentationFormat>On-screen Show (4:3)</PresentationFormat>
  <Paragraphs>91</Paragraphs>
  <Slides>10</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Century Gothic</vt:lpstr>
      <vt:lpstr>Garamond</vt:lpstr>
      <vt:lpstr>Times New Roman</vt:lpstr>
      <vt:lpstr>Wingdings</vt:lpstr>
      <vt:lpstr>Office Theme</vt:lpstr>
      <vt:lpstr>1_Office Theme</vt:lpstr>
      <vt:lpstr>PowerPoint Presentation</vt:lpstr>
      <vt:lpstr>Overview</vt:lpstr>
      <vt:lpstr>DHCF Telemedicine Final Rule</vt:lpstr>
      <vt:lpstr>Telemedicine Guidance  During the PHE</vt:lpstr>
      <vt:lpstr>Telehealth Utilization Now Accounts for a Quarter of DHCF’s Outpatient Claims</vt:lpstr>
      <vt:lpstr>PowerPoint Presentation</vt:lpstr>
      <vt:lpstr>DC HIE: CRISP Unified Landing Page is Accessible to 9,300+ Users Located Throughout the District</vt:lpstr>
      <vt:lpstr>PowerPoint Presentation</vt:lpstr>
      <vt:lpstr>Not Yet Participating in the DC HIE?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Jolani (DHCF) </dc:creator>
  <cp:lastModifiedBy>Kiszla, Jordan (DHCF)</cp:lastModifiedBy>
  <cp:revision>7</cp:revision>
  <dcterms:created xsi:type="dcterms:W3CDTF">2020-08-07T16:58:46Z</dcterms:created>
  <dcterms:modified xsi:type="dcterms:W3CDTF">2020-09-01T15:05:33Z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0x010100748B6D43AA720D4D8062A49AB9E04EC5</vt:lpwstr>
  </property>
</Properties>
</file>