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1" r:id="rId3"/>
    <p:sldId id="258" r:id="rId4"/>
    <p:sldId id="259" r:id="rId5"/>
    <p:sldId id="280" r:id="rId6"/>
    <p:sldId id="281" r:id="rId7"/>
    <p:sldId id="279" r:id="rId8"/>
    <p:sldId id="282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rvUS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DHCFSHARE01\office\PolicyPlanning\Data%20Team\Data%20Reporting\Enrollment%20Projections\Total%20Medicaid%20Enrollment%20FY10%20to%20FY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221156179007021E-2"/>
          <c:y val="4.745200097028783E-2"/>
          <c:w val="0.887372681356007"/>
          <c:h val="0.87618419407743597"/>
        </c:manualLayout>
      </c:layout>
      <c:lineChart>
        <c:grouping val="standard"/>
        <c:varyColors val="0"/>
        <c:ser>
          <c:idx val="0"/>
          <c:order val="0"/>
          <c:dLbls>
            <c:dLbl>
              <c:idx val="0"/>
              <c:layout>
                <c:manualLayout>
                  <c:x val="-3.7937757780277463E-2"/>
                  <c:y val="-7.3868956501797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4940558900725645E-2"/>
                  <c:y val="-5.28405341881580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Sheet3!$A$2:$A$8</c:f>
              <c:strCache>
                <c:ptCount val="7"/>
                <c:pt idx="0">
                  <c:v>FY2010</c:v>
                </c:pt>
                <c:pt idx="1">
                  <c:v>FY2011</c:v>
                </c:pt>
                <c:pt idx="2">
                  <c:v>FY2012</c:v>
                </c:pt>
                <c:pt idx="3">
                  <c:v>FY2013</c:v>
                </c:pt>
                <c:pt idx="4">
                  <c:v>FY2014</c:v>
                </c:pt>
                <c:pt idx="5">
                  <c:v>FY2015</c:v>
                </c:pt>
                <c:pt idx="6">
                  <c:v>FY2016</c:v>
                </c:pt>
              </c:strCache>
            </c:strRef>
          </c:cat>
          <c:val>
            <c:numRef>
              <c:f>Sheet3!$B$2:$B$8</c:f>
              <c:numCache>
                <c:formatCode>_(* #,##0_);_(* \(#,##0\);_(* "-"??_);_(@_)</c:formatCode>
                <c:ptCount val="7"/>
                <c:pt idx="0">
                  <c:v>203258</c:v>
                </c:pt>
                <c:pt idx="1">
                  <c:v>213878</c:v>
                </c:pt>
                <c:pt idx="2">
                  <c:v>221496</c:v>
                </c:pt>
                <c:pt idx="3">
                  <c:v>226164</c:v>
                </c:pt>
                <c:pt idx="4">
                  <c:v>246965</c:v>
                </c:pt>
                <c:pt idx="5">
                  <c:v>255083</c:v>
                </c:pt>
                <c:pt idx="6">
                  <c:v>251988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068928"/>
        <c:axId val="116185728"/>
      </c:lineChart>
      <c:catAx>
        <c:axId val="95068928"/>
        <c:scaling>
          <c:orientation val="minMax"/>
        </c:scaling>
        <c:delete val="0"/>
        <c:axPos val="b"/>
        <c:majorTickMark val="out"/>
        <c:minorTickMark val="none"/>
        <c:tickLblPos val="nextTo"/>
        <c:crossAx val="116185728"/>
        <c:crosses val="autoZero"/>
        <c:auto val="1"/>
        <c:lblAlgn val="ctr"/>
        <c:lblOffset val="100"/>
        <c:noMultiLvlLbl val="0"/>
      </c:catAx>
      <c:valAx>
        <c:axId val="116185728"/>
        <c:scaling>
          <c:orientation val="minMax"/>
          <c:min val="15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b="1" i="0" baseline="0">
                    <a:effectLst/>
                  </a:rPr>
                  <a:t>Number of Medicaid Beneficiaries Enrolled</a:t>
                </a:r>
                <a:endParaRPr lang="en-US" sz="1000">
                  <a:effectLst/>
                </a:endParaRPr>
              </a:p>
            </c:rich>
          </c:tx>
          <c:layout/>
          <c:overlay val="0"/>
        </c:title>
        <c:numFmt formatCode="_(* #,##0_);_(* \(#,##0\);_(* &quot;-&quot;??_);_(@_)" sourceLinked="1"/>
        <c:majorTickMark val="out"/>
        <c:minorTickMark val="none"/>
        <c:tickLblPos val="nextTo"/>
        <c:crossAx val="95068928"/>
        <c:crosses val="autoZero"/>
        <c:crossBetween val="between"/>
        <c:majorUnit val="2000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0.76233</cdr:x>
      <cdr:y>0.04515</cdr:y>
    </cdr:from>
    <cdr:to>
      <cdr:x>0.76233</cdr:x>
      <cdr:y>0.9139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477000" y="201796"/>
          <a:ext cx="0" cy="3882441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0.56198</cdr:x>
      <cdr:y>0.42363</cdr:y>
    </cdr:from>
    <cdr:to>
      <cdr:x>0.64354</cdr:x>
      <cdr:y>0.51229</cdr:y>
    </cdr:to>
    <cdr:sp macro="" textlink="">
      <cdr:nvSpPr>
        <cdr:cNvPr id="6" name="Right Arrow 5"/>
        <cdr:cNvSpPr/>
      </cdr:nvSpPr>
      <cdr:spPr>
        <a:xfrm xmlns:a="http://schemas.openxmlformats.org/drawingml/2006/main" rot="20183305">
          <a:off x="4774738" y="1893221"/>
          <a:ext cx="692946" cy="396184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779AE-3F50-4C07-B1F1-E354FE87585C}" type="datetimeFigureOut">
              <a:rPr lang="en-US" smtClean="0"/>
              <a:t>1/19/2017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674EB-8622-41C4-99D6-33FDA39D76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990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6EF4E-E545-4E0A-BA3D-EC1D454A684B}" type="datetimeFigureOut">
              <a:rPr lang="en-US" smtClean="0"/>
              <a:t>1/19/2017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4B949-D1D2-4195-BC58-FCB4B4C25C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804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B949-D1D2-4195-BC58-FCB4B4C25C9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54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B949-D1D2-4195-BC58-FCB4B4C25C9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835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B949-D1D2-4195-BC58-FCB4B4C25C9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49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B949-D1D2-4195-BC58-FCB4B4C25C9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211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B949-D1D2-4195-BC58-FCB4B4C25C9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118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B949-D1D2-4195-BC58-FCB4B4C25C9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920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B949-D1D2-4195-BC58-FCB4B4C25C9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664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B949-D1D2-4195-BC58-FCB4B4C25C9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74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3D896BE-81DF-4624-8C4F-50F1F0AEFE5E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37127-39F9-4D72-B32E-B3B912D88B8B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FADD06E-8088-4E9B-B8A0-A5FFDCE71758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D651D-AD3B-4BC6-849B-7391A853715D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D366-F0BE-4C45-BBE0-EF03011E65A5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2C8FB25-9A00-4F21-B2DD-D2B986E6F77E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06ABD8D-92A9-439D-BA56-D259FE7A152B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3645-D5E3-428E-B226-F070C526FAE2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DFB9-D144-4795-9F32-B2DFB4D0D6C1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2B75-DFE3-48E3-85DB-099EAAFE6ECD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6FD7089-F4D7-4D4B-B39E-AC91209B5DAD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0DA862C-EBCF-480D-8699-824F82E8F82D}" type="datetime1">
              <a:rPr lang="en-US" smtClean="0"/>
              <a:t>1/19/2017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1F21B4C-A727-4839-8292-A3F7D2184F5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981200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ACA </a:t>
            </a:r>
            <a:r>
              <a:rPr lang="en-US" dirty="0" err="1" smtClean="0"/>
              <a:t>RepeAl</a:t>
            </a:r>
            <a:r>
              <a:rPr lang="en-US" dirty="0" smtClean="0"/>
              <a:t> &amp; Implications for District Medicaid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</a:t>
            </a:r>
            <a:r>
              <a:rPr lang="en-US" dirty="0" smtClean="0"/>
              <a:t>25,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78194" y="3657600"/>
            <a:ext cx="6477000" cy="1828800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Department of health care finance</a:t>
            </a:r>
          </a:p>
          <a:p>
            <a:r>
              <a:rPr lang="en-US" sz="2000" dirty="0" smtClean="0"/>
              <a:t>Health care policy and research administration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4296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610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ACA Repeal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President Trump, Speaker Ryan, Majority Leader McConnell committed to ACA repeal this year</a:t>
            </a:r>
          </a:p>
          <a:p>
            <a:r>
              <a:rPr lang="en-US" dirty="0" smtClean="0"/>
              <a:t>Congress passed Budget Resolution (S. Con. Res. 3) advancing Reconciliation on 1/13/17</a:t>
            </a:r>
          </a:p>
          <a:p>
            <a:r>
              <a:rPr lang="en-US" dirty="0" smtClean="0"/>
              <a:t>President Trump signed ACA Executive Order on 1/20/17</a:t>
            </a:r>
          </a:p>
          <a:p>
            <a:r>
              <a:rPr lang="en-US" dirty="0" smtClean="0"/>
              <a:t>ACA Repeal/Replacement bills being introduced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F21B4C-A727-4839-8292-A3F7D2184F5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265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District Medicaid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 smtClean="0"/>
              <a:t>DC was </a:t>
            </a:r>
            <a:r>
              <a:rPr lang="en-US" sz="2600" dirty="0" smtClean="0"/>
              <a:t>one </a:t>
            </a:r>
            <a:r>
              <a:rPr lang="en-US" sz="2600" dirty="0"/>
              <a:t>of the first “early expansion” states to </a:t>
            </a:r>
            <a:r>
              <a:rPr lang="en-US" sz="2600" dirty="0" smtClean="0"/>
              <a:t>expand Medicaid eligibility under the ACA – 34k transitioned from Alliance to Medicaid expansion in 2010</a:t>
            </a:r>
            <a:endParaRPr lang="en-US" sz="2600" dirty="0" smtClean="0"/>
          </a:p>
          <a:p>
            <a:r>
              <a:rPr lang="en-US" sz="2600" dirty="0" smtClean="0"/>
              <a:t>District has the highest eligibility level for childless adults</a:t>
            </a:r>
          </a:p>
          <a:p>
            <a:r>
              <a:rPr lang="en-US" sz="2600" dirty="0" smtClean="0"/>
              <a:t>Federal medical assistance percentage (FMAP) varies for different groups</a:t>
            </a:r>
          </a:p>
          <a:p>
            <a:pPr lvl="1"/>
            <a:r>
              <a:rPr lang="en-US" sz="2100" dirty="0"/>
              <a:t>0-133% FPL: 95% FMAP</a:t>
            </a:r>
          </a:p>
          <a:p>
            <a:pPr lvl="1"/>
            <a:r>
              <a:rPr lang="en-US" sz="2100" dirty="0"/>
              <a:t>134-210% FPL: 70% FMAP (upper eligibility limit converted 10/13</a:t>
            </a:r>
            <a:r>
              <a:rPr lang="en-US" sz="2100" dirty="0" smtClean="0"/>
              <a:t>)</a:t>
            </a:r>
            <a:endParaRPr lang="en-US" sz="2600" dirty="0" smtClean="0"/>
          </a:p>
          <a:p>
            <a:r>
              <a:rPr lang="en-US" sz="2600" dirty="0"/>
              <a:t>As a result of the ACA, more than 96% of District residents have health coverage and the District ranks in the top three states in coverage </a:t>
            </a:r>
            <a:r>
              <a:rPr lang="en-US" sz="2600" dirty="0" smtClean="0"/>
              <a:t>rates</a:t>
            </a:r>
          </a:p>
          <a:p>
            <a:pPr marL="36576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F21B4C-A727-4839-8292-A3F7D2184F5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33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Childless Adults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763000" cy="4953000"/>
          </a:xfrm>
        </p:spPr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Largest eligibility group (32%) – tied with children</a:t>
            </a:r>
          </a:p>
          <a:p>
            <a:r>
              <a:rPr lang="en-US" sz="3600" dirty="0" smtClean="0"/>
              <a:t>75,000 childless adult enrollees (enrollment as of 7/16): </a:t>
            </a:r>
          </a:p>
          <a:p>
            <a:pPr lvl="1"/>
            <a:r>
              <a:rPr lang="en-US" sz="3300" dirty="0" smtClean="0"/>
              <a:t>64,000 (85%) enrollees in the lower-income group (0-133% FPL); </a:t>
            </a:r>
          </a:p>
          <a:p>
            <a:pPr lvl="1"/>
            <a:r>
              <a:rPr lang="en-US" sz="3300" dirty="0" smtClean="0"/>
              <a:t>11,080 (15%) in the higher income group (134-210% FPL)</a:t>
            </a:r>
          </a:p>
          <a:p>
            <a:r>
              <a:rPr lang="en-US" sz="3600" dirty="0" smtClean="0"/>
              <a:t>Demographic makeup comparable to Medicaid</a:t>
            </a:r>
          </a:p>
          <a:p>
            <a:pPr lvl="1"/>
            <a:r>
              <a:rPr lang="en-US" sz="2500" dirty="0" smtClean="0"/>
              <a:t>Racial/ethnic makeup comparable to Medicaid, but fewer Hispanic (4%) and Other (1%) and twice as many “Unknown”</a:t>
            </a:r>
          </a:p>
          <a:p>
            <a:pPr lvl="1"/>
            <a:r>
              <a:rPr lang="en-US" sz="2500" dirty="0" smtClean="0"/>
              <a:t>Comparable age and geographic distribution – enrollees live across the District in all Wards</a:t>
            </a:r>
          </a:p>
          <a:p>
            <a:pPr lvl="1"/>
            <a:r>
              <a:rPr lang="en-US" sz="2500" dirty="0" smtClean="0"/>
              <a:t>Three times as likely to be incarcerated, half as likely to be homeless than Medicaid enrollees generally</a:t>
            </a:r>
          </a:p>
          <a:p>
            <a:r>
              <a:rPr lang="en-US" sz="3600" dirty="0" smtClean="0"/>
              <a:t>Substantial health care needs:</a:t>
            </a:r>
          </a:p>
          <a:p>
            <a:pPr lvl="1"/>
            <a:r>
              <a:rPr lang="en-US" sz="2500" dirty="0"/>
              <a:t>O</a:t>
            </a:r>
            <a:r>
              <a:rPr lang="en-US" sz="2500" dirty="0" smtClean="0"/>
              <a:t>ne in four have at least two chronic conditions; 14% have at least three</a:t>
            </a:r>
          </a:p>
          <a:p>
            <a:pPr lvl="1"/>
            <a:r>
              <a:rPr lang="en-US" sz="2500" dirty="0" smtClean="0"/>
              <a:t>Most common chronic conditions are hypertension, high cholesterol, diabetes, obesity, depression and asthma</a:t>
            </a:r>
          </a:p>
          <a:p>
            <a:pPr lvl="1"/>
            <a:r>
              <a:rPr lang="en-US" sz="2500" dirty="0" smtClean="0"/>
              <a:t>Comparable rates of HIV diagnosis and substance use disorder, slightly lower rates of serious mental illness diagnosis</a:t>
            </a:r>
          </a:p>
          <a:p>
            <a:r>
              <a:rPr lang="en-US" sz="3600" dirty="0" smtClean="0"/>
              <a:t>Utilization rates comparable to Medicaid, except slightly lower for inpatient hospital admissions, emergency department, primary care and mental health</a:t>
            </a:r>
          </a:p>
          <a:p>
            <a:r>
              <a:rPr lang="en-US" sz="3600" dirty="0" smtClean="0"/>
              <a:t>All enrolled in MCO plans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F21B4C-A727-4839-8292-A3F7D2184F5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50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District Implications of ACA Medicaid Expansion Repeal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F21B4C-A727-4839-8292-A3F7D2184F5F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75,000 beneficiaries at risk</a:t>
            </a:r>
          </a:p>
          <a:p>
            <a:r>
              <a:rPr lang="en-US" dirty="0" smtClean="0"/>
              <a:t>In FY18, District will spend estimated $623 m. for this population - $60 m. of this is local funding</a:t>
            </a:r>
          </a:p>
          <a:p>
            <a:r>
              <a:rPr lang="en-US" dirty="0" smtClean="0"/>
              <a:t>MCOs, hospitals, physicians, dentists, FQHCs and other providers will be substantially impacted if coverage is lost</a:t>
            </a:r>
          </a:p>
          <a:p>
            <a:r>
              <a:rPr lang="en-US" dirty="0" smtClean="0"/>
              <a:t>Safety net supports could be affected by a funding reduction</a:t>
            </a:r>
          </a:p>
          <a:p>
            <a:r>
              <a:rPr lang="en-US" sz="2800" dirty="0"/>
              <a:t>GWU/Commonwealth Fund study estimates 8,000 jobs and $11.3 billion in business output lost by 2023 </a:t>
            </a:r>
            <a:r>
              <a:rPr lang="en-US" sz="2800" dirty="0" smtClean="0"/>
              <a:t>if ACA Medicaid expansion and </a:t>
            </a:r>
            <a:r>
              <a:rPr lang="en-US" sz="2800" dirty="0"/>
              <a:t>tax subsidies </a:t>
            </a:r>
            <a:r>
              <a:rPr lang="en-US" sz="2800" dirty="0" smtClean="0"/>
              <a:t>repealed</a:t>
            </a:r>
          </a:p>
          <a:p>
            <a:r>
              <a:rPr lang="en-US" dirty="0" smtClean="0"/>
              <a:t>Sister agencies also may be affected, including DHS, HBX, DOH, DBH, DOC, CFSA, and others</a:t>
            </a:r>
          </a:p>
          <a:p>
            <a:r>
              <a:rPr lang="en-US" dirty="0" smtClean="0"/>
              <a:t>Possible shift from </a:t>
            </a:r>
            <a:r>
              <a:rPr lang="en-US" i="1" dirty="0" smtClean="0"/>
              <a:t>health coverage </a:t>
            </a:r>
            <a:r>
              <a:rPr lang="en-US" dirty="0" smtClean="0"/>
              <a:t>(Medicaid, subsidized private coverage) to </a:t>
            </a:r>
            <a:r>
              <a:rPr lang="en-US" i="1" dirty="0" smtClean="0"/>
              <a:t>grant-funded </a:t>
            </a:r>
            <a:r>
              <a:rPr lang="en-US" dirty="0" smtClean="0"/>
              <a:t>(e.g., DSH, high-risk pools, FQHC HRSA grants) and </a:t>
            </a:r>
            <a:r>
              <a:rPr lang="en-US" i="1" dirty="0" smtClean="0"/>
              <a:t>defined contribution private market </a:t>
            </a:r>
            <a:r>
              <a:rPr lang="en-US" dirty="0" smtClean="0"/>
              <a:t>(e.g., HSA) approach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4288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Ancillary Medicaid Risks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F21B4C-A727-4839-8292-A3F7D2184F5F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ACA Executive Order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CMS Administrative Oversight</a:t>
            </a:r>
          </a:p>
          <a:p>
            <a:endParaRPr lang="en-US" dirty="0" smtClean="0"/>
          </a:p>
          <a:p>
            <a:r>
              <a:rPr lang="en-US" dirty="0" smtClean="0"/>
              <a:t>Medicaid Block Grant</a:t>
            </a:r>
          </a:p>
          <a:p>
            <a:endParaRPr lang="en-US" dirty="0" smtClean="0"/>
          </a:p>
          <a:p>
            <a:r>
              <a:rPr lang="en-US" dirty="0" smtClean="0"/>
              <a:t>Other Funding Risks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922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DHCF </a:t>
            </a:r>
            <a:r>
              <a:rPr lang="en-US" dirty="0" smtClean="0"/>
              <a:t>Position and Action Steps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1F21B4C-A727-4839-8292-A3F7D2184F5F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Mayor opposes ACA repeal</a:t>
            </a:r>
            <a:r>
              <a:rPr lang="en-US" dirty="0" smtClean="0"/>
              <a:t>, Medicaid block grants </a:t>
            </a:r>
          </a:p>
          <a:p>
            <a:pPr lvl="1"/>
            <a:r>
              <a:rPr lang="en-US" dirty="0" smtClean="0"/>
              <a:t>Letter to Majority Leader McCarthy January 4, 2017</a:t>
            </a:r>
          </a:p>
          <a:p>
            <a:r>
              <a:rPr lang="en-US" dirty="0" smtClean="0"/>
              <a:t>DHCF formed internal task force to monitor, analyze and respond to federal initiatives</a:t>
            </a:r>
          </a:p>
          <a:p>
            <a:pPr lvl="1"/>
            <a:r>
              <a:rPr lang="en-US" dirty="0"/>
              <a:t>Analyzing proposals, likely impact</a:t>
            </a:r>
          </a:p>
          <a:p>
            <a:pPr lvl="1"/>
            <a:r>
              <a:rPr lang="en-US" dirty="0"/>
              <a:t>Considering options if funding is </a:t>
            </a:r>
            <a:r>
              <a:rPr lang="en-US" dirty="0" smtClean="0"/>
              <a:t>cut</a:t>
            </a:r>
            <a:endParaRPr lang="en-US" dirty="0" smtClean="0"/>
          </a:p>
          <a:p>
            <a:r>
              <a:rPr lang="en-US" dirty="0" smtClean="0"/>
              <a:t>DHCF is not anticipating program changes based on current requirements</a:t>
            </a:r>
          </a:p>
          <a:p>
            <a:pPr lvl="1"/>
            <a:r>
              <a:rPr lang="en-US" dirty="0" smtClean="0"/>
              <a:t>Future changes based on federal action may warrant adjustments</a:t>
            </a:r>
          </a:p>
          <a:p>
            <a:r>
              <a:rPr lang="en-US" dirty="0" smtClean="0"/>
              <a:t>Timeframe for possible changes uncertain:</a:t>
            </a:r>
          </a:p>
          <a:p>
            <a:pPr lvl="1"/>
            <a:r>
              <a:rPr lang="en-US" dirty="0" smtClean="0"/>
              <a:t>Congressional ACA repeal effort likely effective in future years, not FY17 </a:t>
            </a:r>
          </a:p>
          <a:p>
            <a:pPr lvl="1"/>
            <a:r>
              <a:rPr lang="en-US" dirty="0" smtClean="0"/>
              <a:t>Executive actions could take effect sooner</a:t>
            </a:r>
          </a:p>
          <a:p>
            <a:r>
              <a:rPr lang="en-US" dirty="0" smtClean="0"/>
              <a:t>DHCF proposes to use MCAC to engage stakeholders on Medicaid reform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824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D.C. Medicaid Enrollment </a:t>
            </a:r>
            <a:br>
              <a:rPr lang="en-US" sz="3200" dirty="0" smtClean="0"/>
            </a:br>
            <a:r>
              <a:rPr lang="en-US" sz="3200" dirty="0" smtClean="0"/>
              <a:t>FY2010 thru FY2016</a:t>
            </a:r>
            <a:r>
              <a:rPr lang="en-US" sz="3200" baseline="30000" dirty="0" smtClean="0"/>
              <a:t>+</a:t>
            </a:r>
            <a:endParaRPr lang="en-US" sz="3200" dirty="0"/>
          </a:p>
        </p:txBody>
      </p:sp>
      <p:sp>
        <p:nvSpPr>
          <p:cNvPr id="6" name="TextBox 1"/>
          <p:cNvSpPr txBox="1"/>
          <p:nvPr/>
        </p:nvSpPr>
        <p:spPr>
          <a:xfrm>
            <a:off x="714375" y="6019800"/>
            <a:ext cx="7391400" cy="23694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baseline="0" dirty="0" smtClean="0"/>
              <a:t>Source</a:t>
            </a:r>
            <a:r>
              <a:rPr lang="en-US" sz="1000" b="1" baseline="0" dirty="0"/>
              <a:t>: </a:t>
            </a:r>
            <a:r>
              <a:rPr lang="en-US" sz="1000" baseline="0" dirty="0"/>
              <a:t>Enrollment data was obtained from the D.C. Medicaid Management Information System (MMIS) Recipient Package, January 2016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85800" y="6256742"/>
            <a:ext cx="6254397" cy="21230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aseline="30000" dirty="0"/>
              <a:t>+</a:t>
            </a:r>
            <a:r>
              <a:rPr lang="en-US" sz="1000" baseline="0" dirty="0"/>
              <a:t>Reported figures depict the number of beneficiaries enrolled at the end of each fiscal year.</a:t>
            </a:r>
            <a:endParaRPr lang="en-US" sz="1000" baseline="300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9296843"/>
              </p:ext>
            </p:extLst>
          </p:nvPr>
        </p:nvGraphicFramePr>
        <p:xfrm>
          <a:off x="152400" y="1550804"/>
          <a:ext cx="8496300" cy="4468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5501247" y="1828800"/>
            <a:ext cx="0" cy="388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86448" y="3962400"/>
            <a:ext cx="2590800" cy="830997"/>
          </a:xfrm>
          <a:prstGeom prst="rect">
            <a:avLst/>
          </a:prstGeom>
          <a:solidFill>
            <a:schemeClr val="bg1"/>
          </a:solidFill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MAGI annual renewals deferred between </a:t>
            </a:r>
          </a:p>
          <a:p>
            <a:pPr algn="ctr"/>
            <a:r>
              <a:rPr lang="en-US" sz="1600" dirty="0" smtClean="0"/>
              <a:t>1/1/14 and 12/1/14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42371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14250</TotalTime>
  <Words>705</Words>
  <Application>Microsoft Office PowerPoint</Application>
  <PresentationFormat>On-screen Show (4:3)</PresentationFormat>
  <Paragraphs>81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ACA RepeAl &amp; Implications for District Medicaid Program</vt:lpstr>
      <vt:lpstr>ACA Repeal Context</vt:lpstr>
      <vt:lpstr>District Medicaid Expansion</vt:lpstr>
      <vt:lpstr>Childless Adults Profile</vt:lpstr>
      <vt:lpstr>District Implications of ACA Medicaid Expansion Repeal</vt:lpstr>
      <vt:lpstr>Ancillary Medicaid Risks</vt:lpstr>
      <vt:lpstr>DHCF Position and Action Steps</vt:lpstr>
      <vt:lpstr>D.C. Medicaid Enrollment  FY2010 thru FY2016+</vt:lpstr>
    </vt:vector>
  </TitlesOfParts>
  <Company>DC Government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on the district of columbia’s medicaid childless adult expansion population</dc:title>
  <dc:creator>Wedeles, John (DHCF)</dc:creator>
  <cp:lastModifiedBy>ServUS</cp:lastModifiedBy>
  <cp:revision>109</cp:revision>
  <cp:lastPrinted>2017-01-25T22:17:16Z</cp:lastPrinted>
  <dcterms:created xsi:type="dcterms:W3CDTF">2016-12-10T10:45:13Z</dcterms:created>
  <dcterms:modified xsi:type="dcterms:W3CDTF">2017-01-27T21:27:59Z</dcterms:modified>
</cp:coreProperties>
</file>