
<file path=[Content_Types].xml><?xml version="1.0" encoding="utf-8"?>
<Types xmlns="http://schemas.openxmlformats.org/package/2006/content-types">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2.xml" ContentType="application/vnd.openxmlformats-officedocument.drawingml.chartshapes+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1.xml" ContentType="application/vnd.openxmlformats-officedocument.themeOverride+xml"/>
  <Override PartName="/ppt/drawings/drawing3.xml" ContentType="application/vnd.openxmlformats-officedocument.drawingml.chartshapes+xml"/>
  <Override PartName="/ppt/charts/chart6.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6230" r:id="rId4"/>
    <p:sldMasterId id="2147492439" r:id="rId5"/>
  </p:sldMasterIdLst>
  <p:notesMasterIdLst>
    <p:notesMasterId r:id="rId28"/>
  </p:notesMasterIdLst>
  <p:handoutMasterIdLst>
    <p:handoutMasterId r:id="rId29"/>
  </p:handoutMasterIdLst>
  <p:sldIdLst>
    <p:sldId id="714" r:id="rId6"/>
    <p:sldId id="969" r:id="rId7"/>
    <p:sldId id="1081" r:id="rId8"/>
    <p:sldId id="1084" r:id="rId9"/>
    <p:sldId id="885" r:id="rId10"/>
    <p:sldId id="1092" r:id="rId11"/>
    <p:sldId id="1082" r:id="rId12"/>
    <p:sldId id="1110" r:id="rId13"/>
    <p:sldId id="1111" r:id="rId14"/>
    <p:sldId id="1112" r:id="rId15"/>
    <p:sldId id="384" r:id="rId16"/>
    <p:sldId id="1113" r:id="rId17"/>
    <p:sldId id="1114" r:id="rId18"/>
    <p:sldId id="1120" r:id="rId19"/>
    <p:sldId id="1115" r:id="rId20"/>
    <p:sldId id="349" r:id="rId21"/>
    <p:sldId id="1116" r:id="rId22"/>
    <p:sldId id="1117" r:id="rId23"/>
    <p:sldId id="1118" r:id="rId24"/>
    <p:sldId id="1119" r:id="rId25"/>
    <p:sldId id="1121" r:id="rId26"/>
    <p:sldId id="1088" r:id="rId27"/>
  </p:sldIdLst>
  <p:sldSz cx="9144000" cy="6858000" type="screen4x3"/>
  <p:notesSz cx="7010400" cy="9236075"/>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Arial" charset="0"/>
      </a:defRPr>
    </a:lvl1pPr>
    <a:lvl2pPr marL="457200" algn="l" rtl="0" fontAlgn="base">
      <a:spcBef>
        <a:spcPct val="0"/>
      </a:spcBef>
      <a:spcAft>
        <a:spcPct val="0"/>
      </a:spcAft>
      <a:defRPr sz="2400" kern="1200">
        <a:solidFill>
          <a:schemeClr val="tx1"/>
        </a:solidFill>
        <a:latin typeface="Times New Roman" pitchFamily="18" charset="0"/>
        <a:ea typeface="+mn-ea"/>
        <a:cs typeface="Arial" charset="0"/>
      </a:defRPr>
    </a:lvl2pPr>
    <a:lvl3pPr marL="914400" algn="l" rtl="0" fontAlgn="base">
      <a:spcBef>
        <a:spcPct val="0"/>
      </a:spcBef>
      <a:spcAft>
        <a:spcPct val="0"/>
      </a:spcAft>
      <a:defRPr sz="24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24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2400" kern="1200">
        <a:solidFill>
          <a:schemeClr val="tx1"/>
        </a:solidFill>
        <a:latin typeface="Times New Roman" pitchFamily="18" charset="0"/>
        <a:ea typeface="+mn-ea"/>
        <a:cs typeface="Arial" charset="0"/>
      </a:defRPr>
    </a:lvl5pPr>
    <a:lvl6pPr marL="2286000" algn="l" defTabSz="914400" rtl="0" eaLnBrk="1" latinLnBrk="0" hangingPunct="1">
      <a:defRPr sz="2400" kern="1200">
        <a:solidFill>
          <a:schemeClr val="tx1"/>
        </a:solidFill>
        <a:latin typeface="Times New Roman" pitchFamily="18" charset="0"/>
        <a:ea typeface="+mn-ea"/>
        <a:cs typeface="Arial" charset="0"/>
      </a:defRPr>
    </a:lvl6pPr>
    <a:lvl7pPr marL="2743200" algn="l" defTabSz="914400" rtl="0" eaLnBrk="1" latinLnBrk="0" hangingPunct="1">
      <a:defRPr sz="2400" kern="1200">
        <a:solidFill>
          <a:schemeClr val="tx1"/>
        </a:solidFill>
        <a:latin typeface="Times New Roman" pitchFamily="18" charset="0"/>
        <a:ea typeface="+mn-ea"/>
        <a:cs typeface="Arial" charset="0"/>
      </a:defRPr>
    </a:lvl7pPr>
    <a:lvl8pPr marL="3200400" algn="l" defTabSz="914400" rtl="0" eaLnBrk="1" latinLnBrk="0" hangingPunct="1">
      <a:defRPr sz="2400" kern="1200">
        <a:solidFill>
          <a:schemeClr val="tx1"/>
        </a:solidFill>
        <a:latin typeface="Times New Roman" pitchFamily="18" charset="0"/>
        <a:ea typeface="+mn-ea"/>
        <a:cs typeface="Arial" charset="0"/>
      </a:defRPr>
    </a:lvl8pPr>
    <a:lvl9pPr marL="3657600" algn="l" defTabSz="914400" rtl="0" eaLnBrk="1" latinLnBrk="0" hangingPunct="1">
      <a:defRPr sz="24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9">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ervUS" initials="S" lastIdx="77" clrIdx="0"/>
  <p:cmAuthor id="7" name="Wedeles, John (DHCF)" initials="WJ(" lastIdx="11" clrIdx="7">
    <p:extLst>
      <p:ext uri="{19B8F6BF-5375-455C-9EA6-DF929625EA0E}">
        <p15:presenceInfo xmlns:p15="http://schemas.microsoft.com/office/powerpoint/2012/main" userId="S-1-5-21-1713817121-306583656-3812618881-130411" providerId="AD"/>
      </p:ext>
    </p:extLst>
  </p:cmAuthor>
  <p:cmAuthor id="1" name="Auth, Travis (DHCF)" initials="AT(" lastIdx="74" clrIdx="1">
    <p:extLst>
      <p:ext uri="{19B8F6BF-5375-455C-9EA6-DF929625EA0E}">
        <p15:presenceInfo xmlns:p15="http://schemas.microsoft.com/office/powerpoint/2012/main" userId="S-1-5-21-1713817121-306583656-3812618881-208011" providerId="AD"/>
      </p:ext>
    </p:extLst>
  </p:cmAuthor>
  <p:cmAuthor id="8" name="Nesbitt, LaQuandra S. (DOH)" initials="NLS(" lastIdx="3" clrIdx="8">
    <p:extLst>
      <p:ext uri="{19B8F6BF-5375-455C-9EA6-DF929625EA0E}">
        <p15:presenceInfo xmlns:p15="http://schemas.microsoft.com/office/powerpoint/2012/main" userId="S-1-5-21-1455650219-2048853421-618671499-17293" providerId="AD"/>
      </p:ext>
    </p:extLst>
  </p:cmAuthor>
  <p:cmAuthor id="2" name="Williams, Lawrence (DHCF)" initials="WL(" lastIdx="4" clrIdx="2">
    <p:extLst>
      <p:ext uri="{19B8F6BF-5375-455C-9EA6-DF929625EA0E}">
        <p15:presenceInfo xmlns:p15="http://schemas.microsoft.com/office/powerpoint/2012/main" userId="S-1-5-21-1713817121-306583656-3812618881-36247" providerId="AD"/>
      </p:ext>
    </p:extLst>
  </p:cmAuthor>
  <p:cmAuthor id="3" name="Isiaq, Bidemi (DHCF)" initials="IB(" lastIdx="3" clrIdx="3">
    <p:extLst>
      <p:ext uri="{19B8F6BF-5375-455C-9EA6-DF929625EA0E}">
        <p15:presenceInfo xmlns:p15="http://schemas.microsoft.com/office/powerpoint/2012/main" userId="S-1-5-21-1713817121-306583656-3812618881-79604" providerId="AD"/>
      </p:ext>
    </p:extLst>
  </p:cmAuthor>
  <p:cmAuthor id="4" name="Turnage, Wayne (DHCF)" initials="TW(" lastIdx="1" clrIdx="4">
    <p:extLst>
      <p:ext uri="{19B8F6BF-5375-455C-9EA6-DF929625EA0E}">
        <p15:presenceInfo xmlns:p15="http://schemas.microsoft.com/office/powerpoint/2012/main" userId="S-1-5-21-1713817121-306583656-3812618881-78402" providerId="AD"/>
      </p:ext>
    </p:extLst>
  </p:cmAuthor>
  <p:cmAuthor id="5" name=" Lawrence D. Williams (DHCF)" initials="LDW" lastIdx="3" clrIdx="5">
    <p:extLst>
      <p:ext uri="{19B8F6BF-5375-455C-9EA6-DF929625EA0E}">
        <p15:presenceInfo xmlns:p15="http://schemas.microsoft.com/office/powerpoint/2012/main" userId=" Lawrence D. Williams (DHCF)" providerId="None"/>
      </p:ext>
    </p:extLst>
  </p:cmAuthor>
  <p:cmAuthor id="6" name="Weiss, Alice (DHCF)" initials="WA(" lastIdx="16" clrIdx="6">
    <p:extLst>
      <p:ext uri="{19B8F6BF-5375-455C-9EA6-DF929625EA0E}">
        <p15:presenceInfo xmlns:p15="http://schemas.microsoft.com/office/powerpoint/2012/main" userId="S-1-5-21-1713817121-306583656-3812618881-18272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66FF"/>
    <a:srgbClr val="99CCFF"/>
    <a:srgbClr val="0033CC"/>
    <a:srgbClr val="880000"/>
    <a:srgbClr val="003399"/>
    <a:srgbClr val="FF3300"/>
    <a:srgbClr val="FF66CC"/>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5759" autoAdjust="0"/>
    <p:restoredTop sz="96412" autoAdjust="0"/>
  </p:normalViewPr>
  <p:slideViewPr>
    <p:cSldViewPr snapToObjects="1">
      <p:cViewPr varScale="1">
        <p:scale>
          <a:sx n="110" d="100"/>
          <a:sy n="110" d="100"/>
        </p:scale>
        <p:origin x="2346" y="108"/>
      </p:cViewPr>
      <p:guideLst>
        <p:guide orient="horz" pos="2160"/>
        <p:guide pos="2880"/>
      </p:guideLst>
    </p:cSldViewPr>
  </p:slideViewPr>
  <p:outlineViewPr>
    <p:cViewPr>
      <p:scale>
        <a:sx n="33" d="100"/>
        <a:sy n="33" d="100"/>
      </p:scale>
      <p:origin x="0" y="12066"/>
    </p:cViewPr>
  </p:outlineViewPr>
  <p:notesTextViewPr>
    <p:cViewPr>
      <p:scale>
        <a:sx n="100" d="100"/>
        <a:sy n="100" d="100"/>
      </p:scale>
      <p:origin x="0" y="0"/>
    </p:cViewPr>
  </p:notesTextViewPr>
  <p:sorterViewPr>
    <p:cViewPr varScale="1">
      <p:scale>
        <a:sx n="1" d="1"/>
        <a:sy n="1" d="1"/>
      </p:scale>
      <p:origin x="0" y="-576"/>
    </p:cViewPr>
  </p:sorterViewPr>
  <p:notesViewPr>
    <p:cSldViewPr snapToObjects="1">
      <p:cViewPr>
        <p:scale>
          <a:sx n="100" d="100"/>
          <a:sy n="100" d="100"/>
        </p:scale>
        <p:origin x="-2592" y="240"/>
      </p:cViewPr>
      <p:guideLst>
        <p:guide orient="horz" pos="290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2.xml"/></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3.xml"/><Relationship Id="rId1" Type="http://schemas.microsoft.com/office/2011/relationships/chartStyle" Target="style3.xml"/><Relationship Id="rId5" Type="http://schemas.openxmlformats.org/officeDocument/2006/relationships/chartUserShapes" Target="../drawings/drawing3.xml"/><Relationship Id="rId4" Type="http://schemas.openxmlformats.org/officeDocument/2006/relationships/oleObject" Target="file:///\\sas-serv\userdata\DataTeam\Data%20Reporting\SAS%20Server%20-%20City%20council%20budget\FY20\PO\FY20%20budget%20totals_matchedwithMDW.xlsx" TargetMode="External"/></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plotArea>
      <c:layout>
        <c:manualLayout>
          <c:layoutTarget val="inner"/>
          <c:xMode val="edge"/>
          <c:yMode val="edge"/>
          <c:x val="3.5000000000000003E-2"/>
          <c:y val="6.0756294352094876E-2"/>
          <c:w val="0.96333333333333337"/>
          <c:h val="0.85060173033926312"/>
        </c:manualLayout>
      </c:layout>
      <c:barChart>
        <c:barDir val="col"/>
        <c:grouping val="clustered"/>
        <c:varyColors val="0"/>
        <c:ser>
          <c:idx val="0"/>
          <c:order val="0"/>
          <c:tx>
            <c:strRef>
              <c:f>Sheet1!$B$1</c:f>
              <c:strCache>
                <c:ptCount val="1"/>
                <c:pt idx="0">
                  <c:v>Column2</c:v>
                </c:pt>
              </c:strCache>
            </c:strRef>
          </c:tx>
          <c:spPr>
            <a:solidFill>
              <a:srgbClr val="FF0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Pt>
            <c:idx val="0"/>
            <c:invertIfNegative val="0"/>
            <c:bubble3D val="0"/>
            <c:spPr>
              <a:solidFill>
                <a:srgbClr val="92D05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0-8EA4-4CB9-B878-342C0A48FAAD}"/>
              </c:ext>
            </c:extLst>
          </c:dPt>
          <c:dPt>
            <c:idx val="1"/>
            <c:invertIfNegative val="0"/>
            <c:bubble3D val="0"/>
            <c:spPr>
              <a:solidFill>
                <a:srgbClr val="FF0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1-8EA4-4CB9-B878-342C0A48FAAD}"/>
              </c:ext>
            </c:extLst>
          </c:dPt>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AmeriHealth</c:v>
                </c:pt>
                <c:pt idx="1">
                  <c:v>Amerigroup</c:v>
                </c:pt>
                <c:pt idx="2">
                  <c:v>Trusted</c:v>
                </c:pt>
              </c:strCache>
            </c:strRef>
          </c:cat>
          <c:val>
            <c:numRef>
              <c:f>Sheet1!$B$2:$B$4</c:f>
              <c:numCache>
                <c:formatCode>0%</c:formatCode>
                <c:ptCount val="3"/>
                <c:pt idx="0">
                  <c:v>0.06</c:v>
                </c:pt>
                <c:pt idx="1">
                  <c:v>-0.2</c:v>
                </c:pt>
                <c:pt idx="2">
                  <c:v>-0.08</c:v>
                </c:pt>
              </c:numCache>
            </c:numRef>
          </c:val>
          <c:extLst>
            <c:ext xmlns:c16="http://schemas.microsoft.com/office/drawing/2014/chart" uri="{C3380CC4-5D6E-409C-BE32-E72D297353CC}">
              <c16:uniqueId val="{00000000-9B43-4C24-8C7D-B416301207C8}"/>
            </c:ext>
          </c:extLst>
        </c:ser>
        <c:ser>
          <c:idx val="1"/>
          <c:order val="1"/>
          <c:tx>
            <c:strRef>
              <c:f>Sheet1!$C$1</c:f>
              <c:strCache>
                <c:ptCount val="1"/>
                <c:pt idx="0">
                  <c:v>Column1</c:v>
                </c:pt>
              </c:strCache>
            </c:strRef>
          </c:tx>
          <c:spPr>
            <a:gradFill rotWithShape="1">
              <a:gsLst>
                <a:gs pos="0">
                  <a:schemeClr val="accent2">
                    <a:tint val="77000"/>
                    <a:shade val="51000"/>
                    <a:satMod val="130000"/>
                  </a:schemeClr>
                </a:gs>
                <a:gs pos="80000">
                  <a:schemeClr val="accent2">
                    <a:tint val="77000"/>
                    <a:shade val="93000"/>
                    <a:satMod val="130000"/>
                  </a:schemeClr>
                </a:gs>
                <a:gs pos="100000">
                  <a:schemeClr val="accent2">
                    <a:tint val="77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AmeriHealth</c:v>
                </c:pt>
                <c:pt idx="1">
                  <c:v>Amerigroup</c:v>
                </c:pt>
                <c:pt idx="2">
                  <c:v>Trusted</c:v>
                </c:pt>
              </c:strCache>
            </c:strRef>
          </c:cat>
          <c:val>
            <c:numRef>
              <c:f>Sheet1!$C$2:$C$4</c:f>
              <c:numCache>
                <c:formatCode>General</c:formatCode>
                <c:ptCount val="3"/>
              </c:numCache>
            </c:numRef>
          </c:val>
          <c:extLst>
            <c:ext xmlns:c16="http://schemas.microsoft.com/office/drawing/2014/chart" uri="{C3380CC4-5D6E-409C-BE32-E72D297353CC}">
              <c16:uniqueId val="{00000001-9B43-4C24-8C7D-B416301207C8}"/>
            </c:ext>
          </c:extLst>
        </c:ser>
        <c:dLbls>
          <c:dLblPos val="outEnd"/>
          <c:showLegendKey val="0"/>
          <c:showVal val="1"/>
          <c:showCatName val="0"/>
          <c:showSerName val="0"/>
          <c:showPercent val="0"/>
          <c:showBubbleSize val="0"/>
        </c:dLbls>
        <c:gapWidth val="100"/>
        <c:overlap val="-24"/>
        <c:axId val="84202624"/>
        <c:axId val="84204160"/>
      </c:barChart>
      <c:catAx>
        <c:axId val="84202624"/>
        <c:scaling>
          <c:orientation val="minMax"/>
        </c:scaling>
        <c:delete val="1"/>
        <c:axPos val="b"/>
        <c:numFmt formatCode="General" sourceLinked="1"/>
        <c:majorTickMark val="out"/>
        <c:minorTickMark val="none"/>
        <c:tickLblPos val="nextTo"/>
        <c:crossAx val="84204160"/>
        <c:crosses val="autoZero"/>
        <c:auto val="1"/>
        <c:lblAlgn val="ctr"/>
        <c:lblOffset val="100"/>
        <c:tickMarkSkip val="4"/>
        <c:noMultiLvlLbl val="0"/>
      </c:catAx>
      <c:valAx>
        <c:axId val="84204160"/>
        <c:scaling>
          <c:orientation val="minMax"/>
        </c:scaling>
        <c:delete val="1"/>
        <c:axPos val="l"/>
        <c:numFmt formatCode="0%" sourceLinked="1"/>
        <c:majorTickMark val="out"/>
        <c:minorTickMark val="none"/>
        <c:tickLblPos val="nextTo"/>
        <c:crossAx val="84202624"/>
        <c:crosses val="autoZero"/>
        <c:crossBetween val="between"/>
      </c:valAx>
      <c:spPr>
        <a:noFill/>
        <a:ln w="25400">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1"/>
    <c:plotArea>
      <c:layout>
        <c:manualLayout>
          <c:layoutTarget val="inner"/>
          <c:xMode val="edge"/>
          <c:yMode val="edge"/>
          <c:x val="5.0000000000000001E-3"/>
          <c:y val="5.2007387965393214E-3"/>
          <c:w val="0.96333333333333337"/>
          <c:h val="0.85060173033926312"/>
        </c:manualLayout>
      </c:layout>
      <c:barChart>
        <c:barDir val="col"/>
        <c:grouping val="clustered"/>
        <c:varyColors val="0"/>
        <c:ser>
          <c:idx val="0"/>
          <c:order val="0"/>
          <c:tx>
            <c:strRef>
              <c:f>Sheet1!$B$1</c:f>
              <c:strCache>
                <c:ptCount val="1"/>
                <c:pt idx="0">
                  <c:v>Column2</c:v>
                </c:pt>
              </c:strCache>
            </c:strRef>
          </c:tx>
          <c:spPr>
            <a:solidFill>
              <a:srgbClr val="92D05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Pt>
            <c:idx val="1"/>
            <c:invertIfNegative val="0"/>
            <c:bubble3D val="0"/>
            <c:spPr>
              <a:solidFill>
                <a:srgbClr val="FF0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1-8EA4-4CB9-B878-342C0A48FAAD}"/>
              </c:ext>
            </c:extLst>
          </c:dPt>
          <c:dPt>
            <c:idx val="2"/>
            <c:invertIfNegative val="0"/>
            <c:bubble3D val="0"/>
            <c:spPr>
              <a:solidFill>
                <a:srgbClr val="FF0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0-C938-4B9F-A976-883183DDEC33}"/>
              </c:ext>
            </c:extLst>
          </c:dPt>
          <c:dLbls>
            <c:dLbl>
              <c:idx val="0"/>
              <c:layout>
                <c:manualLayout>
                  <c:x val="-3.3333333333333335E-3"/>
                  <c:y val="9.2592592592592587E-3"/>
                </c:manualLayout>
              </c:layout>
              <c:tx>
                <c:rich>
                  <a:bodyPr/>
                  <a:lstStyle/>
                  <a:p>
                    <a:r>
                      <a:rPr lang="en-US" dirty="0"/>
                      <a:t>81%</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8EA4-4CB9-B878-342C0A48FAAD}"/>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AmeriHealth</c:v>
                </c:pt>
                <c:pt idx="1">
                  <c:v>Amerigroup</c:v>
                </c:pt>
                <c:pt idx="2">
                  <c:v>Trusted</c:v>
                </c:pt>
              </c:strCache>
            </c:strRef>
          </c:cat>
          <c:val>
            <c:numRef>
              <c:f>Sheet1!$B$2:$B$4</c:f>
              <c:numCache>
                <c:formatCode>0%</c:formatCode>
                <c:ptCount val="3"/>
                <c:pt idx="0">
                  <c:v>0.81</c:v>
                </c:pt>
                <c:pt idx="1">
                  <c:v>1.53</c:v>
                </c:pt>
                <c:pt idx="2">
                  <c:v>1.21</c:v>
                </c:pt>
              </c:numCache>
            </c:numRef>
          </c:val>
          <c:extLst>
            <c:ext xmlns:c16="http://schemas.microsoft.com/office/drawing/2014/chart" uri="{C3380CC4-5D6E-409C-BE32-E72D297353CC}">
              <c16:uniqueId val="{00000000-9B43-4C24-8C7D-B416301207C8}"/>
            </c:ext>
          </c:extLst>
        </c:ser>
        <c:ser>
          <c:idx val="1"/>
          <c:order val="1"/>
          <c:tx>
            <c:strRef>
              <c:f>Sheet1!$C$1</c:f>
              <c:strCache>
                <c:ptCount val="1"/>
                <c:pt idx="0">
                  <c:v>Column1</c:v>
                </c:pt>
              </c:strCache>
            </c:strRef>
          </c:tx>
          <c:spPr>
            <a:gradFill rotWithShape="1">
              <a:gsLst>
                <a:gs pos="0">
                  <a:schemeClr val="accent2">
                    <a:tint val="77000"/>
                    <a:shade val="51000"/>
                    <a:satMod val="130000"/>
                  </a:schemeClr>
                </a:gs>
                <a:gs pos="80000">
                  <a:schemeClr val="accent2">
                    <a:tint val="77000"/>
                    <a:shade val="93000"/>
                    <a:satMod val="130000"/>
                  </a:schemeClr>
                </a:gs>
                <a:gs pos="100000">
                  <a:schemeClr val="accent2">
                    <a:tint val="77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AmeriHealth</c:v>
                </c:pt>
                <c:pt idx="1">
                  <c:v>Amerigroup</c:v>
                </c:pt>
                <c:pt idx="2">
                  <c:v>Trusted</c:v>
                </c:pt>
              </c:strCache>
            </c:strRef>
          </c:cat>
          <c:val>
            <c:numRef>
              <c:f>Sheet1!$C$2:$C$4</c:f>
            </c:numRef>
          </c:val>
          <c:extLst>
            <c:ext xmlns:c16="http://schemas.microsoft.com/office/drawing/2014/chart" uri="{C3380CC4-5D6E-409C-BE32-E72D297353CC}">
              <c16:uniqueId val="{00000001-9B43-4C24-8C7D-B416301207C8}"/>
            </c:ext>
          </c:extLst>
        </c:ser>
        <c:dLbls>
          <c:dLblPos val="outEnd"/>
          <c:showLegendKey val="0"/>
          <c:showVal val="1"/>
          <c:showCatName val="0"/>
          <c:showSerName val="0"/>
          <c:showPercent val="0"/>
          <c:showBubbleSize val="0"/>
        </c:dLbls>
        <c:gapWidth val="100"/>
        <c:overlap val="-24"/>
        <c:axId val="84202624"/>
        <c:axId val="84204160"/>
      </c:barChart>
      <c:catAx>
        <c:axId val="84202624"/>
        <c:scaling>
          <c:orientation val="minMax"/>
        </c:scaling>
        <c:delete val="1"/>
        <c:axPos val="b"/>
        <c:numFmt formatCode="General" sourceLinked="1"/>
        <c:majorTickMark val="out"/>
        <c:minorTickMark val="none"/>
        <c:tickLblPos val="nextTo"/>
        <c:crossAx val="84204160"/>
        <c:crosses val="autoZero"/>
        <c:auto val="1"/>
        <c:lblAlgn val="ctr"/>
        <c:lblOffset val="100"/>
        <c:tickMarkSkip val="4"/>
        <c:noMultiLvlLbl val="0"/>
      </c:catAx>
      <c:valAx>
        <c:axId val="84204160"/>
        <c:scaling>
          <c:orientation val="minMax"/>
        </c:scaling>
        <c:delete val="1"/>
        <c:axPos val="l"/>
        <c:numFmt formatCode="0%" sourceLinked="1"/>
        <c:majorTickMark val="out"/>
        <c:minorTickMark val="none"/>
        <c:tickLblPos val="nextTo"/>
        <c:crossAx val="8420262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32"/>
    </mc:Choice>
    <mc:Fallback>
      <c:style val="32"/>
    </mc:Fallback>
  </mc:AlternateContent>
  <c:chart>
    <c:autoTitleDeleted val="0"/>
    <c:plotArea>
      <c:layout>
        <c:manualLayout>
          <c:layoutTarget val="inner"/>
          <c:xMode val="edge"/>
          <c:yMode val="edge"/>
          <c:x val="2.856819184695028E-4"/>
          <c:y val="7.6903837540866909E-2"/>
          <c:w val="0.96904362480688999"/>
          <c:h val="0.85039078448527272"/>
        </c:manualLayout>
      </c:layout>
      <c:barChart>
        <c:barDir val="col"/>
        <c:grouping val="stacked"/>
        <c:varyColors val="0"/>
        <c:ser>
          <c:idx val="0"/>
          <c:order val="0"/>
          <c:tx>
            <c:strRef>
              <c:f>Sheet1!$B$1</c:f>
              <c:strCache>
                <c:ptCount val="1"/>
                <c:pt idx="0">
                  <c:v>Series 1</c:v>
                </c:pt>
              </c:strCache>
            </c:strRef>
          </c:tx>
          <c:spPr>
            <a:solidFill>
              <a:schemeClr val="bg1">
                <a:lumMod val="65000"/>
              </a:schemeClr>
            </a:solidFill>
          </c:spPr>
          <c:invertIfNegative val="0"/>
          <c:dPt>
            <c:idx val="3"/>
            <c:invertIfNegative val="0"/>
            <c:bubble3D val="0"/>
            <c:extLst>
              <c:ext xmlns:c16="http://schemas.microsoft.com/office/drawing/2014/chart" uri="{C3380CC4-5D6E-409C-BE32-E72D297353CC}">
                <c16:uniqueId val="{00000000-1E75-4686-BF6B-E8E45A25B1C8}"/>
              </c:ext>
            </c:extLst>
          </c:dPt>
          <c:dPt>
            <c:idx val="4"/>
            <c:invertIfNegative val="0"/>
            <c:bubble3D val="0"/>
            <c:spPr>
              <a:solidFill>
                <a:srgbClr val="FFC000"/>
              </a:solidFill>
            </c:spPr>
            <c:extLst>
              <c:ext xmlns:c16="http://schemas.microsoft.com/office/drawing/2014/chart" uri="{C3380CC4-5D6E-409C-BE32-E72D297353CC}">
                <c16:uniqueId val="{00000002-1E75-4686-BF6B-E8E45A25B1C8}"/>
              </c:ext>
            </c:extLst>
          </c:dPt>
          <c:dLbls>
            <c:spPr>
              <a:noFill/>
              <a:ln>
                <a:noFill/>
              </a:ln>
              <a:effectLst/>
            </c:spPr>
            <c:txPr>
              <a:bodyPr wrap="square" lIns="38100" tIns="19050" rIns="38100" bIns="19050" anchor="ctr">
                <a:spAutoFit/>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Sheet1!$A$2:$A$5</c:f>
              <c:strCache>
                <c:ptCount val="4"/>
                <c:pt idx="0">
                  <c:v>AmeriHealth</c:v>
                </c:pt>
                <c:pt idx="1">
                  <c:v>Amerigroup</c:v>
                </c:pt>
                <c:pt idx="2">
                  <c:v>Trusted</c:v>
                </c:pt>
                <c:pt idx="3">
                  <c:v>Actuary Model</c:v>
                </c:pt>
              </c:strCache>
            </c:strRef>
          </c:cat>
          <c:val>
            <c:numRef>
              <c:f>Sheet1!$B$2:$B$5</c:f>
              <c:numCache>
                <c:formatCode>0%</c:formatCode>
                <c:ptCount val="4"/>
                <c:pt idx="0">
                  <c:v>0.95</c:v>
                </c:pt>
                <c:pt idx="1">
                  <c:v>0.64</c:v>
                </c:pt>
                <c:pt idx="2">
                  <c:v>0.8</c:v>
                </c:pt>
                <c:pt idx="3">
                  <c:v>0.85</c:v>
                </c:pt>
              </c:numCache>
            </c:numRef>
          </c:val>
          <c:extLst>
            <c:ext xmlns:c16="http://schemas.microsoft.com/office/drawing/2014/chart" uri="{C3380CC4-5D6E-409C-BE32-E72D297353CC}">
              <c16:uniqueId val="{00000003-1E75-4686-BF6B-E8E45A25B1C8}"/>
            </c:ext>
          </c:extLst>
        </c:ser>
        <c:ser>
          <c:idx val="1"/>
          <c:order val="1"/>
          <c:tx>
            <c:strRef>
              <c:f>Sheet1!$B$1:$C$1</c:f>
              <c:strCache>
                <c:ptCount val="1"/>
                <c:pt idx="0">
                  <c:v>Series 1 Series 2</c:v>
                </c:pt>
              </c:strCache>
            </c:strRef>
          </c:tx>
          <c:spPr>
            <a:solidFill>
              <a:srgbClr val="FF0000"/>
            </a:solidFill>
            <a:scene3d>
              <a:camera prst="orthographicFront"/>
              <a:lightRig rig="threePt" dir="t">
                <a:rot lat="0" lon="0" rev="1200000"/>
              </a:lightRig>
            </a:scene3d>
            <a:sp3d>
              <a:bevelT w="63500" h="25400" prst="angle"/>
            </a:sp3d>
          </c:spPr>
          <c:invertIfNegative val="0"/>
          <c:dPt>
            <c:idx val="3"/>
            <c:invertIfNegative val="0"/>
            <c:bubble3D val="0"/>
            <c:extLst>
              <c:ext xmlns:c16="http://schemas.microsoft.com/office/drawing/2014/chart" uri="{C3380CC4-5D6E-409C-BE32-E72D297353CC}">
                <c16:uniqueId val="{00000004-1E75-4686-BF6B-E8E45A25B1C8}"/>
              </c:ext>
            </c:extLst>
          </c:dPt>
          <c:dPt>
            <c:idx val="4"/>
            <c:invertIfNegative val="0"/>
            <c:bubble3D val="0"/>
            <c:spPr>
              <a:solidFill>
                <a:srgbClr val="0070C0"/>
              </a:solidFill>
              <a:scene3d>
                <a:camera prst="orthographicFront"/>
                <a:lightRig rig="threePt" dir="t">
                  <a:rot lat="0" lon="0" rev="1200000"/>
                </a:lightRig>
              </a:scene3d>
              <a:sp3d>
                <a:bevelT w="63500" h="25400" prst="angle"/>
              </a:sp3d>
            </c:spPr>
            <c:extLst>
              <c:ext xmlns:c16="http://schemas.microsoft.com/office/drawing/2014/chart" uri="{C3380CC4-5D6E-409C-BE32-E72D297353CC}">
                <c16:uniqueId val="{00000006-1E75-4686-BF6B-E8E45A25B1C8}"/>
              </c:ext>
            </c:extLst>
          </c:dPt>
          <c:dLbls>
            <c:spPr>
              <a:noFill/>
              <a:ln>
                <a:noFill/>
              </a:ln>
              <a:effectLst/>
            </c:spPr>
            <c:txPr>
              <a:bodyPr wrap="square" lIns="38100" tIns="19050" rIns="38100" bIns="19050" anchor="ctr">
                <a:spAutoFit/>
              </a:bodyPr>
              <a:lstStyle/>
              <a:p>
                <a:pPr>
                  <a:defRPr b="1"/>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Sheet1!$A$2:$A$5</c:f>
              <c:strCache>
                <c:ptCount val="4"/>
                <c:pt idx="0">
                  <c:v>AmeriHealth</c:v>
                </c:pt>
                <c:pt idx="1">
                  <c:v>Amerigroup</c:v>
                </c:pt>
                <c:pt idx="2">
                  <c:v>Trusted</c:v>
                </c:pt>
                <c:pt idx="3">
                  <c:v>Actuary Model</c:v>
                </c:pt>
              </c:strCache>
            </c:strRef>
          </c:cat>
          <c:val>
            <c:numRef>
              <c:f>Sheet1!$C$2:$C$5</c:f>
              <c:numCache>
                <c:formatCode>0%</c:formatCode>
                <c:ptCount val="4"/>
                <c:pt idx="0">
                  <c:v>0.09</c:v>
                </c:pt>
                <c:pt idx="1">
                  <c:v>0.06</c:v>
                </c:pt>
                <c:pt idx="2">
                  <c:v>0.16</c:v>
                </c:pt>
                <c:pt idx="3">
                  <c:v>0.13</c:v>
                </c:pt>
              </c:numCache>
            </c:numRef>
          </c:val>
          <c:extLst>
            <c:ext xmlns:c16="http://schemas.microsoft.com/office/drawing/2014/chart" uri="{C3380CC4-5D6E-409C-BE32-E72D297353CC}">
              <c16:uniqueId val="{00000007-1E75-4686-BF6B-E8E45A25B1C8}"/>
            </c:ext>
          </c:extLst>
        </c:ser>
        <c:ser>
          <c:idx val="2"/>
          <c:order val="2"/>
          <c:tx>
            <c:strRef>
              <c:f>Sheet1!$D$1</c:f>
              <c:strCache>
                <c:ptCount val="1"/>
                <c:pt idx="0">
                  <c:v>Series 3</c:v>
                </c:pt>
              </c:strCache>
            </c:strRef>
          </c:tx>
          <c:spPr>
            <a:solidFill>
              <a:srgbClr val="92D050"/>
            </a:solidFill>
          </c:spPr>
          <c:invertIfNegative val="0"/>
          <c:cat>
            <c:strRef>
              <c:f>Sheet1!$A$2:$A$5</c:f>
              <c:strCache>
                <c:ptCount val="4"/>
                <c:pt idx="0">
                  <c:v>AmeriHealth</c:v>
                </c:pt>
                <c:pt idx="1">
                  <c:v>Amerigroup</c:v>
                </c:pt>
                <c:pt idx="2">
                  <c:v>Trusted</c:v>
                </c:pt>
                <c:pt idx="3">
                  <c:v>Actuary Model</c:v>
                </c:pt>
              </c:strCache>
            </c:strRef>
          </c:cat>
          <c:val>
            <c:numRef>
              <c:f>Sheet1!$D$2:$D$5</c:f>
              <c:numCache>
                <c:formatCode>0%</c:formatCode>
                <c:ptCount val="4"/>
                <c:pt idx="0">
                  <c:v>-0.04</c:v>
                </c:pt>
                <c:pt idx="1">
                  <c:v>0.3</c:v>
                </c:pt>
                <c:pt idx="2">
                  <c:v>0.04</c:v>
                </c:pt>
                <c:pt idx="3">
                  <c:v>0.02</c:v>
                </c:pt>
              </c:numCache>
            </c:numRef>
          </c:val>
          <c:extLst>
            <c:ext xmlns:c16="http://schemas.microsoft.com/office/drawing/2014/chart" uri="{C3380CC4-5D6E-409C-BE32-E72D297353CC}">
              <c16:uniqueId val="{00000008-1E75-4686-BF6B-E8E45A25B1C8}"/>
            </c:ext>
          </c:extLst>
        </c:ser>
        <c:dLbls>
          <c:showLegendKey val="0"/>
          <c:showVal val="0"/>
          <c:showCatName val="0"/>
          <c:showSerName val="0"/>
          <c:showPercent val="0"/>
          <c:showBubbleSize val="0"/>
        </c:dLbls>
        <c:gapWidth val="150"/>
        <c:overlap val="100"/>
        <c:axId val="150735712"/>
        <c:axId val="1"/>
      </c:barChart>
      <c:catAx>
        <c:axId val="150735712"/>
        <c:scaling>
          <c:orientation val="minMax"/>
        </c:scaling>
        <c:delete val="0"/>
        <c:axPos val="b"/>
        <c:numFmt formatCode="General" sourceLinked="1"/>
        <c:majorTickMark val="out"/>
        <c:minorTickMark val="none"/>
        <c:tickLblPos val="nextTo"/>
        <c:txPr>
          <a:bodyPr/>
          <a:lstStyle/>
          <a:p>
            <a:pPr>
              <a:defRPr sz="1400" b="1"/>
            </a:pPr>
            <a:endParaRPr lang="en-US"/>
          </a:p>
        </c:txPr>
        <c:crossAx val="1"/>
        <c:crossesAt val="0.1"/>
        <c:auto val="1"/>
        <c:lblAlgn val="ctr"/>
        <c:lblOffset val="100"/>
        <c:noMultiLvlLbl val="0"/>
      </c:catAx>
      <c:valAx>
        <c:axId val="1"/>
        <c:scaling>
          <c:orientation val="minMax"/>
          <c:min val="0.1"/>
        </c:scaling>
        <c:delete val="1"/>
        <c:axPos val="l"/>
        <c:numFmt formatCode="0%" sourceLinked="1"/>
        <c:majorTickMark val="out"/>
        <c:minorTickMark val="none"/>
        <c:tickLblPos val="nextTo"/>
        <c:crossAx val="150735712"/>
        <c:crosses val="autoZero"/>
        <c:crossBetween val="between"/>
      </c:valAx>
      <c:spPr>
        <a:noFill/>
        <a:ln w="27918">
          <a:noFill/>
        </a:ln>
      </c:spPr>
    </c:plotArea>
    <c:plotVisOnly val="1"/>
    <c:dispBlanksAs val="gap"/>
    <c:showDLblsOverMax val="0"/>
  </c:chart>
  <c:txPr>
    <a:bodyPr/>
    <a:lstStyle/>
    <a:p>
      <a:pPr>
        <a:defRPr sz="1962"/>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32"/>
    </mc:Choice>
    <mc:Fallback>
      <c:style val="32"/>
    </mc:Fallback>
  </mc:AlternateContent>
  <c:chart>
    <c:autoTitleDeleted val="0"/>
    <c:plotArea>
      <c:layout>
        <c:manualLayout>
          <c:layoutTarget val="inner"/>
          <c:xMode val="edge"/>
          <c:yMode val="edge"/>
          <c:x val="1.3197599004228091E-2"/>
          <c:y val="3.4605279139098735E-2"/>
          <c:w val="0.96904362480688999"/>
          <c:h val="0.85039078448527272"/>
        </c:manualLayout>
      </c:layout>
      <c:barChart>
        <c:barDir val="col"/>
        <c:grouping val="stacked"/>
        <c:varyColors val="0"/>
        <c:ser>
          <c:idx val="0"/>
          <c:order val="0"/>
          <c:tx>
            <c:strRef>
              <c:f>Sheet1!$B$1</c:f>
              <c:strCache>
                <c:ptCount val="1"/>
                <c:pt idx="0">
                  <c:v>Series 1</c:v>
                </c:pt>
              </c:strCache>
            </c:strRef>
          </c:tx>
          <c:spPr>
            <a:solidFill>
              <a:schemeClr val="bg1">
                <a:lumMod val="65000"/>
              </a:schemeClr>
            </a:solidFill>
          </c:spPr>
          <c:invertIfNegative val="0"/>
          <c:dPt>
            <c:idx val="5"/>
            <c:invertIfNegative val="0"/>
            <c:bubble3D val="0"/>
            <c:extLst>
              <c:ext xmlns:c16="http://schemas.microsoft.com/office/drawing/2014/chart" uri="{C3380CC4-5D6E-409C-BE32-E72D297353CC}">
                <c16:uniqueId val="{00000000-867E-480E-AF4D-690EC275AA63}"/>
              </c:ext>
            </c:extLst>
          </c:dPt>
          <c:dPt>
            <c:idx val="6"/>
            <c:invertIfNegative val="0"/>
            <c:bubble3D val="0"/>
            <c:extLst>
              <c:ext xmlns:c16="http://schemas.microsoft.com/office/drawing/2014/chart" uri="{C3380CC4-5D6E-409C-BE32-E72D297353CC}">
                <c16:uniqueId val="{00000002-867E-480E-AF4D-690EC275AA63}"/>
              </c:ext>
            </c:extLst>
          </c:dPt>
          <c:dLbls>
            <c:numFmt formatCode="0%" sourceLinked="0"/>
            <c:spPr>
              <a:noFill/>
              <a:ln>
                <a:noFill/>
              </a:ln>
              <a:effectLst/>
            </c:spPr>
            <c:txPr>
              <a:bodyPr wrap="square" lIns="38100" tIns="19050" rIns="38100" bIns="19050" anchor="ctr">
                <a:spAutoFit/>
              </a:bodyPr>
              <a:lstStyle/>
              <a:p>
                <a:pPr>
                  <a:defRPr sz="1600" b="1"/>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Sheet1!$A$2:$A$5</c:f>
              <c:strCache>
                <c:ptCount val="4"/>
                <c:pt idx="0">
                  <c:v>AmeriHealth</c:v>
                </c:pt>
                <c:pt idx="1">
                  <c:v>Amerigroup</c:v>
                </c:pt>
                <c:pt idx="2">
                  <c:v>Trusted</c:v>
                </c:pt>
                <c:pt idx="3">
                  <c:v>Actuary Model</c:v>
                </c:pt>
              </c:strCache>
            </c:strRef>
          </c:cat>
          <c:val>
            <c:numRef>
              <c:f>Sheet1!$B$2:$B$5</c:f>
              <c:numCache>
                <c:formatCode>General</c:formatCode>
                <c:ptCount val="4"/>
                <c:pt idx="0" formatCode="0.00">
                  <c:v>1.01</c:v>
                </c:pt>
                <c:pt idx="1">
                  <c:v>0.75</c:v>
                </c:pt>
                <c:pt idx="2" formatCode="0.00">
                  <c:v>0.76</c:v>
                </c:pt>
                <c:pt idx="3">
                  <c:v>0.85</c:v>
                </c:pt>
              </c:numCache>
            </c:numRef>
          </c:val>
          <c:extLst>
            <c:ext xmlns:c16="http://schemas.microsoft.com/office/drawing/2014/chart" uri="{C3380CC4-5D6E-409C-BE32-E72D297353CC}">
              <c16:uniqueId val="{00000001-3672-4802-907A-BBAF4366A666}"/>
            </c:ext>
          </c:extLst>
        </c:ser>
        <c:ser>
          <c:idx val="1"/>
          <c:order val="1"/>
          <c:tx>
            <c:strRef>
              <c:f>Sheet1!$C$1</c:f>
              <c:strCache>
                <c:ptCount val="1"/>
                <c:pt idx="0">
                  <c:v>Series 2</c:v>
                </c:pt>
              </c:strCache>
            </c:strRef>
          </c:tx>
          <c:spPr>
            <a:solidFill>
              <a:srgbClr val="FF0000"/>
            </a:solidFill>
          </c:spPr>
          <c:invertIfNegative val="0"/>
          <c:dPt>
            <c:idx val="5"/>
            <c:invertIfNegative val="0"/>
            <c:bubble3D val="0"/>
            <c:extLst>
              <c:ext xmlns:c16="http://schemas.microsoft.com/office/drawing/2014/chart" uri="{C3380CC4-5D6E-409C-BE32-E72D297353CC}">
                <c16:uniqueId val="{00000003-867E-480E-AF4D-690EC275AA63}"/>
              </c:ext>
            </c:extLst>
          </c:dPt>
          <c:dPt>
            <c:idx val="6"/>
            <c:invertIfNegative val="0"/>
            <c:bubble3D val="0"/>
            <c:extLst>
              <c:ext xmlns:c16="http://schemas.microsoft.com/office/drawing/2014/chart" uri="{C3380CC4-5D6E-409C-BE32-E72D297353CC}">
                <c16:uniqueId val="{00000004-867E-480E-AF4D-690EC275AA63}"/>
              </c:ext>
            </c:extLst>
          </c:dPt>
          <c:dLbls>
            <c:dLbl>
              <c:idx val="3"/>
              <c:numFmt formatCode="0.00%" sourceLinked="0"/>
              <c:spPr>
                <a:noFill/>
                <a:ln>
                  <a:noFill/>
                </a:ln>
                <a:effectLst/>
              </c:spPr>
              <c:txPr>
                <a:bodyPr wrap="square" lIns="38100" tIns="19050" rIns="38100" bIns="19050" anchor="ctr">
                  <a:spAutoFit/>
                </a:bodyPr>
                <a:lstStyle/>
                <a:p>
                  <a:pPr>
                    <a:defRPr sz="1600" b="1"/>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1-EBB1-42CB-BD1A-1E5D53D8FCB4}"/>
                </c:ext>
              </c:extLst>
            </c:dLbl>
            <c:dLbl>
              <c:idx val="7"/>
              <c:layout>
                <c:manualLayout>
                  <c:x val="4.8496142265533563E-3"/>
                  <c:y val="3.167394294450451E-3"/>
                </c:manualLayout>
              </c:layout>
              <c:numFmt formatCode="0.00%" sourceLinked="0"/>
              <c:spPr>
                <a:noFill/>
                <a:ln>
                  <a:noFill/>
                </a:ln>
                <a:effectLst/>
              </c:spPr>
              <c:txPr>
                <a:bodyPr wrap="square" lIns="38100" tIns="19050" rIns="38100" bIns="19050" anchor="ctr">
                  <a:spAutoFit/>
                </a:bodyPr>
                <a:lstStyle/>
                <a:p>
                  <a:pPr>
                    <a:defRPr sz="1600" b="1"/>
                  </a:pPr>
                  <a:endParaRPr lang="en-US"/>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050F-4F2F-AE71-5D46393210C0}"/>
                </c:ext>
              </c:extLst>
            </c:dLbl>
            <c:numFmt formatCode="0%" sourceLinked="0"/>
            <c:spPr>
              <a:noFill/>
              <a:ln>
                <a:noFill/>
              </a:ln>
              <a:effectLst/>
            </c:spPr>
            <c:txPr>
              <a:bodyPr wrap="square" lIns="38100" tIns="19050" rIns="38100" bIns="19050" anchor="ctr">
                <a:spAutoFit/>
              </a:bodyPr>
              <a:lstStyle/>
              <a:p>
                <a:pPr>
                  <a:defRPr sz="1600" b="1"/>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Sheet1!$A$2:$A$5</c:f>
              <c:strCache>
                <c:ptCount val="4"/>
                <c:pt idx="0">
                  <c:v>AmeriHealth</c:v>
                </c:pt>
                <c:pt idx="1">
                  <c:v>Amerigroup</c:v>
                </c:pt>
                <c:pt idx="2">
                  <c:v>Trusted</c:v>
                </c:pt>
                <c:pt idx="3">
                  <c:v>Actuary Model</c:v>
                </c:pt>
              </c:strCache>
            </c:strRef>
          </c:cat>
          <c:val>
            <c:numRef>
              <c:f>Sheet1!$C$2:$C$5</c:f>
              <c:numCache>
                <c:formatCode>General</c:formatCode>
                <c:ptCount val="4"/>
                <c:pt idx="0" formatCode="0.00">
                  <c:v>9.1848719755696501E-2</c:v>
                </c:pt>
                <c:pt idx="1">
                  <c:v>0.06</c:v>
                </c:pt>
                <c:pt idx="2" formatCode="0.00">
                  <c:v>0.17</c:v>
                </c:pt>
                <c:pt idx="3">
                  <c:v>0.13250000000000001</c:v>
                </c:pt>
              </c:numCache>
            </c:numRef>
          </c:val>
          <c:extLst>
            <c:ext xmlns:c16="http://schemas.microsoft.com/office/drawing/2014/chart" uri="{C3380CC4-5D6E-409C-BE32-E72D297353CC}">
              <c16:uniqueId val="{00000003-3672-4802-907A-BBAF4366A666}"/>
            </c:ext>
          </c:extLst>
        </c:ser>
        <c:ser>
          <c:idx val="2"/>
          <c:order val="2"/>
          <c:tx>
            <c:strRef>
              <c:f>Sheet1!$D$1</c:f>
              <c:strCache>
                <c:ptCount val="1"/>
                <c:pt idx="0">
                  <c:v>Series 3</c:v>
                </c:pt>
              </c:strCache>
            </c:strRef>
          </c:tx>
          <c:invertIfNegative val="0"/>
          <c:cat>
            <c:strRef>
              <c:f>Sheet1!$A$2:$A$5</c:f>
              <c:strCache>
                <c:ptCount val="4"/>
                <c:pt idx="0">
                  <c:v>AmeriHealth</c:v>
                </c:pt>
                <c:pt idx="1">
                  <c:v>Amerigroup</c:v>
                </c:pt>
                <c:pt idx="2">
                  <c:v>Trusted</c:v>
                </c:pt>
                <c:pt idx="3">
                  <c:v>Actuary Model</c:v>
                </c:pt>
              </c:strCache>
            </c:strRef>
          </c:cat>
          <c:val>
            <c:numRef>
              <c:f>Sheet1!$D$2:$D$5</c:f>
            </c:numRef>
          </c:val>
          <c:extLst>
            <c:ext xmlns:c16="http://schemas.microsoft.com/office/drawing/2014/chart" uri="{C3380CC4-5D6E-409C-BE32-E72D297353CC}">
              <c16:uniqueId val="{00000004-3672-4802-907A-BBAF4366A666}"/>
            </c:ext>
          </c:extLst>
        </c:ser>
        <c:ser>
          <c:idx val="3"/>
          <c:order val="3"/>
          <c:tx>
            <c:strRef>
              <c:f>Sheet1!$E$1</c:f>
              <c:strCache>
                <c:ptCount val="1"/>
                <c:pt idx="0">
                  <c:v>Series 32</c:v>
                </c:pt>
              </c:strCache>
            </c:strRef>
          </c:tx>
          <c:spPr>
            <a:solidFill>
              <a:srgbClr val="00B050"/>
            </a:solidFill>
          </c:spPr>
          <c:invertIfNegative val="0"/>
          <c:dLbls>
            <c:dLbl>
              <c:idx val="3"/>
              <c:layout>
                <c:manualLayout>
                  <c:x val="0"/>
                  <c:y val="-3.3922832826617823E-2"/>
                </c:manualLayout>
              </c:layout>
              <c:numFmt formatCode="0.00%" sourceLinked="0"/>
              <c:spPr>
                <a:noFill/>
                <a:ln>
                  <a:noFill/>
                </a:ln>
                <a:effectLst/>
              </c:spPr>
              <c:txPr>
                <a:bodyPr wrap="square" lIns="38100" tIns="19050" rIns="38100" bIns="19050" anchor="ctr">
                  <a:spAutoFit/>
                </a:bodyPr>
                <a:lstStyle/>
                <a:p>
                  <a:pPr>
                    <a:defRPr sz="1600" b="1"/>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EBB1-42CB-BD1A-1E5D53D8FCB4}"/>
                </c:ext>
              </c:extLst>
            </c:dLbl>
            <c:dLbl>
              <c:idx val="7"/>
              <c:layout>
                <c:manualLayout>
                  <c:x val="4.8496142265532375E-3"/>
                  <c:y val="-3.1673942944504506E-2"/>
                </c:manualLayout>
              </c:layout>
              <c:numFmt formatCode="0.00%" sourceLinked="0"/>
              <c:spPr>
                <a:noFill/>
                <a:ln>
                  <a:noFill/>
                </a:ln>
                <a:effectLst/>
              </c:spPr>
              <c:txPr>
                <a:bodyPr wrap="square" lIns="38100" tIns="19050" rIns="38100" bIns="19050" anchor="ctr">
                  <a:spAutoFit/>
                </a:bodyPr>
                <a:lstStyle/>
                <a:p>
                  <a:pPr>
                    <a:defRPr sz="1600" b="1"/>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050F-4F2F-AE71-5D46393210C0}"/>
                </c:ext>
              </c:extLst>
            </c:dLbl>
            <c:numFmt formatCode="0%" sourceLinked="0"/>
            <c:spPr>
              <a:noFill/>
              <a:ln>
                <a:noFill/>
              </a:ln>
              <a:effectLst/>
            </c:spPr>
            <c:txPr>
              <a:bodyPr wrap="square" lIns="38100" tIns="19050" rIns="38100" bIns="19050" anchor="ctr">
                <a:spAutoFit/>
              </a:bodyPr>
              <a:lstStyle/>
              <a:p>
                <a:pPr>
                  <a:defRPr sz="16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Sheet1!$A$2:$A$5</c:f>
              <c:strCache>
                <c:ptCount val="4"/>
                <c:pt idx="0">
                  <c:v>AmeriHealth</c:v>
                </c:pt>
                <c:pt idx="1">
                  <c:v>Amerigroup</c:v>
                </c:pt>
                <c:pt idx="2">
                  <c:v>Trusted</c:v>
                </c:pt>
                <c:pt idx="3">
                  <c:v>Actuary Model</c:v>
                </c:pt>
              </c:strCache>
            </c:strRef>
          </c:cat>
          <c:val>
            <c:numRef>
              <c:f>Sheet1!$E$2:$E$5</c:f>
              <c:numCache>
                <c:formatCode>General</c:formatCode>
                <c:ptCount val="4"/>
                <c:pt idx="0" formatCode="0.00">
                  <c:v>-0.1</c:v>
                </c:pt>
                <c:pt idx="1">
                  <c:v>0.18</c:v>
                </c:pt>
                <c:pt idx="2" formatCode="0.00">
                  <c:v>7.0000000000000007E-2</c:v>
                </c:pt>
                <c:pt idx="3">
                  <c:v>1.7500000000000002E-2</c:v>
                </c:pt>
              </c:numCache>
            </c:numRef>
          </c:val>
          <c:extLst>
            <c:ext xmlns:c16="http://schemas.microsoft.com/office/drawing/2014/chart" uri="{C3380CC4-5D6E-409C-BE32-E72D297353CC}">
              <c16:uniqueId val="{00000005-3672-4802-907A-BBAF4366A666}"/>
            </c:ext>
          </c:extLst>
        </c:ser>
        <c:dLbls>
          <c:showLegendKey val="0"/>
          <c:showVal val="0"/>
          <c:showCatName val="0"/>
          <c:showSerName val="0"/>
          <c:showPercent val="0"/>
          <c:showBubbleSize val="0"/>
        </c:dLbls>
        <c:gapWidth val="150"/>
        <c:overlap val="100"/>
        <c:axId val="150735712"/>
        <c:axId val="1"/>
      </c:barChart>
      <c:catAx>
        <c:axId val="150735712"/>
        <c:scaling>
          <c:orientation val="minMax"/>
        </c:scaling>
        <c:delete val="0"/>
        <c:axPos val="b"/>
        <c:numFmt formatCode="General" sourceLinked="1"/>
        <c:majorTickMark val="out"/>
        <c:minorTickMark val="none"/>
        <c:tickLblPos val="nextTo"/>
        <c:txPr>
          <a:bodyPr/>
          <a:lstStyle/>
          <a:p>
            <a:pPr>
              <a:defRPr sz="1600"/>
            </a:pPr>
            <a:endParaRPr lang="en-US"/>
          </a:p>
        </c:txPr>
        <c:crossAx val="1"/>
        <c:crossesAt val="0.1"/>
        <c:auto val="1"/>
        <c:lblAlgn val="ctr"/>
        <c:lblOffset val="100"/>
        <c:noMultiLvlLbl val="0"/>
      </c:catAx>
      <c:valAx>
        <c:axId val="1"/>
        <c:scaling>
          <c:orientation val="minMax"/>
          <c:min val="0.1"/>
        </c:scaling>
        <c:delete val="1"/>
        <c:axPos val="l"/>
        <c:numFmt formatCode="0.00" sourceLinked="1"/>
        <c:majorTickMark val="out"/>
        <c:minorTickMark val="none"/>
        <c:tickLblPos val="nextTo"/>
        <c:crossAx val="150735712"/>
        <c:crosses val="autoZero"/>
        <c:crossBetween val="between"/>
      </c:valAx>
      <c:spPr>
        <a:noFill/>
        <a:ln w="27918">
          <a:noFill/>
        </a:ln>
      </c:spPr>
    </c:plotArea>
    <c:plotVisOnly val="1"/>
    <c:dispBlanksAs val="gap"/>
    <c:showDLblsOverMax val="0"/>
  </c:chart>
  <c:spPr>
    <a:solidFill>
      <a:schemeClr val="bg1"/>
    </a:solidFill>
  </c:spPr>
  <c:txPr>
    <a:bodyPr/>
    <a:lstStyle/>
    <a:p>
      <a:pPr>
        <a:defRPr sz="1962"/>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3066911074907131"/>
          <c:y val="0.23317210348706413"/>
          <c:w val="0.76009703975801635"/>
          <c:h val="0.60485673484412528"/>
        </c:manualLayout>
      </c:layout>
      <c:barChart>
        <c:barDir val="col"/>
        <c:grouping val="stacked"/>
        <c:varyColors val="0"/>
        <c:ser>
          <c:idx val="0"/>
          <c:order val="0"/>
          <c:tx>
            <c:strRef>
              <c:f>slide46!$B$11</c:f>
              <c:strCache>
                <c:ptCount val="1"/>
                <c:pt idx="0">
                  <c:v>Managed Care (Medicaid)</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slide46!$A$12:$A$13</c:f>
              <c:strCache>
                <c:ptCount val="2"/>
                <c:pt idx="0">
                  <c:v>Medicaid Beneficiaries</c:v>
                </c:pt>
                <c:pt idx="1">
                  <c:v>Total Medicaid Expenditures</c:v>
                </c:pt>
              </c:strCache>
            </c:strRef>
          </c:cat>
          <c:val>
            <c:numRef>
              <c:f>slide46!$B$12:$B$13</c:f>
              <c:numCache>
                <c:formatCode>0%</c:formatCode>
                <c:ptCount val="2"/>
                <c:pt idx="0">
                  <c:v>0.77476646974995667</c:v>
                </c:pt>
                <c:pt idx="1">
                  <c:v>0.45396396412273254</c:v>
                </c:pt>
              </c:numCache>
            </c:numRef>
          </c:val>
          <c:extLst>
            <c:ext xmlns:c16="http://schemas.microsoft.com/office/drawing/2014/chart" uri="{C3380CC4-5D6E-409C-BE32-E72D297353CC}">
              <c16:uniqueId val="{00000000-96C9-4F23-AE67-2A92867360F5}"/>
            </c:ext>
          </c:extLst>
        </c:ser>
        <c:ser>
          <c:idx val="1"/>
          <c:order val="1"/>
          <c:tx>
            <c:strRef>
              <c:f>slide46!$C$11</c:f>
              <c:strCache>
                <c:ptCount val="1"/>
                <c:pt idx="0">
                  <c:v>Fee-For-Service</c:v>
                </c:pt>
              </c:strCache>
            </c:strRef>
          </c:tx>
          <c:spPr>
            <a:solidFill>
              <a:srgbClr val="C0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slide46!$A$12:$A$13</c:f>
              <c:strCache>
                <c:ptCount val="2"/>
                <c:pt idx="0">
                  <c:v>Medicaid Beneficiaries</c:v>
                </c:pt>
                <c:pt idx="1">
                  <c:v>Total Medicaid Expenditures</c:v>
                </c:pt>
              </c:strCache>
            </c:strRef>
          </c:cat>
          <c:val>
            <c:numRef>
              <c:f>slide46!$C$12:$C$13</c:f>
              <c:numCache>
                <c:formatCode>0%</c:formatCode>
                <c:ptCount val="2"/>
                <c:pt idx="0">
                  <c:v>0.22523353025004333</c:v>
                </c:pt>
                <c:pt idx="1">
                  <c:v>0.54603603589340666</c:v>
                </c:pt>
              </c:numCache>
            </c:numRef>
          </c:val>
          <c:extLst>
            <c:ext xmlns:c16="http://schemas.microsoft.com/office/drawing/2014/chart" uri="{C3380CC4-5D6E-409C-BE32-E72D297353CC}">
              <c16:uniqueId val="{00000001-96C9-4F23-AE67-2A92867360F5}"/>
            </c:ext>
          </c:extLst>
        </c:ser>
        <c:dLbls>
          <c:showLegendKey val="0"/>
          <c:showVal val="0"/>
          <c:showCatName val="0"/>
          <c:showSerName val="0"/>
          <c:showPercent val="0"/>
          <c:showBubbleSize val="0"/>
        </c:dLbls>
        <c:gapWidth val="150"/>
        <c:overlap val="100"/>
        <c:axId val="689700016"/>
        <c:axId val="689706248"/>
      </c:barChart>
      <c:catAx>
        <c:axId val="689700016"/>
        <c:scaling>
          <c:orientation val="minMax"/>
        </c:scaling>
        <c:delete val="0"/>
        <c:axPos val="b"/>
        <c:numFmt formatCode="General" sourceLinked="1"/>
        <c:majorTickMark val="none"/>
        <c:minorTickMark val="none"/>
        <c:tickLblPos val="high"/>
        <c:spPr>
          <a:noFill/>
          <a:ln w="1587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sng" strike="noStrike" kern="1200" baseline="0">
                <a:solidFill>
                  <a:sysClr val="windowText" lastClr="000000"/>
                </a:solidFill>
                <a:latin typeface="+mn-lt"/>
                <a:ea typeface="+mn-ea"/>
                <a:cs typeface="+mn-cs"/>
              </a:defRPr>
            </a:pPr>
            <a:endParaRPr lang="en-US"/>
          </a:p>
        </c:txPr>
        <c:crossAx val="689706248"/>
        <c:crosses val="autoZero"/>
        <c:auto val="1"/>
        <c:lblAlgn val="ctr"/>
        <c:lblOffset val="300"/>
        <c:noMultiLvlLbl val="0"/>
      </c:catAx>
      <c:valAx>
        <c:axId val="689706248"/>
        <c:scaling>
          <c:orientation val="minMax"/>
          <c:max val="1"/>
        </c:scaling>
        <c:delete val="0"/>
        <c:axPos val="l"/>
        <c:majorGridlines>
          <c:spPr>
            <a:ln w="9525" cap="flat" cmpd="sng" algn="ctr">
              <a:noFill/>
              <a:round/>
            </a:ln>
            <a:effectLst/>
          </c:spPr>
        </c:majorGridlines>
        <c:numFmt formatCode="0%" sourceLinked="1"/>
        <c:majorTickMark val="none"/>
        <c:minorTickMark val="none"/>
        <c:tickLblPos val="none"/>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8970001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userShapes r:id="rId5"/>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32"/>
    </mc:Choice>
    <mc:Fallback>
      <c:style val="32"/>
    </mc:Fallback>
  </mc:AlternateContent>
  <c:chart>
    <c:autoTitleDeleted val="0"/>
    <c:plotArea>
      <c:layout>
        <c:manualLayout>
          <c:layoutTarget val="inner"/>
          <c:xMode val="edge"/>
          <c:yMode val="edge"/>
          <c:x val="2.7549552392765606E-2"/>
          <c:y val="4.3234239258084076E-2"/>
          <c:w val="0.96904362480688999"/>
          <c:h val="0.85039078448527272"/>
        </c:manualLayout>
      </c:layout>
      <c:barChart>
        <c:barDir val="col"/>
        <c:grouping val="stacked"/>
        <c:varyColors val="0"/>
        <c:ser>
          <c:idx val="0"/>
          <c:order val="0"/>
          <c:tx>
            <c:strRef>
              <c:f>Sheet1!$B$1</c:f>
              <c:strCache>
                <c:ptCount val="1"/>
                <c:pt idx="0">
                  <c:v>Series 1</c:v>
                </c:pt>
              </c:strCache>
            </c:strRef>
          </c:tx>
          <c:spPr>
            <a:solidFill>
              <a:schemeClr val="accent6"/>
            </a:solidFill>
          </c:spPr>
          <c:invertIfNegative val="0"/>
          <c:dPt>
            <c:idx val="3"/>
            <c:invertIfNegative val="0"/>
            <c:bubble3D val="0"/>
            <c:spPr>
              <a:solidFill>
                <a:schemeClr val="accent6"/>
              </a:solidFill>
            </c:spPr>
            <c:extLst>
              <c:ext xmlns:c16="http://schemas.microsoft.com/office/drawing/2014/chart" uri="{C3380CC4-5D6E-409C-BE32-E72D297353CC}">
                <c16:uniqueId val="{00000000-66B6-42CD-BDF6-A7BFD1DFD060}"/>
              </c:ext>
            </c:extLst>
          </c:dPt>
          <c:dPt>
            <c:idx val="4"/>
            <c:invertIfNegative val="0"/>
            <c:bubble3D val="0"/>
            <c:spPr>
              <a:solidFill>
                <a:schemeClr val="accent6"/>
              </a:solidFill>
            </c:spPr>
            <c:extLst>
              <c:ext xmlns:c16="http://schemas.microsoft.com/office/drawing/2014/chart" uri="{C3380CC4-5D6E-409C-BE32-E72D297353CC}">
                <c16:uniqueId val="{00000001-66B6-42CD-BDF6-A7BFD1DFD060}"/>
              </c:ext>
            </c:extLst>
          </c:dPt>
          <c:dLbls>
            <c:dLbl>
              <c:idx val="0"/>
              <c:spPr>
                <a:noFill/>
                <a:ln w="24669">
                  <a:noFill/>
                </a:ln>
              </c:spPr>
              <c:txPr>
                <a:bodyPr wrap="square" lIns="38100" tIns="19050" rIns="38100" bIns="19050" anchor="ctr">
                  <a:noAutofit/>
                </a:bodyPr>
                <a:lstStyle/>
                <a:p>
                  <a:pPr>
                    <a:defRPr sz="3495"/>
                  </a:pPr>
                  <a:endParaRPr lang="en-US"/>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C-AE4B-4764-AC5C-2127108ECFA2}"/>
                </c:ext>
              </c:extLst>
            </c:dLbl>
            <c:spPr>
              <a:noFill/>
              <a:ln w="24669">
                <a:noFill/>
              </a:ln>
            </c:spPr>
            <c:txPr>
              <a:bodyPr wrap="square" lIns="38100" tIns="19050" rIns="38100" bIns="19050" anchor="ctr">
                <a:spAutoFit/>
              </a:bodyPr>
              <a:lstStyle/>
              <a:p>
                <a:pPr>
                  <a:defRPr sz="3495"/>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c:f>
              <c:numCache>
                <c:formatCode>General</c:formatCode>
                <c:ptCount val="1"/>
              </c:numCache>
            </c:numRef>
          </c:cat>
          <c:val>
            <c:numRef>
              <c:f>Sheet1!$B$2</c:f>
              <c:numCache>
                <c:formatCode>0%</c:formatCode>
                <c:ptCount val="1"/>
                <c:pt idx="0">
                  <c:v>0.43</c:v>
                </c:pt>
              </c:numCache>
            </c:numRef>
          </c:val>
          <c:extLst>
            <c:ext xmlns:c16="http://schemas.microsoft.com/office/drawing/2014/chart" uri="{C3380CC4-5D6E-409C-BE32-E72D297353CC}">
              <c16:uniqueId val="{00000002-66B6-42CD-BDF6-A7BFD1DFD060}"/>
            </c:ext>
          </c:extLst>
        </c:ser>
        <c:ser>
          <c:idx val="1"/>
          <c:order val="1"/>
          <c:tx>
            <c:strRef>
              <c:f>Sheet1!$C$1</c:f>
              <c:strCache>
                <c:ptCount val="1"/>
                <c:pt idx="0">
                  <c:v>Series 2</c:v>
                </c:pt>
              </c:strCache>
            </c:strRef>
          </c:tx>
          <c:spPr>
            <a:solidFill>
              <a:srgbClr val="FFFF00"/>
            </a:solidFill>
            <a:scene3d>
              <a:camera prst="orthographicFront"/>
              <a:lightRig rig="threePt" dir="t">
                <a:rot lat="0" lon="0" rev="1200000"/>
              </a:lightRig>
            </a:scene3d>
            <a:sp3d/>
          </c:spPr>
          <c:invertIfNegative val="0"/>
          <c:dPt>
            <c:idx val="3"/>
            <c:invertIfNegative val="0"/>
            <c:bubble3D val="0"/>
            <c:extLst>
              <c:ext xmlns:c16="http://schemas.microsoft.com/office/drawing/2014/chart" uri="{C3380CC4-5D6E-409C-BE32-E72D297353CC}">
                <c16:uniqueId val="{00000003-66B6-42CD-BDF6-A7BFD1DFD060}"/>
              </c:ext>
            </c:extLst>
          </c:dPt>
          <c:dPt>
            <c:idx val="4"/>
            <c:invertIfNegative val="0"/>
            <c:bubble3D val="0"/>
            <c:extLst>
              <c:ext xmlns:c16="http://schemas.microsoft.com/office/drawing/2014/chart" uri="{C3380CC4-5D6E-409C-BE32-E72D297353CC}">
                <c16:uniqueId val="{00000004-66B6-42CD-BDF6-A7BFD1DFD060}"/>
              </c:ext>
            </c:extLst>
          </c:dPt>
          <c:dLbls>
            <c:dLbl>
              <c:idx val="0"/>
              <c:spPr>
                <a:noFill/>
                <a:ln w="24669">
                  <a:noFill/>
                </a:ln>
              </c:spPr>
              <c:txPr>
                <a:bodyPr wrap="square" lIns="38100" tIns="19050" rIns="38100" bIns="19050" anchor="ctr">
                  <a:noAutofit/>
                </a:bodyPr>
                <a:lstStyle/>
                <a:p>
                  <a:pPr>
                    <a:defRPr sz="3107"/>
                  </a:pPr>
                  <a:endParaRPr lang="en-US"/>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B-AE4B-4764-AC5C-2127108ECFA2}"/>
                </c:ext>
              </c:extLst>
            </c:dLbl>
            <c:spPr>
              <a:noFill/>
              <a:ln w="24669">
                <a:noFill/>
              </a:ln>
            </c:spPr>
            <c:txPr>
              <a:bodyPr wrap="square" lIns="38100" tIns="19050" rIns="38100" bIns="19050" anchor="ctr">
                <a:spAutoFit/>
              </a:bodyPr>
              <a:lstStyle/>
              <a:p>
                <a:pPr>
                  <a:defRPr sz="3107"/>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c:f>
              <c:numCache>
                <c:formatCode>General</c:formatCode>
                <c:ptCount val="1"/>
              </c:numCache>
            </c:numRef>
          </c:cat>
          <c:val>
            <c:numRef>
              <c:f>Sheet1!$C$2</c:f>
              <c:numCache>
                <c:formatCode>0%</c:formatCode>
                <c:ptCount val="1"/>
                <c:pt idx="0">
                  <c:v>0.54</c:v>
                </c:pt>
              </c:numCache>
            </c:numRef>
          </c:val>
          <c:extLst>
            <c:ext xmlns:c16="http://schemas.microsoft.com/office/drawing/2014/chart" uri="{C3380CC4-5D6E-409C-BE32-E72D297353CC}">
              <c16:uniqueId val="{00000005-66B6-42CD-BDF6-A7BFD1DFD060}"/>
            </c:ext>
          </c:extLst>
        </c:ser>
        <c:ser>
          <c:idx val="2"/>
          <c:order val="2"/>
          <c:tx>
            <c:strRef>
              <c:f>Sheet1!$D$1</c:f>
              <c:strCache>
                <c:ptCount val="1"/>
                <c:pt idx="0">
                  <c:v>Series 3</c:v>
                </c:pt>
              </c:strCache>
            </c:strRef>
          </c:tx>
          <c:invertIfNegative val="0"/>
          <c:dLbls>
            <c:spPr>
              <a:noFill/>
              <a:ln w="24669">
                <a:noFill/>
              </a:ln>
            </c:sp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c:f>
              <c:numCache>
                <c:formatCode>General</c:formatCode>
                <c:ptCount val="1"/>
              </c:numCache>
            </c:numRef>
          </c:cat>
          <c:val>
            <c:numRef>
              <c:f>Sheet1!$D$2</c:f>
            </c:numRef>
          </c:val>
          <c:extLst>
            <c:ext xmlns:c16="http://schemas.microsoft.com/office/drawing/2014/chart" uri="{C3380CC4-5D6E-409C-BE32-E72D297353CC}">
              <c16:uniqueId val="{00000006-66B6-42CD-BDF6-A7BFD1DFD060}"/>
            </c:ext>
          </c:extLst>
        </c:ser>
        <c:ser>
          <c:idx val="3"/>
          <c:order val="3"/>
          <c:tx>
            <c:strRef>
              <c:f>Sheet1!$E$1</c:f>
              <c:strCache>
                <c:ptCount val="1"/>
                <c:pt idx="0">
                  <c:v>Series 32</c:v>
                </c:pt>
              </c:strCache>
            </c:strRef>
          </c:tx>
          <c:spPr>
            <a:solidFill>
              <a:srgbClr val="92D050"/>
            </a:solidFill>
          </c:spPr>
          <c:invertIfNegative val="0"/>
          <c:dLbls>
            <c:spPr>
              <a:noFill/>
              <a:ln w="24669">
                <a:noFill/>
              </a:ln>
            </c:sp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c:f>
              <c:numCache>
                <c:formatCode>General</c:formatCode>
                <c:ptCount val="1"/>
              </c:numCache>
            </c:numRef>
          </c:cat>
          <c:val>
            <c:numRef>
              <c:f>Sheet1!$E$2</c:f>
            </c:numRef>
          </c:val>
          <c:extLst>
            <c:ext xmlns:c16="http://schemas.microsoft.com/office/drawing/2014/chart" uri="{C3380CC4-5D6E-409C-BE32-E72D297353CC}">
              <c16:uniqueId val="{00000007-66B6-42CD-BDF6-A7BFD1DFD060}"/>
            </c:ext>
          </c:extLst>
        </c:ser>
        <c:ser>
          <c:idx val="4"/>
          <c:order val="4"/>
          <c:tx>
            <c:strRef>
              <c:f>Sheet1!$F$1</c:f>
              <c:strCache>
                <c:ptCount val="1"/>
                <c:pt idx="0">
                  <c:v>Series 33</c:v>
                </c:pt>
              </c:strCache>
            </c:strRef>
          </c:tx>
          <c:spPr>
            <a:solidFill>
              <a:srgbClr val="FF0000"/>
            </a:solidFill>
          </c:spPr>
          <c:invertIfNegative val="0"/>
          <c:dLbls>
            <c:spPr>
              <a:noFill/>
              <a:ln w="24669">
                <a:noFill/>
              </a:ln>
            </c:spPr>
            <c:txPr>
              <a:bodyPr wrap="square" lIns="38100" tIns="19050" rIns="38100" bIns="19050" anchor="ctr">
                <a:spAutoFit/>
              </a:bodyPr>
              <a:lstStyle/>
              <a:p>
                <a:pPr>
                  <a:defRPr sz="2000"/>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c:f>
              <c:numCache>
                <c:formatCode>General</c:formatCode>
                <c:ptCount val="1"/>
              </c:numCache>
            </c:numRef>
          </c:cat>
          <c:val>
            <c:numRef>
              <c:f>Sheet1!$F$2</c:f>
              <c:numCache>
                <c:formatCode>0%</c:formatCode>
                <c:ptCount val="1"/>
                <c:pt idx="0">
                  <c:v>0.03</c:v>
                </c:pt>
              </c:numCache>
            </c:numRef>
          </c:val>
          <c:extLst>
            <c:ext xmlns:c16="http://schemas.microsoft.com/office/drawing/2014/chart" uri="{C3380CC4-5D6E-409C-BE32-E72D297353CC}">
              <c16:uniqueId val="{00000008-66B6-42CD-BDF6-A7BFD1DFD060}"/>
            </c:ext>
          </c:extLst>
        </c:ser>
        <c:dLbls>
          <c:showLegendKey val="0"/>
          <c:showVal val="0"/>
          <c:showCatName val="0"/>
          <c:showSerName val="0"/>
          <c:showPercent val="0"/>
          <c:showBubbleSize val="0"/>
        </c:dLbls>
        <c:gapWidth val="150"/>
        <c:overlap val="100"/>
        <c:axId val="281189864"/>
        <c:axId val="1"/>
      </c:barChart>
      <c:catAx>
        <c:axId val="281189864"/>
        <c:scaling>
          <c:orientation val="minMax"/>
        </c:scaling>
        <c:delete val="0"/>
        <c:axPos val="b"/>
        <c:numFmt formatCode="General" sourceLinked="1"/>
        <c:majorTickMark val="out"/>
        <c:minorTickMark val="none"/>
        <c:tickLblPos val="nextTo"/>
        <c:crossAx val="1"/>
        <c:crossesAt val="0.1"/>
        <c:auto val="1"/>
        <c:lblAlgn val="ctr"/>
        <c:lblOffset val="100"/>
        <c:noMultiLvlLbl val="0"/>
      </c:catAx>
      <c:valAx>
        <c:axId val="1"/>
        <c:scaling>
          <c:orientation val="minMax"/>
          <c:min val="0.1"/>
        </c:scaling>
        <c:delete val="1"/>
        <c:axPos val="l"/>
        <c:numFmt formatCode="0%" sourceLinked="1"/>
        <c:majorTickMark val="out"/>
        <c:minorTickMark val="none"/>
        <c:tickLblPos val="nextTo"/>
        <c:crossAx val="281189864"/>
        <c:crosses val="autoZero"/>
        <c:crossBetween val="between"/>
      </c:valAx>
      <c:spPr>
        <a:noFill/>
        <a:ln w="24786">
          <a:noFill/>
        </a:ln>
      </c:spPr>
    </c:plotArea>
    <c:plotVisOnly val="1"/>
    <c:dispBlanksAs val="gap"/>
    <c:showDLblsOverMax val="0"/>
  </c:chart>
  <c:txPr>
    <a:bodyPr/>
    <a:lstStyle/>
    <a:p>
      <a:pPr>
        <a:defRPr sz="1905"/>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withinLinear" id="15">
  <a:schemeClr val="accent2"/>
</cs:colorStyle>
</file>

<file path=ppt/charts/colors2.xml><?xml version="1.0" encoding="utf-8"?>
<cs:colorStyle xmlns:cs="http://schemas.microsoft.com/office/drawing/2012/chartStyle" xmlns:a="http://schemas.openxmlformats.org/drawingml/2006/main" meth="withinLinear" id="15">
  <a:schemeClr val="accent2"/>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0.81617</cdr:x>
      <cdr:y>0.43947</cdr:y>
    </cdr:from>
    <cdr:to>
      <cdr:x>0.91617</cdr:x>
      <cdr:y>0.48236</cdr:y>
    </cdr:to>
    <cdr:sp macro="" textlink="">
      <cdr:nvSpPr>
        <cdr:cNvPr id="2" name="TextBox 1"/>
        <cdr:cNvSpPr txBox="1"/>
      </cdr:nvSpPr>
      <cdr:spPr>
        <a:xfrm xmlns:a="http://schemas.openxmlformats.org/drawingml/2006/main">
          <a:off x="6223000" y="1791890"/>
          <a:ext cx="762000" cy="17541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dirty="0"/>
        </a:p>
      </cdr:txBody>
    </cdr:sp>
  </cdr:relSizeAnchor>
</c:userShapes>
</file>

<file path=ppt/drawings/drawing2.xml><?xml version="1.0" encoding="utf-8"?>
<c:userShapes xmlns:c="http://schemas.openxmlformats.org/drawingml/2006/chart">
  <cdr:relSizeAnchor xmlns:cdr="http://schemas.openxmlformats.org/drawingml/2006/chartDrawing">
    <cdr:from>
      <cdr:x>0.81617</cdr:x>
      <cdr:y>0.43947</cdr:y>
    </cdr:from>
    <cdr:to>
      <cdr:x>0.91617</cdr:x>
      <cdr:y>0.48236</cdr:y>
    </cdr:to>
    <cdr:sp macro="" textlink="">
      <cdr:nvSpPr>
        <cdr:cNvPr id="2" name="TextBox 1"/>
        <cdr:cNvSpPr txBox="1"/>
      </cdr:nvSpPr>
      <cdr:spPr>
        <a:xfrm xmlns:a="http://schemas.openxmlformats.org/drawingml/2006/main">
          <a:off x="6223000" y="1791890"/>
          <a:ext cx="762000" cy="17541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dirty="0"/>
        </a:p>
      </cdr:txBody>
    </cdr:sp>
  </cdr:relSizeAnchor>
</c:userShapes>
</file>

<file path=ppt/drawings/drawing3.xml><?xml version="1.0" encoding="utf-8"?>
<c:userShapes xmlns:c="http://schemas.openxmlformats.org/drawingml/2006/chart">
  <cdr:relSizeAnchor xmlns:cdr="http://schemas.openxmlformats.org/drawingml/2006/chartDrawing">
    <cdr:from>
      <cdr:x>0.11738</cdr:x>
      <cdr:y>0.85817</cdr:y>
    </cdr:from>
    <cdr:to>
      <cdr:x>0.97002</cdr:x>
      <cdr:y>0.96175</cdr:y>
    </cdr:to>
    <cdr:sp macro="" textlink="">
      <cdr:nvSpPr>
        <cdr:cNvPr id="3" name="TextBox 2">
          <a:extLst xmlns:a="http://schemas.openxmlformats.org/drawingml/2006/main">
            <a:ext uri="{FF2B5EF4-FFF2-40B4-BE49-F238E27FC236}">
              <a16:creationId xmlns:a16="http://schemas.microsoft.com/office/drawing/2014/main" id="{76D83035-98A7-42DE-86C2-2347D59792C2}"/>
            </a:ext>
          </a:extLst>
        </cdr:cNvPr>
        <cdr:cNvSpPr txBox="1"/>
      </cdr:nvSpPr>
      <cdr:spPr>
        <a:xfrm xmlns:a="http://schemas.openxmlformats.org/drawingml/2006/main">
          <a:off x="994381" y="3269634"/>
          <a:ext cx="7223266" cy="39464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800" b="1" dirty="0"/>
            <a:t>Tota</a:t>
          </a:r>
          <a:r>
            <a:rPr lang="en-US" sz="1800" b="1" baseline="0" dirty="0"/>
            <a:t>l →     N= 236,479		             $2,478,426,560</a:t>
          </a:r>
          <a:endParaRPr lang="en-US" sz="1800" b="1" dirty="0"/>
        </a:p>
      </cdr:txBody>
    </cdr:sp>
  </cdr:relSizeAnchor>
  <cdr:relSizeAnchor xmlns:cdr="http://schemas.openxmlformats.org/drawingml/2006/chartDrawing">
    <cdr:from>
      <cdr:x>0.06542</cdr:x>
      <cdr:y>0.22442</cdr:y>
    </cdr:from>
    <cdr:to>
      <cdr:x>0.26923</cdr:x>
      <cdr:y>0.3446</cdr:y>
    </cdr:to>
    <cdr:sp macro="" textlink="">
      <cdr:nvSpPr>
        <cdr:cNvPr id="4" name="TextBox 1">
          <a:extLst xmlns:a="http://schemas.openxmlformats.org/drawingml/2006/main">
            <a:ext uri="{FF2B5EF4-FFF2-40B4-BE49-F238E27FC236}">
              <a16:creationId xmlns:a16="http://schemas.microsoft.com/office/drawing/2014/main" id="{FD58D604-4DF5-4419-97E7-A5511BC37B90}"/>
            </a:ext>
          </a:extLst>
        </cdr:cNvPr>
        <cdr:cNvSpPr txBox="1"/>
      </cdr:nvSpPr>
      <cdr:spPr>
        <a:xfrm xmlns:a="http://schemas.openxmlformats.org/drawingml/2006/main">
          <a:off x="554245" y="855022"/>
          <a:ext cx="1726607" cy="45788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600" b="1" dirty="0"/>
            <a:t>Fee-For-Service</a:t>
          </a:r>
          <a:r>
            <a:rPr lang="en-US" sz="1600" b="1" baseline="0" dirty="0"/>
            <a:t> Beneficiaries → </a:t>
          </a:r>
          <a:endParaRPr lang="en-US" sz="1600" b="1" dirty="0"/>
        </a:p>
      </cdr:txBody>
    </cdr:sp>
  </cdr:relSizeAnchor>
  <cdr:relSizeAnchor xmlns:cdr="http://schemas.openxmlformats.org/drawingml/2006/chartDrawing">
    <cdr:from>
      <cdr:x>0.06513</cdr:x>
      <cdr:y>0.57158</cdr:y>
    </cdr:from>
    <cdr:to>
      <cdr:x>0.26894</cdr:x>
      <cdr:y>0.69176</cdr:y>
    </cdr:to>
    <cdr:sp macro="" textlink="">
      <cdr:nvSpPr>
        <cdr:cNvPr id="6" name="TextBox 1">
          <a:extLst xmlns:a="http://schemas.openxmlformats.org/drawingml/2006/main">
            <a:ext uri="{FF2B5EF4-FFF2-40B4-BE49-F238E27FC236}">
              <a16:creationId xmlns:a16="http://schemas.microsoft.com/office/drawing/2014/main" id="{CD62E1A6-1BBF-41DD-A245-D6F5546CC224}"/>
            </a:ext>
          </a:extLst>
        </cdr:cNvPr>
        <cdr:cNvSpPr txBox="1"/>
      </cdr:nvSpPr>
      <cdr:spPr>
        <a:xfrm xmlns:a="http://schemas.openxmlformats.org/drawingml/2006/main">
          <a:off x="535955" y="2177720"/>
          <a:ext cx="1677275" cy="45788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600" b="1" dirty="0"/>
            <a:t>Managed Care</a:t>
          </a:r>
          <a:r>
            <a:rPr lang="en-US" sz="1600" b="1" baseline="0" dirty="0"/>
            <a:t> Beneficiaries → </a:t>
          </a:r>
          <a:endParaRPr lang="en-US" sz="1600" b="1" dirty="0"/>
        </a:p>
      </cdr:txBody>
    </cdr:sp>
  </cdr:relSizeAnchor>
  <cdr:relSizeAnchor xmlns:cdr="http://schemas.openxmlformats.org/drawingml/2006/chartDrawing">
    <cdr:from>
      <cdr:x>0.39533</cdr:x>
      <cdr:y>0.23469</cdr:y>
    </cdr:from>
    <cdr:to>
      <cdr:x>0.62822</cdr:x>
      <cdr:y>0.23469</cdr:y>
    </cdr:to>
    <cdr:cxnSp macro="">
      <cdr:nvCxnSpPr>
        <cdr:cNvPr id="8" name="Straight Connector 7">
          <a:extLst xmlns:a="http://schemas.openxmlformats.org/drawingml/2006/main">
            <a:ext uri="{FF2B5EF4-FFF2-40B4-BE49-F238E27FC236}">
              <a16:creationId xmlns:a16="http://schemas.microsoft.com/office/drawing/2014/main" id="{3364CBC9-2B07-4CDE-9088-F0FBF39A189A}"/>
            </a:ext>
          </a:extLst>
        </cdr:cNvPr>
        <cdr:cNvCxnSpPr/>
      </cdr:nvCxnSpPr>
      <cdr:spPr>
        <a:xfrm xmlns:a="http://schemas.openxmlformats.org/drawingml/2006/main">
          <a:off x="3569691" y="1258542"/>
          <a:ext cx="2102948" cy="0"/>
        </a:xfrm>
        <a:prstGeom xmlns:a="http://schemas.openxmlformats.org/drawingml/2006/main" prst="line">
          <a:avLst/>
        </a:prstGeom>
        <a:ln xmlns:a="http://schemas.openxmlformats.org/drawingml/2006/main" w="22225">
          <a:solidFill>
            <a:srgbClr val="C0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0.39719</cdr:x>
      <cdr:y>0.36898</cdr:y>
    </cdr:from>
    <cdr:to>
      <cdr:x>0.62576</cdr:x>
      <cdr:y>0.56122</cdr:y>
    </cdr:to>
    <cdr:cxnSp macro="">
      <cdr:nvCxnSpPr>
        <cdr:cNvPr id="10" name="Straight Connector 9">
          <a:extLst xmlns:a="http://schemas.openxmlformats.org/drawingml/2006/main">
            <a:ext uri="{FF2B5EF4-FFF2-40B4-BE49-F238E27FC236}">
              <a16:creationId xmlns:a16="http://schemas.microsoft.com/office/drawing/2014/main" id="{E50972FB-DBB7-44D3-876C-DE2A6F89C3E1}"/>
            </a:ext>
          </a:extLst>
        </cdr:cNvPr>
        <cdr:cNvCxnSpPr/>
      </cdr:nvCxnSpPr>
      <cdr:spPr>
        <a:xfrm xmlns:a="http://schemas.openxmlformats.org/drawingml/2006/main">
          <a:off x="3586469" y="1978709"/>
          <a:ext cx="2063957" cy="1030875"/>
        </a:xfrm>
        <a:prstGeom xmlns:a="http://schemas.openxmlformats.org/drawingml/2006/main" prst="line">
          <a:avLst/>
        </a:prstGeom>
        <a:ln xmlns:a="http://schemas.openxmlformats.org/drawingml/2006/main" w="22225">
          <a:solidFill>
            <a:srgbClr val="C0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0.86233</cdr:x>
      <cdr:y>0.373</cdr:y>
    </cdr:from>
    <cdr:to>
      <cdr:x>0.97767</cdr:x>
      <cdr:y>0.44405</cdr:y>
    </cdr:to>
    <cdr:sp macro="" textlink="">
      <cdr:nvSpPr>
        <cdr:cNvPr id="12" name="TextBox 11">
          <a:extLst xmlns:a="http://schemas.openxmlformats.org/drawingml/2006/main">
            <a:ext uri="{FF2B5EF4-FFF2-40B4-BE49-F238E27FC236}">
              <a16:creationId xmlns:a16="http://schemas.microsoft.com/office/drawing/2014/main" id="{71211EDE-E9CB-466C-A897-9F99C7A6DFB6}"/>
            </a:ext>
          </a:extLst>
        </cdr:cNvPr>
        <cdr:cNvSpPr txBox="1"/>
      </cdr:nvSpPr>
      <cdr:spPr>
        <a:xfrm xmlns:a="http://schemas.openxmlformats.org/drawingml/2006/main">
          <a:off x="7786556" y="2000249"/>
          <a:ext cx="1041500" cy="3810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600" b="1" dirty="0"/>
            <a:t>$25,408</a:t>
          </a:r>
        </a:p>
      </cdr:txBody>
    </cdr:sp>
  </cdr:relSizeAnchor>
  <cdr:relSizeAnchor xmlns:cdr="http://schemas.openxmlformats.org/drawingml/2006/chartDrawing">
    <cdr:from>
      <cdr:x>0.86935</cdr:x>
      <cdr:y>0.63114</cdr:y>
    </cdr:from>
    <cdr:to>
      <cdr:x>0.9847</cdr:x>
      <cdr:y>0.70219</cdr:y>
    </cdr:to>
    <cdr:sp macro="" textlink="">
      <cdr:nvSpPr>
        <cdr:cNvPr id="13" name="TextBox 1">
          <a:extLst xmlns:a="http://schemas.openxmlformats.org/drawingml/2006/main">
            <a:ext uri="{FF2B5EF4-FFF2-40B4-BE49-F238E27FC236}">
              <a16:creationId xmlns:a16="http://schemas.microsoft.com/office/drawing/2014/main" id="{AF39BE87-BF01-453B-952D-098227458DF9}"/>
            </a:ext>
          </a:extLst>
        </cdr:cNvPr>
        <cdr:cNvSpPr txBox="1"/>
      </cdr:nvSpPr>
      <cdr:spPr>
        <a:xfrm xmlns:a="http://schemas.openxmlformats.org/drawingml/2006/main">
          <a:off x="7394575" y="3384550"/>
          <a:ext cx="981075" cy="3810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600" b="1" dirty="0"/>
            <a:t>$6,141</a:t>
          </a:r>
        </a:p>
      </cdr:txBody>
    </cdr:sp>
  </cdr:relSizeAnchor>
  <cdr:relSizeAnchor xmlns:cdr="http://schemas.openxmlformats.org/drawingml/2006/chartDrawing">
    <cdr:from>
      <cdr:x>0.77302</cdr:x>
      <cdr:y>0.20332</cdr:y>
    </cdr:from>
    <cdr:to>
      <cdr:x>1</cdr:x>
      <cdr:y>0.33953</cdr:y>
    </cdr:to>
    <cdr:sp macro="" textlink="">
      <cdr:nvSpPr>
        <cdr:cNvPr id="14" name="TextBox 1">
          <a:extLst xmlns:a="http://schemas.openxmlformats.org/drawingml/2006/main">
            <a:ext uri="{FF2B5EF4-FFF2-40B4-BE49-F238E27FC236}">
              <a16:creationId xmlns:a16="http://schemas.microsoft.com/office/drawing/2014/main" id="{AF39BE87-BF01-453B-952D-098227458DF9}"/>
            </a:ext>
          </a:extLst>
        </cdr:cNvPr>
        <cdr:cNvSpPr txBox="1"/>
      </cdr:nvSpPr>
      <cdr:spPr>
        <a:xfrm xmlns:a="http://schemas.openxmlformats.org/drawingml/2006/main">
          <a:off x="6361645" y="802085"/>
          <a:ext cx="1867955" cy="53733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600" b="1" u="sng" dirty="0"/>
            <a:t>Annual Per-Person</a:t>
          </a:r>
          <a:r>
            <a:rPr lang="en-US" sz="1600" b="1" u="sng" baseline="0" dirty="0"/>
            <a:t> </a:t>
          </a:r>
        </a:p>
        <a:p xmlns:a="http://schemas.openxmlformats.org/drawingml/2006/main">
          <a:r>
            <a:rPr lang="en-US" sz="1600" b="1" u="sng" baseline="0" dirty="0"/>
            <a:t>Cost</a:t>
          </a:r>
          <a:endParaRPr lang="en-US" sz="1600" b="1" u="sng" dirty="0"/>
        </a:p>
      </cdr:txBody>
    </cdr:sp>
  </cdr:relSizeAnchor>
  <cdr:relSizeAnchor xmlns:cdr="http://schemas.openxmlformats.org/drawingml/2006/chartDrawing">
    <cdr:from>
      <cdr:x>0.80274</cdr:x>
      <cdr:y>0.21137</cdr:y>
    </cdr:from>
    <cdr:to>
      <cdr:x>0.90084</cdr:x>
      <cdr:y>0.35702</cdr:y>
    </cdr:to>
    <cdr:sp macro="" textlink="">
      <cdr:nvSpPr>
        <cdr:cNvPr id="15" name="TextBox 14">
          <a:extLst xmlns:a="http://schemas.openxmlformats.org/drawingml/2006/main">
            <a:ext uri="{FF2B5EF4-FFF2-40B4-BE49-F238E27FC236}">
              <a16:creationId xmlns:a16="http://schemas.microsoft.com/office/drawing/2014/main" id="{DE5B33E6-0FCC-4817-A82A-35624FF94FDB}"/>
            </a:ext>
          </a:extLst>
        </cdr:cNvPr>
        <cdr:cNvSpPr txBox="1"/>
      </cdr:nvSpPr>
      <cdr:spPr>
        <a:xfrm xmlns:a="http://schemas.openxmlformats.org/drawingml/2006/main">
          <a:off x="7248526" y="1133474"/>
          <a:ext cx="885825" cy="78105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0.79852</cdr:x>
      <cdr:y>0.3659</cdr:y>
    </cdr:from>
    <cdr:to>
      <cdr:x>0.85338</cdr:x>
      <cdr:y>0.45648</cdr:y>
    </cdr:to>
    <cdr:sp macro="" textlink="">
      <cdr:nvSpPr>
        <cdr:cNvPr id="16" name="Arrow: Right 15">
          <a:extLst xmlns:a="http://schemas.openxmlformats.org/drawingml/2006/main">
            <a:ext uri="{FF2B5EF4-FFF2-40B4-BE49-F238E27FC236}">
              <a16:creationId xmlns:a16="http://schemas.microsoft.com/office/drawing/2014/main" id="{E1190C92-B21E-473D-A050-5CBD771D7643}"/>
            </a:ext>
          </a:extLst>
        </cdr:cNvPr>
        <cdr:cNvSpPr/>
      </cdr:nvSpPr>
      <cdr:spPr>
        <a:xfrm xmlns:a="http://schemas.openxmlformats.org/drawingml/2006/main">
          <a:off x="7210426" y="1962149"/>
          <a:ext cx="495300" cy="485775"/>
        </a:xfrm>
        <a:prstGeom xmlns:a="http://schemas.openxmlformats.org/drawingml/2006/main" prst="rightArrow">
          <a:avLst/>
        </a:prstGeom>
        <a:solidFill xmlns:a="http://schemas.openxmlformats.org/drawingml/2006/main">
          <a:srgbClr val="C00000"/>
        </a:solidFill>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dirty="0"/>
        </a:p>
      </cdr:txBody>
    </cdr:sp>
  </cdr:relSizeAnchor>
  <cdr:relSizeAnchor xmlns:cdr="http://schemas.openxmlformats.org/drawingml/2006/chartDrawing">
    <cdr:from>
      <cdr:x>0.80098</cdr:x>
      <cdr:y>0.6116</cdr:y>
    </cdr:from>
    <cdr:to>
      <cdr:x>0.85584</cdr:x>
      <cdr:y>0.70219</cdr:y>
    </cdr:to>
    <cdr:sp macro="" textlink="">
      <cdr:nvSpPr>
        <cdr:cNvPr id="17" name="Arrow: Right 16">
          <a:extLst xmlns:a="http://schemas.openxmlformats.org/drawingml/2006/main">
            <a:ext uri="{FF2B5EF4-FFF2-40B4-BE49-F238E27FC236}">
              <a16:creationId xmlns:a16="http://schemas.microsoft.com/office/drawing/2014/main" id="{FAF75316-650F-40CC-894E-20B89A17A77D}"/>
            </a:ext>
          </a:extLst>
        </cdr:cNvPr>
        <cdr:cNvSpPr/>
      </cdr:nvSpPr>
      <cdr:spPr>
        <a:xfrm xmlns:a="http://schemas.openxmlformats.org/drawingml/2006/main">
          <a:off x="7232650" y="3279775"/>
          <a:ext cx="495300" cy="485775"/>
        </a:xfrm>
        <a:prstGeom xmlns:a="http://schemas.openxmlformats.org/drawingml/2006/main" prst="rightArrow">
          <a:avLst/>
        </a:prstGeom>
        <a:solidFill xmlns:a="http://schemas.openxmlformats.org/drawingml/2006/main">
          <a:schemeClr val="bg1">
            <a:lumMod val="65000"/>
          </a:schemeClr>
        </a:solidFill>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3040063" cy="463550"/>
          </a:xfrm>
          <a:prstGeom prst="rect">
            <a:avLst/>
          </a:prstGeom>
          <a:noFill/>
          <a:ln>
            <a:noFill/>
          </a:ln>
          <a:effectLst/>
        </p:spPr>
        <p:txBody>
          <a:bodyPr vert="horz" wrap="square" lIns="93366" tIns="46683" rIns="93366" bIns="46683" numCol="1" anchor="t" anchorCtr="0" compatLnSpc="1">
            <a:prstTxWarp prst="textNoShape">
              <a:avLst/>
            </a:prstTxWarp>
          </a:bodyPr>
          <a:lstStyle>
            <a:lvl1pPr defTabSz="933450" eaLnBrk="0" hangingPunct="0">
              <a:defRPr sz="1200">
                <a:latin typeface="Times New Roman" charset="0"/>
                <a:cs typeface="+mn-cs"/>
              </a:defRPr>
            </a:lvl1pPr>
          </a:lstStyle>
          <a:p>
            <a:pPr>
              <a:defRPr/>
            </a:pPr>
            <a:endParaRPr lang="en-US" dirty="0"/>
          </a:p>
        </p:txBody>
      </p:sp>
      <p:sp>
        <p:nvSpPr>
          <p:cNvPr id="28675" name="Rectangle 3"/>
          <p:cNvSpPr>
            <a:spLocks noGrp="1" noChangeArrowheads="1"/>
          </p:cNvSpPr>
          <p:nvPr>
            <p:ph type="dt" sz="quarter" idx="1"/>
          </p:nvPr>
        </p:nvSpPr>
        <p:spPr bwMode="auto">
          <a:xfrm>
            <a:off x="3970338" y="0"/>
            <a:ext cx="3040062" cy="463550"/>
          </a:xfrm>
          <a:prstGeom prst="rect">
            <a:avLst/>
          </a:prstGeom>
          <a:noFill/>
          <a:ln>
            <a:noFill/>
          </a:ln>
          <a:effectLst/>
        </p:spPr>
        <p:txBody>
          <a:bodyPr vert="horz" wrap="square" lIns="93366" tIns="46683" rIns="93366" bIns="46683" numCol="1" anchor="t" anchorCtr="0" compatLnSpc="1">
            <a:prstTxWarp prst="textNoShape">
              <a:avLst/>
            </a:prstTxWarp>
          </a:bodyPr>
          <a:lstStyle>
            <a:lvl1pPr algn="r" defTabSz="933450" eaLnBrk="0" hangingPunct="0">
              <a:defRPr sz="1200">
                <a:latin typeface="Times New Roman" charset="0"/>
                <a:cs typeface="+mn-cs"/>
              </a:defRPr>
            </a:lvl1pPr>
          </a:lstStyle>
          <a:p>
            <a:pPr>
              <a:defRPr/>
            </a:pPr>
            <a:endParaRPr lang="en-US" dirty="0"/>
          </a:p>
        </p:txBody>
      </p:sp>
      <p:sp>
        <p:nvSpPr>
          <p:cNvPr id="28676" name="Rectangle 4"/>
          <p:cNvSpPr>
            <a:spLocks noGrp="1" noChangeArrowheads="1"/>
          </p:cNvSpPr>
          <p:nvPr>
            <p:ph type="ftr" sz="quarter" idx="2"/>
          </p:nvPr>
        </p:nvSpPr>
        <p:spPr bwMode="auto">
          <a:xfrm>
            <a:off x="0" y="8772525"/>
            <a:ext cx="3040063" cy="463550"/>
          </a:xfrm>
          <a:prstGeom prst="rect">
            <a:avLst/>
          </a:prstGeom>
          <a:noFill/>
          <a:ln>
            <a:noFill/>
          </a:ln>
          <a:effectLst/>
        </p:spPr>
        <p:txBody>
          <a:bodyPr vert="horz" wrap="square" lIns="93366" tIns="46683" rIns="93366" bIns="46683" numCol="1" anchor="b" anchorCtr="0" compatLnSpc="1">
            <a:prstTxWarp prst="textNoShape">
              <a:avLst/>
            </a:prstTxWarp>
          </a:bodyPr>
          <a:lstStyle>
            <a:lvl1pPr defTabSz="933450" eaLnBrk="0" hangingPunct="0">
              <a:defRPr sz="1200">
                <a:latin typeface="Times New Roman" charset="0"/>
                <a:cs typeface="+mn-cs"/>
              </a:defRPr>
            </a:lvl1pPr>
          </a:lstStyle>
          <a:p>
            <a:pPr>
              <a:defRPr/>
            </a:pPr>
            <a:endParaRPr lang="en-US" dirty="0"/>
          </a:p>
        </p:txBody>
      </p:sp>
    </p:spTree>
    <p:extLst>
      <p:ext uri="{BB962C8B-B14F-4D97-AF65-F5344CB8AC3E}">
        <p14:creationId xmlns:p14="http://schemas.microsoft.com/office/powerpoint/2010/main" val="12031453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3040063" cy="463550"/>
          </a:xfrm>
          <a:prstGeom prst="rect">
            <a:avLst/>
          </a:prstGeom>
          <a:noFill/>
          <a:ln>
            <a:noFill/>
          </a:ln>
          <a:effectLst/>
        </p:spPr>
        <p:txBody>
          <a:bodyPr vert="horz" wrap="square" lIns="93366" tIns="46683" rIns="93366" bIns="46683" numCol="1" anchor="t" anchorCtr="0" compatLnSpc="1">
            <a:prstTxWarp prst="textNoShape">
              <a:avLst/>
            </a:prstTxWarp>
          </a:bodyPr>
          <a:lstStyle>
            <a:lvl1pPr defTabSz="933450" eaLnBrk="0" hangingPunct="0">
              <a:defRPr sz="1200">
                <a:latin typeface="Times New Roman" charset="0"/>
                <a:cs typeface="+mn-cs"/>
              </a:defRPr>
            </a:lvl1pPr>
          </a:lstStyle>
          <a:p>
            <a:pPr>
              <a:defRPr/>
            </a:pPr>
            <a:endParaRPr lang="en-US" dirty="0"/>
          </a:p>
        </p:txBody>
      </p:sp>
      <p:sp>
        <p:nvSpPr>
          <p:cNvPr id="30723" name="Rectangle 3"/>
          <p:cNvSpPr>
            <a:spLocks noGrp="1" noChangeArrowheads="1"/>
          </p:cNvSpPr>
          <p:nvPr>
            <p:ph type="dt" idx="1"/>
          </p:nvPr>
        </p:nvSpPr>
        <p:spPr bwMode="auto">
          <a:xfrm>
            <a:off x="3970338" y="0"/>
            <a:ext cx="3040062" cy="463550"/>
          </a:xfrm>
          <a:prstGeom prst="rect">
            <a:avLst/>
          </a:prstGeom>
          <a:noFill/>
          <a:ln>
            <a:noFill/>
          </a:ln>
          <a:effectLst/>
        </p:spPr>
        <p:txBody>
          <a:bodyPr vert="horz" wrap="square" lIns="93366" tIns="46683" rIns="93366" bIns="46683" numCol="1" anchor="t" anchorCtr="0" compatLnSpc="1">
            <a:prstTxWarp prst="textNoShape">
              <a:avLst/>
            </a:prstTxWarp>
          </a:bodyPr>
          <a:lstStyle>
            <a:lvl1pPr algn="r" defTabSz="933450" eaLnBrk="0" hangingPunct="0">
              <a:defRPr sz="1200">
                <a:latin typeface="Times New Roman" charset="0"/>
                <a:cs typeface="+mn-cs"/>
              </a:defRPr>
            </a:lvl1pPr>
          </a:lstStyle>
          <a:p>
            <a:pPr>
              <a:defRPr/>
            </a:pPr>
            <a:endParaRPr lang="en-US" dirty="0"/>
          </a:p>
        </p:txBody>
      </p:sp>
      <p:sp>
        <p:nvSpPr>
          <p:cNvPr id="87044" name="Rectangle 4"/>
          <p:cNvSpPr>
            <a:spLocks noGrp="1" noRot="1" noChangeAspect="1" noChangeArrowheads="1" noTextEdit="1"/>
          </p:cNvSpPr>
          <p:nvPr>
            <p:ph type="sldImg" idx="2"/>
          </p:nvPr>
        </p:nvSpPr>
        <p:spPr bwMode="auto">
          <a:xfrm>
            <a:off x="1195388" y="692150"/>
            <a:ext cx="4619625" cy="34639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5" name="Rectangle 5"/>
          <p:cNvSpPr>
            <a:spLocks noGrp="1" noChangeArrowheads="1"/>
          </p:cNvSpPr>
          <p:nvPr>
            <p:ph type="body" sz="quarter" idx="3"/>
          </p:nvPr>
        </p:nvSpPr>
        <p:spPr bwMode="auto">
          <a:xfrm>
            <a:off x="935038" y="4387850"/>
            <a:ext cx="5140325" cy="4156075"/>
          </a:xfrm>
          <a:prstGeom prst="rect">
            <a:avLst/>
          </a:prstGeom>
          <a:noFill/>
          <a:ln>
            <a:noFill/>
          </a:ln>
          <a:effectLst/>
        </p:spPr>
        <p:txBody>
          <a:bodyPr vert="horz" wrap="square" lIns="93366" tIns="46683" rIns="93366" bIns="46683"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26" name="Rectangle 6"/>
          <p:cNvSpPr>
            <a:spLocks noGrp="1" noChangeArrowheads="1"/>
          </p:cNvSpPr>
          <p:nvPr>
            <p:ph type="ftr" sz="quarter" idx="4"/>
          </p:nvPr>
        </p:nvSpPr>
        <p:spPr bwMode="auto">
          <a:xfrm>
            <a:off x="0" y="8772525"/>
            <a:ext cx="3040063" cy="463550"/>
          </a:xfrm>
          <a:prstGeom prst="rect">
            <a:avLst/>
          </a:prstGeom>
          <a:noFill/>
          <a:ln>
            <a:noFill/>
          </a:ln>
          <a:effectLst/>
        </p:spPr>
        <p:txBody>
          <a:bodyPr vert="horz" wrap="square" lIns="93366" tIns="46683" rIns="93366" bIns="46683" numCol="1" anchor="b" anchorCtr="0" compatLnSpc="1">
            <a:prstTxWarp prst="textNoShape">
              <a:avLst/>
            </a:prstTxWarp>
          </a:bodyPr>
          <a:lstStyle>
            <a:lvl1pPr defTabSz="933450" eaLnBrk="0" hangingPunct="0">
              <a:defRPr sz="1200">
                <a:latin typeface="Times New Roman" charset="0"/>
                <a:cs typeface="+mn-cs"/>
              </a:defRPr>
            </a:lvl1pPr>
          </a:lstStyle>
          <a:p>
            <a:pPr>
              <a:defRPr/>
            </a:pPr>
            <a:endParaRPr lang="en-US" dirty="0"/>
          </a:p>
        </p:txBody>
      </p:sp>
      <p:sp>
        <p:nvSpPr>
          <p:cNvPr id="30727" name="Rectangle 7"/>
          <p:cNvSpPr>
            <a:spLocks noGrp="1" noChangeArrowheads="1"/>
          </p:cNvSpPr>
          <p:nvPr>
            <p:ph type="sldNum" sz="quarter" idx="5"/>
          </p:nvPr>
        </p:nvSpPr>
        <p:spPr bwMode="auto">
          <a:xfrm>
            <a:off x="3970338" y="8772525"/>
            <a:ext cx="3040062" cy="463550"/>
          </a:xfrm>
          <a:prstGeom prst="rect">
            <a:avLst/>
          </a:prstGeom>
          <a:noFill/>
          <a:ln>
            <a:noFill/>
          </a:ln>
          <a:effectLst/>
        </p:spPr>
        <p:txBody>
          <a:bodyPr vert="horz" wrap="square" lIns="93366" tIns="46683" rIns="93366" bIns="46683" numCol="1" anchor="b" anchorCtr="0" compatLnSpc="1">
            <a:prstTxWarp prst="textNoShape">
              <a:avLst/>
            </a:prstTxWarp>
          </a:bodyPr>
          <a:lstStyle>
            <a:lvl1pPr algn="r" defTabSz="933450" eaLnBrk="0" hangingPunct="0">
              <a:defRPr sz="1200">
                <a:latin typeface="Times New Roman" charset="0"/>
                <a:cs typeface="+mn-cs"/>
              </a:defRPr>
            </a:lvl1pPr>
          </a:lstStyle>
          <a:p>
            <a:pPr>
              <a:defRPr/>
            </a:pPr>
            <a:fld id="{5881E471-203E-4027-8BCB-C0545FB7A1CF}" type="slidenum">
              <a:rPr lang="en-US"/>
              <a:pPr>
                <a:defRPr/>
              </a:pPr>
              <a:t>‹#›</a:t>
            </a:fld>
            <a:endParaRPr lang="en-US" dirty="0"/>
          </a:p>
        </p:txBody>
      </p:sp>
    </p:spTree>
    <p:extLst>
      <p:ext uri="{BB962C8B-B14F-4D97-AF65-F5344CB8AC3E}">
        <p14:creationId xmlns:p14="http://schemas.microsoft.com/office/powerpoint/2010/main" val="464211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2400">
                <a:solidFill>
                  <a:schemeClr val="tx1"/>
                </a:solidFill>
                <a:latin typeface="Times New Roman" pitchFamily="18" charset="0"/>
              </a:defRPr>
            </a:lvl1pPr>
            <a:lvl2pPr marL="742950" indent="-285750" defTabSz="933450" eaLnBrk="0" hangingPunct="0">
              <a:defRPr sz="2400">
                <a:solidFill>
                  <a:schemeClr val="tx1"/>
                </a:solidFill>
                <a:latin typeface="Times New Roman" pitchFamily="18" charset="0"/>
              </a:defRPr>
            </a:lvl2pPr>
            <a:lvl3pPr marL="1143000" indent="-228600" defTabSz="933450" eaLnBrk="0" hangingPunct="0">
              <a:defRPr sz="2400">
                <a:solidFill>
                  <a:schemeClr val="tx1"/>
                </a:solidFill>
                <a:latin typeface="Times New Roman" pitchFamily="18" charset="0"/>
              </a:defRPr>
            </a:lvl3pPr>
            <a:lvl4pPr marL="1600200" indent="-228600" defTabSz="933450" eaLnBrk="0" hangingPunct="0">
              <a:defRPr sz="2400">
                <a:solidFill>
                  <a:schemeClr val="tx1"/>
                </a:solidFill>
                <a:latin typeface="Times New Roman" pitchFamily="18" charset="0"/>
              </a:defRPr>
            </a:lvl4pPr>
            <a:lvl5pPr marL="2057400" indent="-228600" defTabSz="933450" eaLnBrk="0" hangingPunct="0">
              <a:defRPr sz="2400">
                <a:solidFill>
                  <a:schemeClr val="tx1"/>
                </a:solidFill>
                <a:latin typeface="Times New Roman" pitchFamily="18" charset="0"/>
              </a:defRPr>
            </a:lvl5pPr>
            <a:lvl6pPr marL="2514600" indent="-228600" defTabSz="933450" eaLnBrk="0" fontAlgn="base" hangingPunct="0">
              <a:spcBef>
                <a:spcPct val="0"/>
              </a:spcBef>
              <a:spcAft>
                <a:spcPct val="0"/>
              </a:spcAft>
              <a:defRPr sz="2400">
                <a:solidFill>
                  <a:schemeClr val="tx1"/>
                </a:solidFill>
                <a:latin typeface="Times New Roman" pitchFamily="18" charset="0"/>
              </a:defRPr>
            </a:lvl6pPr>
            <a:lvl7pPr marL="2971800" indent="-228600" defTabSz="933450" eaLnBrk="0" fontAlgn="base" hangingPunct="0">
              <a:spcBef>
                <a:spcPct val="0"/>
              </a:spcBef>
              <a:spcAft>
                <a:spcPct val="0"/>
              </a:spcAft>
              <a:defRPr sz="2400">
                <a:solidFill>
                  <a:schemeClr val="tx1"/>
                </a:solidFill>
                <a:latin typeface="Times New Roman" pitchFamily="18" charset="0"/>
              </a:defRPr>
            </a:lvl7pPr>
            <a:lvl8pPr marL="3429000" indent="-228600" defTabSz="933450" eaLnBrk="0" fontAlgn="base" hangingPunct="0">
              <a:spcBef>
                <a:spcPct val="0"/>
              </a:spcBef>
              <a:spcAft>
                <a:spcPct val="0"/>
              </a:spcAft>
              <a:defRPr sz="2400">
                <a:solidFill>
                  <a:schemeClr val="tx1"/>
                </a:solidFill>
                <a:latin typeface="Times New Roman" pitchFamily="18" charset="0"/>
              </a:defRPr>
            </a:lvl8pPr>
            <a:lvl9pPr marL="3886200" indent="-228600" defTabSz="933450" eaLnBrk="0" fontAlgn="base" hangingPunct="0">
              <a:spcBef>
                <a:spcPct val="0"/>
              </a:spcBef>
              <a:spcAft>
                <a:spcPct val="0"/>
              </a:spcAft>
              <a:defRPr sz="2400">
                <a:solidFill>
                  <a:schemeClr val="tx1"/>
                </a:solidFill>
                <a:latin typeface="Times New Roman" pitchFamily="18" charset="0"/>
              </a:defRPr>
            </a:lvl9pPr>
          </a:lstStyle>
          <a:p>
            <a:pPr>
              <a:defRPr/>
            </a:pPr>
            <a:fld id="{EB003CE8-6EA4-4E9D-A66C-7A946A5DB1E8}" type="slidenum">
              <a:rPr lang="en-US" altLang="en-US" sz="1200" smtClean="0"/>
              <a:pPr>
                <a:defRPr/>
              </a:pPr>
              <a:t>1</a:t>
            </a:fld>
            <a:endParaRPr lang="en-US" altLang="en-US" sz="1200" dirty="0"/>
          </a:p>
        </p:txBody>
      </p:sp>
      <p:sp>
        <p:nvSpPr>
          <p:cNvPr id="88067" name="Rectangle 2"/>
          <p:cNvSpPr>
            <a:spLocks noGrp="1" noRot="1" noChangeAspect="1" noChangeArrowheads="1" noTextEdit="1"/>
          </p:cNvSpPr>
          <p:nvPr>
            <p:ph type="sldImg"/>
          </p:nvPr>
        </p:nvSpPr>
        <p:spPr>
          <a:xfrm>
            <a:off x="1196975" y="692150"/>
            <a:ext cx="4616450" cy="3463925"/>
          </a:xfrm>
          <a:ln/>
        </p:spPr>
      </p:sp>
      <p:sp>
        <p:nvSpPr>
          <p:cNvPr id="8806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881E471-203E-4027-8BCB-C0545FB7A1CF}" type="slidenum">
              <a:rPr lang="en-US" smtClean="0"/>
              <a:pPr>
                <a:defRPr/>
              </a:pPr>
              <a:t>5</a:t>
            </a:fld>
            <a:endParaRPr lang="en-US" dirty="0"/>
          </a:p>
        </p:txBody>
      </p:sp>
    </p:spTree>
    <p:extLst>
      <p:ext uri="{BB962C8B-B14F-4D97-AF65-F5344CB8AC3E}">
        <p14:creationId xmlns:p14="http://schemas.microsoft.com/office/powerpoint/2010/main" val="7818840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881E471-203E-4027-8BCB-C0545FB7A1CF}" type="slidenum">
              <a:rPr lang="en-US" smtClean="0"/>
              <a:pPr>
                <a:defRPr/>
              </a:pPr>
              <a:t>6</a:t>
            </a:fld>
            <a:endParaRPr lang="en-US" dirty="0"/>
          </a:p>
        </p:txBody>
      </p:sp>
    </p:spTree>
    <p:extLst>
      <p:ext uri="{BB962C8B-B14F-4D97-AF65-F5344CB8AC3E}">
        <p14:creationId xmlns:p14="http://schemas.microsoft.com/office/powerpoint/2010/main" val="16926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35"/>
          <p:cNvGrpSpPr>
            <a:grpSpLocks/>
          </p:cNvGrpSpPr>
          <p:nvPr/>
        </p:nvGrpSpPr>
        <p:grpSpPr bwMode="auto">
          <a:xfrm>
            <a:off x="114300" y="1274763"/>
            <a:ext cx="8915400" cy="76200"/>
            <a:chOff x="0" y="794"/>
            <a:chExt cx="5616" cy="48"/>
          </a:xfrm>
        </p:grpSpPr>
        <p:sp>
          <p:nvSpPr>
            <p:cNvPr id="5" name="Line 30"/>
            <p:cNvSpPr>
              <a:spLocks noChangeShapeType="1"/>
            </p:cNvSpPr>
            <p:nvPr/>
          </p:nvSpPr>
          <p:spPr bwMode="auto">
            <a:xfrm>
              <a:off x="0" y="794"/>
              <a:ext cx="5616"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6" name="Line 31"/>
            <p:cNvSpPr>
              <a:spLocks noChangeShapeType="1"/>
            </p:cNvSpPr>
            <p:nvPr/>
          </p:nvSpPr>
          <p:spPr bwMode="auto">
            <a:xfrm>
              <a:off x="0" y="842"/>
              <a:ext cx="5616" cy="0"/>
            </a:xfrm>
            <a:prstGeom prst="line">
              <a:avLst/>
            </a:prstGeom>
            <a:noFill/>
            <a:ln w="76200">
              <a:solidFill>
                <a:schemeClr val="accent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grpSp>
      <p:grpSp>
        <p:nvGrpSpPr>
          <p:cNvPr id="7" name="Group 36"/>
          <p:cNvGrpSpPr>
            <a:grpSpLocks/>
          </p:cNvGrpSpPr>
          <p:nvPr/>
        </p:nvGrpSpPr>
        <p:grpSpPr bwMode="auto">
          <a:xfrm>
            <a:off x="114300" y="5846763"/>
            <a:ext cx="8915400" cy="76200"/>
            <a:chOff x="0" y="3674"/>
            <a:chExt cx="5616" cy="48"/>
          </a:xfrm>
        </p:grpSpPr>
        <p:sp>
          <p:nvSpPr>
            <p:cNvPr id="8" name="Line 32"/>
            <p:cNvSpPr>
              <a:spLocks noChangeShapeType="1"/>
            </p:cNvSpPr>
            <p:nvPr/>
          </p:nvSpPr>
          <p:spPr bwMode="auto">
            <a:xfrm>
              <a:off x="0" y="3674"/>
              <a:ext cx="5616"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9" name="Line 33"/>
            <p:cNvSpPr>
              <a:spLocks noChangeShapeType="1"/>
            </p:cNvSpPr>
            <p:nvPr/>
          </p:nvSpPr>
          <p:spPr bwMode="auto">
            <a:xfrm>
              <a:off x="0" y="3722"/>
              <a:ext cx="5616" cy="0"/>
            </a:xfrm>
            <a:prstGeom prst="line">
              <a:avLst/>
            </a:prstGeom>
            <a:noFill/>
            <a:ln w="76200">
              <a:solidFill>
                <a:schemeClr val="accent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grpSp>
      <p:sp>
        <p:nvSpPr>
          <p:cNvPr id="26649" name="Rectangle 25"/>
          <p:cNvSpPr>
            <a:spLocks noGrp="1" noChangeArrowheads="1"/>
          </p:cNvSpPr>
          <p:nvPr>
            <p:ph type="ctrTitle"/>
          </p:nvPr>
        </p:nvSpPr>
        <p:spPr>
          <a:xfrm>
            <a:off x="1173163" y="1341438"/>
            <a:ext cx="7772400" cy="1143000"/>
          </a:xfrm>
        </p:spPr>
        <p:txBody>
          <a:bodyPr/>
          <a:lstStyle>
            <a:lvl1pPr>
              <a:defRPr/>
            </a:lvl1pPr>
          </a:lstStyle>
          <a:p>
            <a:pPr lvl="0"/>
            <a:r>
              <a:rPr lang="en-US" noProof="0"/>
              <a:t>Click to edit Master title style</a:t>
            </a:r>
          </a:p>
        </p:txBody>
      </p:sp>
      <p:sp>
        <p:nvSpPr>
          <p:cNvPr id="26650" name="Rectangle 26"/>
          <p:cNvSpPr>
            <a:spLocks noGrp="1" noChangeArrowheads="1"/>
          </p:cNvSpPr>
          <p:nvPr>
            <p:ph type="subTitle" idx="1"/>
          </p:nvPr>
        </p:nvSpPr>
        <p:spPr>
          <a:xfrm>
            <a:off x="1166813" y="3886200"/>
            <a:ext cx="6400800" cy="1752600"/>
          </a:xfrm>
        </p:spPr>
        <p:txBody>
          <a:bodyPr/>
          <a:lstStyle>
            <a:lvl1pPr marL="0" indent="0">
              <a:buFont typeface="Monotype Sorts" pitchFamily="2" charset="2"/>
              <a:buNone/>
              <a:defRPr/>
            </a:lvl1pPr>
          </a:lstStyle>
          <a:p>
            <a:pPr lvl="0"/>
            <a:r>
              <a:rPr lang="en-US" noProof="0"/>
              <a:t>Click to edit Master subtitle style</a:t>
            </a:r>
          </a:p>
        </p:txBody>
      </p:sp>
      <p:sp>
        <p:nvSpPr>
          <p:cNvPr id="10" name="Rectangle 27"/>
          <p:cNvSpPr>
            <a:spLocks noGrp="1" noChangeArrowheads="1"/>
          </p:cNvSpPr>
          <p:nvPr>
            <p:ph type="dt" sz="half" idx="10"/>
          </p:nvPr>
        </p:nvSpPr>
        <p:spPr>
          <a:xfrm>
            <a:off x="1166813" y="6248400"/>
            <a:ext cx="1905000" cy="457200"/>
          </a:xfrm>
        </p:spPr>
        <p:txBody>
          <a:bodyPr/>
          <a:lstStyle>
            <a:lvl1pPr>
              <a:defRPr>
                <a:solidFill>
                  <a:srgbClr val="000000"/>
                </a:solidFill>
              </a:defRPr>
            </a:lvl1pPr>
          </a:lstStyle>
          <a:p>
            <a:pPr>
              <a:defRPr/>
            </a:pPr>
            <a:endParaRPr lang="en-US" dirty="0"/>
          </a:p>
        </p:txBody>
      </p:sp>
      <p:sp>
        <p:nvSpPr>
          <p:cNvPr id="11" name="Rectangle 28"/>
          <p:cNvSpPr>
            <a:spLocks noGrp="1" noChangeArrowheads="1"/>
          </p:cNvSpPr>
          <p:nvPr>
            <p:ph type="ftr" sz="quarter" idx="11"/>
          </p:nvPr>
        </p:nvSpPr>
        <p:spPr/>
        <p:txBody>
          <a:bodyPr/>
          <a:lstStyle>
            <a:lvl1pPr>
              <a:defRPr>
                <a:solidFill>
                  <a:srgbClr val="000000"/>
                </a:solidFill>
              </a:defRPr>
            </a:lvl1pPr>
          </a:lstStyle>
          <a:p>
            <a:pPr>
              <a:defRPr/>
            </a:pPr>
            <a:endParaRPr lang="en-US" dirty="0"/>
          </a:p>
        </p:txBody>
      </p:sp>
      <p:sp>
        <p:nvSpPr>
          <p:cNvPr id="12" name="Rectangle 29"/>
          <p:cNvSpPr>
            <a:spLocks noGrp="1" noChangeArrowheads="1"/>
          </p:cNvSpPr>
          <p:nvPr>
            <p:ph type="sldNum" sz="quarter" idx="12"/>
          </p:nvPr>
        </p:nvSpPr>
        <p:spPr>
          <a:xfrm>
            <a:off x="7010400" y="6248400"/>
            <a:ext cx="1905000" cy="457200"/>
          </a:xfrm>
        </p:spPr>
        <p:txBody>
          <a:bodyPr/>
          <a:lstStyle>
            <a:lvl1pPr>
              <a:defRPr>
                <a:solidFill>
                  <a:srgbClr val="000000"/>
                </a:solidFill>
              </a:defRPr>
            </a:lvl1pPr>
          </a:lstStyle>
          <a:p>
            <a:pPr>
              <a:defRPr/>
            </a:pPr>
            <a:fld id="{DCAEAFAE-9A6C-4FF9-B684-D8FDD1FAB7CC}" type="slidenum">
              <a:rPr lang="en-US"/>
              <a:pPr>
                <a:defRPr/>
              </a:pPr>
              <a:t>‹#›</a:t>
            </a:fld>
            <a:endParaRPr lang="en-US" dirty="0"/>
          </a:p>
        </p:txBody>
      </p:sp>
    </p:spTree>
    <p:extLst>
      <p:ext uri="{BB962C8B-B14F-4D97-AF65-F5344CB8AC3E}">
        <p14:creationId xmlns:p14="http://schemas.microsoft.com/office/powerpoint/2010/main" val="1860381033"/>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51"/>
          <p:cNvSpPr>
            <a:spLocks noGrp="1" noChangeArrowheads="1"/>
          </p:cNvSpPr>
          <p:nvPr>
            <p:ph type="dt" sz="half" idx="10"/>
          </p:nvPr>
        </p:nvSpPr>
        <p:spPr>
          <a:ln/>
        </p:spPr>
        <p:txBody>
          <a:bodyPr/>
          <a:lstStyle>
            <a:lvl1pPr>
              <a:defRPr/>
            </a:lvl1pPr>
          </a:lstStyle>
          <a:p>
            <a:pPr>
              <a:defRPr/>
            </a:pPr>
            <a:endParaRPr lang="en-US" dirty="0"/>
          </a:p>
        </p:txBody>
      </p:sp>
      <p:sp>
        <p:nvSpPr>
          <p:cNvPr id="5" name="Rectangle 1052"/>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053"/>
          <p:cNvSpPr>
            <a:spLocks noGrp="1" noChangeArrowheads="1"/>
          </p:cNvSpPr>
          <p:nvPr>
            <p:ph type="sldNum" sz="quarter" idx="12"/>
          </p:nvPr>
        </p:nvSpPr>
        <p:spPr>
          <a:ln/>
        </p:spPr>
        <p:txBody>
          <a:bodyPr/>
          <a:lstStyle>
            <a:lvl1pPr>
              <a:defRPr/>
            </a:lvl1pPr>
          </a:lstStyle>
          <a:p>
            <a:pPr>
              <a:defRPr/>
            </a:pPr>
            <a:fld id="{739FB991-2606-4E76-9E34-608978DE4B7F}" type="slidenum">
              <a:rPr lang="en-US"/>
              <a:pPr>
                <a:defRPr/>
              </a:pPr>
              <a:t>‹#›</a:t>
            </a:fld>
            <a:endParaRPr lang="en-US" dirty="0"/>
          </a:p>
        </p:txBody>
      </p:sp>
    </p:spTree>
    <p:extLst>
      <p:ext uri="{BB962C8B-B14F-4D97-AF65-F5344CB8AC3E}">
        <p14:creationId xmlns:p14="http://schemas.microsoft.com/office/powerpoint/2010/main" val="3587300915"/>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21450" y="307978"/>
            <a:ext cx="1944689" cy="57880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4" y="307978"/>
            <a:ext cx="5683250" cy="57880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51"/>
          <p:cNvSpPr>
            <a:spLocks noGrp="1" noChangeArrowheads="1"/>
          </p:cNvSpPr>
          <p:nvPr>
            <p:ph type="dt" sz="half" idx="10"/>
          </p:nvPr>
        </p:nvSpPr>
        <p:spPr>
          <a:ln/>
        </p:spPr>
        <p:txBody>
          <a:bodyPr/>
          <a:lstStyle>
            <a:lvl1pPr>
              <a:defRPr/>
            </a:lvl1pPr>
          </a:lstStyle>
          <a:p>
            <a:pPr>
              <a:defRPr/>
            </a:pPr>
            <a:endParaRPr lang="en-US" dirty="0"/>
          </a:p>
        </p:txBody>
      </p:sp>
      <p:sp>
        <p:nvSpPr>
          <p:cNvPr id="5" name="Rectangle 1052"/>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053"/>
          <p:cNvSpPr>
            <a:spLocks noGrp="1" noChangeArrowheads="1"/>
          </p:cNvSpPr>
          <p:nvPr>
            <p:ph type="sldNum" sz="quarter" idx="12"/>
          </p:nvPr>
        </p:nvSpPr>
        <p:spPr>
          <a:ln/>
        </p:spPr>
        <p:txBody>
          <a:bodyPr/>
          <a:lstStyle>
            <a:lvl1pPr>
              <a:defRPr/>
            </a:lvl1pPr>
          </a:lstStyle>
          <a:p>
            <a:pPr>
              <a:defRPr/>
            </a:pPr>
            <a:fld id="{04085A9A-9FC9-4BAB-815C-2552B186CA71}" type="slidenum">
              <a:rPr lang="en-US"/>
              <a:pPr>
                <a:defRPr/>
              </a:pPr>
              <a:t>‹#›</a:t>
            </a:fld>
            <a:endParaRPr lang="en-US" dirty="0"/>
          </a:p>
        </p:txBody>
      </p:sp>
    </p:spTree>
    <p:extLst>
      <p:ext uri="{BB962C8B-B14F-4D97-AF65-F5344CB8AC3E}">
        <p14:creationId xmlns:p14="http://schemas.microsoft.com/office/powerpoint/2010/main" val="64888320"/>
      </p:ext>
    </p:extLst>
  </p:cSld>
  <p:clrMapOvr>
    <a:masterClrMapping/>
  </p:clrMapOvr>
  <p:transition>
    <p:dissolv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93741" y="307975"/>
            <a:ext cx="7772400" cy="1143000"/>
          </a:xfrm>
        </p:spPr>
        <p:txBody>
          <a:bodyPr/>
          <a:lstStyle/>
          <a:p>
            <a:r>
              <a:rPr lang="en-US"/>
              <a:t>Click to edit Master title style</a:t>
            </a:r>
          </a:p>
        </p:txBody>
      </p:sp>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1051"/>
          <p:cNvSpPr>
            <a:spLocks noGrp="1" noChangeArrowheads="1"/>
          </p:cNvSpPr>
          <p:nvPr>
            <p:ph type="dt" sz="half" idx="10"/>
          </p:nvPr>
        </p:nvSpPr>
        <p:spPr>
          <a:ln/>
        </p:spPr>
        <p:txBody>
          <a:bodyPr/>
          <a:lstStyle>
            <a:lvl1pPr>
              <a:defRPr/>
            </a:lvl1pPr>
          </a:lstStyle>
          <a:p>
            <a:pPr>
              <a:defRPr/>
            </a:pPr>
            <a:endParaRPr lang="en-US" dirty="0"/>
          </a:p>
        </p:txBody>
      </p:sp>
      <p:sp>
        <p:nvSpPr>
          <p:cNvPr id="5" name="Rectangle 1052"/>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053"/>
          <p:cNvSpPr>
            <a:spLocks noGrp="1" noChangeArrowheads="1"/>
          </p:cNvSpPr>
          <p:nvPr>
            <p:ph type="sldNum" sz="quarter" idx="12"/>
          </p:nvPr>
        </p:nvSpPr>
        <p:spPr>
          <a:ln/>
        </p:spPr>
        <p:txBody>
          <a:bodyPr/>
          <a:lstStyle>
            <a:lvl1pPr>
              <a:defRPr/>
            </a:lvl1pPr>
          </a:lstStyle>
          <a:p>
            <a:pPr>
              <a:defRPr/>
            </a:pPr>
            <a:fld id="{5016B7FA-4F42-48B8-AFB3-80461C525027}" type="slidenum">
              <a:rPr lang="en-US"/>
              <a:pPr>
                <a:defRPr/>
              </a:pPr>
              <a:t>‹#›</a:t>
            </a:fld>
            <a:endParaRPr lang="en-US" dirty="0"/>
          </a:p>
        </p:txBody>
      </p:sp>
    </p:spTree>
    <p:extLst>
      <p:ext uri="{BB962C8B-B14F-4D97-AF65-F5344CB8AC3E}">
        <p14:creationId xmlns:p14="http://schemas.microsoft.com/office/powerpoint/2010/main" val="650093114"/>
      </p:ext>
    </p:extLst>
  </p:cSld>
  <p:clrMapOvr>
    <a:masterClrMapping/>
  </p:clrMapOvr>
  <p:transition>
    <p:dissolv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93741" y="307975"/>
            <a:ext cx="7772400" cy="1143000"/>
          </a:xfrm>
        </p:spPr>
        <p:txBody>
          <a:bodyPr/>
          <a:lstStyle/>
          <a:p>
            <a:r>
              <a:rPr lang="en-US"/>
              <a:t>Click to edit Master title style</a:t>
            </a:r>
          </a:p>
        </p:txBody>
      </p:sp>
      <p:sp>
        <p:nvSpPr>
          <p:cNvPr id="3" name="Chart Placeholder 2"/>
          <p:cNvSpPr>
            <a:spLocks noGrp="1"/>
          </p:cNvSpPr>
          <p:nvPr>
            <p:ph type="chart" idx="1"/>
          </p:nvPr>
        </p:nvSpPr>
        <p:spPr>
          <a:xfrm>
            <a:off x="685800" y="1981200"/>
            <a:ext cx="7772400" cy="4114800"/>
          </a:xfrm>
        </p:spPr>
        <p:txBody>
          <a:bodyPr/>
          <a:lstStyle/>
          <a:p>
            <a:pPr lvl="0"/>
            <a:endParaRPr lang="en-US" noProof="0" dirty="0"/>
          </a:p>
        </p:txBody>
      </p:sp>
      <p:sp>
        <p:nvSpPr>
          <p:cNvPr id="4" name="Rectangle 1051"/>
          <p:cNvSpPr>
            <a:spLocks noGrp="1" noChangeArrowheads="1"/>
          </p:cNvSpPr>
          <p:nvPr>
            <p:ph type="dt" sz="half" idx="10"/>
          </p:nvPr>
        </p:nvSpPr>
        <p:spPr>
          <a:ln/>
        </p:spPr>
        <p:txBody>
          <a:bodyPr/>
          <a:lstStyle>
            <a:lvl1pPr>
              <a:defRPr/>
            </a:lvl1pPr>
          </a:lstStyle>
          <a:p>
            <a:pPr>
              <a:defRPr/>
            </a:pPr>
            <a:endParaRPr lang="en-US" dirty="0"/>
          </a:p>
        </p:txBody>
      </p:sp>
      <p:sp>
        <p:nvSpPr>
          <p:cNvPr id="5" name="Rectangle 1052"/>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053"/>
          <p:cNvSpPr>
            <a:spLocks noGrp="1" noChangeArrowheads="1"/>
          </p:cNvSpPr>
          <p:nvPr>
            <p:ph type="sldNum" sz="quarter" idx="12"/>
          </p:nvPr>
        </p:nvSpPr>
        <p:spPr>
          <a:ln/>
        </p:spPr>
        <p:txBody>
          <a:bodyPr/>
          <a:lstStyle>
            <a:lvl1pPr>
              <a:defRPr/>
            </a:lvl1pPr>
          </a:lstStyle>
          <a:p>
            <a:pPr>
              <a:defRPr/>
            </a:pPr>
            <a:fld id="{300775EE-B46B-46ED-9E80-883A08C2E156}" type="slidenum">
              <a:rPr lang="en-US"/>
              <a:pPr>
                <a:defRPr/>
              </a:pPr>
              <a:t>‹#›</a:t>
            </a:fld>
            <a:endParaRPr lang="en-US" dirty="0"/>
          </a:p>
        </p:txBody>
      </p:sp>
    </p:spTree>
    <p:extLst>
      <p:ext uri="{BB962C8B-B14F-4D97-AF65-F5344CB8AC3E}">
        <p14:creationId xmlns:p14="http://schemas.microsoft.com/office/powerpoint/2010/main" val="2385758233"/>
      </p:ext>
    </p:extLst>
  </p:cSld>
  <p:clrMapOvr>
    <a:masterClrMapping/>
  </p:clrMapOvr>
  <p:transition>
    <p:dissolv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35">
            <a:extLst>
              <a:ext uri="{FF2B5EF4-FFF2-40B4-BE49-F238E27FC236}">
                <a16:creationId xmlns:a16="http://schemas.microsoft.com/office/drawing/2014/main" id="{1354A627-313B-4D5C-878D-39C0B01F5859}"/>
              </a:ext>
            </a:extLst>
          </p:cNvPr>
          <p:cNvGrpSpPr>
            <a:grpSpLocks/>
          </p:cNvGrpSpPr>
          <p:nvPr/>
        </p:nvGrpSpPr>
        <p:grpSpPr bwMode="auto">
          <a:xfrm>
            <a:off x="114300" y="1274763"/>
            <a:ext cx="8915400" cy="76200"/>
            <a:chOff x="0" y="794"/>
            <a:chExt cx="5616" cy="48"/>
          </a:xfrm>
        </p:grpSpPr>
        <p:sp>
          <p:nvSpPr>
            <p:cNvPr id="5" name="Line 30">
              <a:extLst>
                <a:ext uri="{FF2B5EF4-FFF2-40B4-BE49-F238E27FC236}">
                  <a16:creationId xmlns:a16="http://schemas.microsoft.com/office/drawing/2014/main" id="{B651863D-D04B-40A7-8A7F-9B1CB88BE1A8}"/>
                </a:ext>
              </a:extLst>
            </p:cNvPr>
            <p:cNvSpPr>
              <a:spLocks noChangeShapeType="1"/>
            </p:cNvSpPr>
            <p:nvPr/>
          </p:nvSpPr>
          <p:spPr bwMode="auto">
            <a:xfrm>
              <a:off x="0" y="794"/>
              <a:ext cx="5616"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6" name="Line 31">
              <a:extLst>
                <a:ext uri="{FF2B5EF4-FFF2-40B4-BE49-F238E27FC236}">
                  <a16:creationId xmlns:a16="http://schemas.microsoft.com/office/drawing/2014/main" id="{AE73B34E-33CA-4C41-BE08-01C8103E9A52}"/>
                </a:ext>
              </a:extLst>
            </p:cNvPr>
            <p:cNvSpPr>
              <a:spLocks noChangeShapeType="1"/>
            </p:cNvSpPr>
            <p:nvPr/>
          </p:nvSpPr>
          <p:spPr bwMode="auto">
            <a:xfrm>
              <a:off x="0" y="842"/>
              <a:ext cx="5616" cy="0"/>
            </a:xfrm>
            <a:prstGeom prst="line">
              <a:avLst/>
            </a:prstGeom>
            <a:noFill/>
            <a:ln w="76200">
              <a:solidFill>
                <a:schemeClr val="accent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grpSp>
      <p:grpSp>
        <p:nvGrpSpPr>
          <p:cNvPr id="7" name="Group 36">
            <a:extLst>
              <a:ext uri="{FF2B5EF4-FFF2-40B4-BE49-F238E27FC236}">
                <a16:creationId xmlns:a16="http://schemas.microsoft.com/office/drawing/2014/main" id="{5374F6E6-8C87-41C3-BF26-A90FC53AA581}"/>
              </a:ext>
            </a:extLst>
          </p:cNvPr>
          <p:cNvGrpSpPr>
            <a:grpSpLocks/>
          </p:cNvGrpSpPr>
          <p:nvPr/>
        </p:nvGrpSpPr>
        <p:grpSpPr bwMode="auto">
          <a:xfrm>
            <a:off x="114300" y="5846763"/>
            <a:ext cx="8915400" cy="76200"/>
            <a:chOff x="0" y="3674"/>
            <a:chExt cx="5616" cy="48"/>
          </a:xfrm>
        </p:grpSpPr>
        <p:sp>
          <p:nvSpPr>
            <p:cNvPr id="8" name="Line 32">
              <a:extLst>
                <a:ext uri="{FF2B5EF4-FFF2-40B4-BE49-F238E27FC236}">
                  <a16:creationId xmlns:a16="http://schemas.microsoft.com/office/drawing/2014/main" id="{4D459259-88A6-4083-BA22-4D221D0946A3}"/>
                </a:ext>
              </a:extLst>
            </p:cNvPr>
            <p:cNvSpPr>
              <a:spLocks noChangeShapeType="1"/>
            </p:cNvSpPr>
            <p:nvPr/>
          </p:nvSpPr>
          <p:spPr bwMode="auto">
            <a:xfrm>
              <a:off x="0" y="3674"/>
              <a:ext cx="5616"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9" name="Line 33">
              <a:extLst>
                <a:ext uri="{FF2B5EF4-FFF2-40B4-BE49-F238E27FC236}">
                  <a16:creationId xmlns:a16="http://schemas.microsoft.com/office/drawing/2014/main" id="{4EE63BF4-ED0E-4CF3-B5FB-69575393F33C}"/>
                </a:ext>
              </a:extLst>
            </p:cNvPr>
            <p:cNvSpPr>
              <a:spLocks noChangeShapeType="1"/>
            </p:cNvSpPr>
            <p:nvPr/>
          </p:nvSpPr>
          <p:spPr bwMode="auto">
            <a:xfrm>
              <a:off x="0" y="3722"/>
              <a:ext cx="5616" cy="0"/>
            </a:xfrm>
            <a:prstGeom prst="line">
              <a:avLst/>
            </a:prstGeom>
            <a:noFill/>
            <a:ln w="76200">
              <a:solidFill>
                <a:schemeClr val="accent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grpSp>
      <p:sp>
        <p:nvSpPr>
          <p:cNvPr id="26649" name="Rectangle 25"/>
          <p:cNvSpPr>
            <a:spLocks noGrp="1" noChangeArrowheads="1"/>
          </p:cNvSpPr>
          <p:nvPr>
            <p:ph type="ctrTitle"/>
          </p:nvPr>
        </p:nvSpPr>
        <p:spPr>
          <a:xfrm>
            <a:off x="1173163" y="1341438"/>
            <a:ext cx="7772400" cy="1143000"/>
          </a:xfrm>
        </p:spPr>
        <p:txBody>
          <a:bodyPr/>
          <a:lstStyle>
            <a:lvl1pPr>
              <a:defRPr/>
            </a:lvl1pPr>
          </a:lstStyle>
          <a:p>
            <a:pPr lvl="0"/>
            <a:r>
              <a:rPr lang="en-US" noProof="0"/>
              <a:t>Click to edit Master title style</a:t>
            </a:r>
          </a:p>
        </p:txBody>
      </p:sp>
      <p:sp>
        <p:nvSpPr>
          <p:cNvPr id="26650" name="Rectangle 26"/>
          <p:cNvSpPr>
            <a:spLocks noGrp="1" noChangeArrowheads="1"/>
          </p:cNvSpPr>
          <p:nvPr>
            <p:ph type="subTitle" idx="1"/>
          </p:nvPr>
        </p:nvSpPr>
        <p:spPr>
          <a:xfrm>
            <a:off x="1166813" y="3886200"/>
            <a:ext cx="6400800" cy="1752600"/>
          </a:xfrm>
        </p:spPr>
        <p:txBody>
          <a:bodyPr/>
          <a:lstStyle>
            <a:lvl1pPr marL="0" indent="0">
              <a:buFont typeface="Monotype Sorts" pitchFamily="2" charset="2"/>
              <a:buNone/>
              <a:defRPr/>
            </a:lvl1pPr>
          </a:lstStyle>
          <a:p>
            <a:pPr lvl="0"/>
            <a:r>
              <a:rPr lang="en-US" noProof="0"/>
              <a:t>Click to edit Master subtitle style</a:t>
            </a:r>
          </a:p>
        </p:txBody>
      </p:sp>
      <p:sp>
        <p:nvSpPr>
          <p:cNvPr id="10" name="Rectangle 27">
            <a:extLst>
              <a:ext uri="{FF2B5EF4-FFF2-40B4-BE49-F238E27FC236}">
                <a16:creationId xmlns:a16="http://schemas.microsoft.com/office/drawing/2014/main" id="{F511BE2C-2B2E-4FC5-8E61-15416487ACE8}"/>
              </a:ext>
            </a:extLst>
          </p:cNvPr>
          <p:cNvSpPr>
            <a:spLocks noGrp="1" noChangeArrowheads="1"/>
          </p:cNvSpPr>
          <p:nvPr>
            <p:ph type="dt" sz="half" idx="10"/>
          </p:nvPr>
        </p:nvSpPr>
        <p:spPr>
          <a:xfrm>
            <a:off x="1166813" y="6248400"/>
            <a:ext cx="1905000" cy="457200"/>
          </a:xfrm>
        </p:spPr>
        <p:txBody>
          <a:bodyPr/>
          <a:lstStyle>
            <a:lvl1pPr>
              <a:defRPr>
                <a:solidFill>
                  <a:srgbClr val="000000"/>
                </a:solidFill>
              </a:defRPr>
            </a:lvl1pPr>
          </a:lstStyle>
          <a:p>
            <a:pPr>
              <a:defRPr/>
            </a:pPr>
            <a:endParaRPr lang="en-US" dirty="0"/>
          </a:p>
        </p:txBody>
      </p:sp>
      <p:sp>
        <p:nvSpPr>
          <p:cNvPr id="11" name="Rectangle 28">
            <a:extLst>
              <a:ext uri="{FF2B5EF4-FFF2-40B4-BE49-F238E27FC236}">
                <a16:creationId xmlns:a16="http://schemas.microsoft.com/office/drawing/2014/main" id="{EE481038-BE85-447C-BA0F-07E859600B27}"/>
              </a:ext>
            </a:extLst>
          </p:cNvPr>
          <p:cNvSpPr>
            <a:spLocks noGrp="1" noChangeArrowheads="1"/>
          </p:cNvSpPr>
          <p:nvPr>
            <p:ph type="ftr" sz="quarter" idx="11"/>
          </p:nvPr>
        </p:nvSpPr>
        <p:spPr/>
        <p:txBody>
          <a:bodyPr/>
          <a:lstStyle>
            <a:lvl1pPr>
              <a:defRPr>
                <a:solidFill>
                  <a:srgbClr val="000000"/>
                </a:solidFill>
              </a:defRPr>
            </a:lvl1pPr>
          </a:lstStyle>
          <a:p>
            <a:pPr>
              <a:defRPr/>
            </a:pPr>
            <a:endParaRPr lang="en-US" dirty="0"/>
          </a:p>
        </p:txBody>
      </p:sp>
      <p:sp>
        <p:nvSpPr>
          <p:cNvPr id="12" name="Rectangle 29">
            <a:extLst>
              <a:ext uri="{FF2B5EF4-FFF2-40B4-BE49-F238E27FC236}">
                <a16:creationId xmlns:a16="http://schemas.microsoft.com/office/drawing/2014/main" id="{B2E31384-55A7-45E3-B195-0046771E54EC}"/>
              </a:ext>
            </a:extLst>
          </p:cNvPr>
          <p:cNvSpPr>
            <a:spLocks noGrp="1" noChangeArrowheads="1"/>
          </p:cNvSpPr>
          <p:nvPr>
            <p:ph type="sldNum" sz="quarter" idx="12"/>
          </p:nvPr>
        </p:nvSpPr>
        <p:spPr>
          <a:xfrm>
            <a:off x="7010400" y="6248400"/>
            <a:ext cx="1905000" cy="457200"/>
          </a:xfrm>
        </p:spPr>
        <p:txBody>
          <a:bodyPr/>
          <a:lstStyle>
            <a:lvl1pPr>
              <a:defRPr>
                <a:solidFill>
                  <a:srgbClr val="000000"/>
                </a:solidFill>
              </a:defRPr>
            </a:lvl1pPr>
          </a:lstStyle>
          <a:p>
            <a:fld id="{03D1BEDD-A14F-4D17-891C-1675651C2B62}" type="slidenum">
              <a:rPr lang="en-US" altLang="en-US"/>
              <a:pPr/>
              <a:t>‹#›</a:t>
            </a:fld>
            <a:endParaRPr lang="en-US" altLang="en-US" dirty="0"/>
          </a:p>
        </p:txBody>
      </p:sp>
    </p:spTree>
    <p:extLst>
      <p:ext uri="{BB962C8B-B14F-4D97-AF65-F5344CB8AC3E}">
        <p14:creationId xmlns:p14="http://schemas.microsoft.com/office/powerpoint/2010/main" val="742347636"/>
      </p:ext>
    </p:extLst>
  </p:cSld>
  <p:clrMapOvr>
    <a:masterClrMapping/>
  </p:clrMapOvr>
  <p:transition>
    <p:dissolv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51">
            <a:extLst>
              <a:ext uri="{FF2B5EF4-FFF2-40B4-BE49-F238E27FC236}">
                <a16:creationId xmlns:a16="http://schemas.microsoft.com/office/drawing/2014/main" id="{F11831EF-D419-4E12-98BE-09DC7AC694E9}"/>
              </a:ext>
            </a:extLst>
          </p:cNvPr>
          <p:cNvSpPr>
            <a:spLocks noGrp="1" noChangeArrowheads="1"/>
          </p:cNvSpPr>
          <p:nvPr>
            <p:ph type="dt" sz="half" idx="10"/>
          </p:nvPr>
        </p:nvSpPr>
        <p:spPr>
          <a:ln/>
        </p:spPr>
        <p:txBody>
          <a:bodyPr/>
          <a:lstStyle>
            <a:lvl1pPr>
              <a:defRPr/>
            </a:lvl1pPr>
          </a:lstStyle>
          <a:p>
            <a:pPr>
              <a:defRPr/>
            </a:pPr>
            <a:endParaRPr lang="en-US" dirty="0"/>
          </a:p>
        </p:txBody>
      </p:sp>
      <p:sp>
        <p:nvSpPr>
          <p:cNvPr id="5" name="Rectangle 1052">
            <a:extLst>
              <a:ext uri="{FF2B5EF4-FFF2-40B4-BE49-F238E27FC236}">
                <a16:creationId xmlns:a16="http://schemas.microsoft.com/office/drawing/2014/main" id="{383C3118-DD7B-4C06-B283-F9E6B989552D}"/>
              </a:ext>
            </a:extLst>
          </p:cNvPr>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053">
            <a:extLst>
              <a:ext uri="{FF2B5EF4-FFF2-40B4-BE49-F238E27FC236}">
                <a16:creationId xmlns:a16="http://schemas.microsoft.com/office/drawing/2014/main" id="{A9AC1EAA-9295-42AA-8A4D-DF4602336D05}"/>
              </a:ext>
            </a:extLst>
          </p:cNvPr>
          <p:cNvSpPr>
            <a:spLocks noGrp="1" noChangeArrowheads="1"/>
          </p:cNvSpPr>
          <p:nvPr>
            <p:ph type="sldNum" sz="quarter" idx="12"/>
          </p:nvPr>
        </p:nvSpPr>
        <p:spPr>
          <a:ln/>
        </p:spPr>
        <p:txBody>
          <a:bodyPr/>
          <a:lstStyle>
            <a:lvl1pPr>
              <a:defRPr/>
            </a:lvl1pPr>
          </a:lstStyle>
          <a:p>
            <a:fld id="{FA53AE14-8039-4FC6-91B7-9020D30246A3}" type="slidenum">
              <a:rPr lang="en-US" altLang="en-US"/>
              <a:pPr/>
              <a:t>‹#›</a:t>
            </a:fld>
            <a:endParaRPr lang="en-US" altLang="en-US" dirty="0"/>
          </a:p>
        </p:txBody>
      </p:sp>
    </p:spTree>
    <p:extLst>
      <p:ext uri="{BB962C8B-B14F-4D97-AF65-F5344CB8AC3E}">
        <p14:creationId xmlns:p14="http://schemas.microsoft.com/office/powerpoint/2010/main" val="3128471783"/>
      </p:ext>
    </p:extLst>
  </p:cSld>
  <p:clrMapOvr>
    <a:masterClrMapping/>
  </p:clrMapOvr>
  <p:transition>
    <p:dissolv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051">
            <a:extLst>
              <a:ext uri="{FF2B5EF4-FFF2-40B4-BE49-F238E27FC236}">
                <a16:creationId xmlns:a16="http://schemas.microsoft.com/office/drawing/2014/main" id="{09D67B33-9625-4719-ABA3-176E734B7542}"/>
              </a:ext>
            </a:extLst>
          </p:cNvPr>
          <p:cNvSpPr>
            <a:spLocks noGrp="1" noChangeArrowheads="1"/>
          </p:cNvSpPr>
          <p:nvPr>
            <p:ph type="dt" sz="half" idx="10"/>
          </p:nvPr>
        </p:nvSpPr>
        <p:spPr>
          <a:ln/>
        </p:spPr>
        <p:txBody>
          <a:bodyPr/>
          <a:lstStyle>
            <a:lvl1pPr>
              <a:defRPr/>
            </a:lvl1pPr>
          </a:lstStyle>
          <a:p>
            <a:pPr>
              <a:defRPr/>
            </a:pPr>
            <a:endParaRPr lang="en-US" dirty="0"/>
          </a:p>
        </p:txBody>
      </p:sp>
      <p:sp>
        <p:nvSpPr>
          <p:cNvPr id="5" name="Rectangle 1052">
            <a:extLst>
              <a:ext uri="{FF2B5EF4-FFF2-40B4-BE49-F238E27FC236}">
                <a16:creationId xmlns:a16="http://schemas.microsoft.com/office/drawing/2014/main" id="{6DCDB2A1-A287-4A0E-BC77-7475A3E95236}"/>
              </a:ext>
            </a:extLst>
          </p:cNvPr>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053">
            <a:extLst>
              <a:ext uri="{FF2B5EF4-FFF2-40B4-BE49-F238E27FC236}">
                <a16:creationId xmlns:a16="http://schemas.microsoft.com/office/drawing/2014/main" id="{AB4C3921-0468-4BB0-8EC6-CEB3042ED2C7}"/>
              </a:ext>
            </a:extLst>
          </p:cNvPr>
          <p:cNvSpPr>
            <a:spLocks noGrp="1" noChangeArrowheads="1"/>
          </p:cNvSpPr>
          <p:nvPr>
            <p:ph type="sldNum" sz="quarter" idx="12"/>
          </p:nvPr>
        </p:nvSpPr>
        <p:spPr>
          <a:ln/>
        </p:spPr>
        <p:txBody>
          <a:bodyPr/>
          <a:lstStyle>
            <a:lvl1pPr>
              <a:defRPr/>
            </a:lvl1pPr>
          </a:lstStyle>
          <a:p>
            <a:fld id="{A110D6FA-9987-4F62-91CA-E1ADA2ACD21A}" type="slidenum">
              <a:rPr lang="en-US" altLang="en-US"/>
              <a:pPr/>
              <a:t>‹#›</a:t>
            </a:fld>
            <a:endParaRPr lang="en-US" altLang="en-US" dirty="0"/>
          </a:p>
        </p:txBody>
      </p:sp>
    </p:spTree>
    <p:extLst>
      <p:ext uri="{BB962C8B-B14F-4D97-AF65-F5344CB8AC3E}">
        <p14:creationId xmlns:p14="http://schemas.microsoft.com/office/powerpoint/2010/main" val="1188347848"/>
      </p:ext>
    </p:extLst>
  </p:cSld>
  <p:clrMapOvr>
    <a:masterClrMapping/>
  </p:clrMapOvr>
  <p:transition>
    <p:dissolv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051">
            <a:extLst>
              <a:ext uri="{FF2B5EF4-FFF2-40B4-BE49-F238E27FC236}">
                <a16:creationId xmlns:a16="http://schemas.microsoft.com/office/drawing/2014/main" id="{B0DB3C4B-42E5-4C0B-B8CE-C233917EB81B}"/>
              </a:ext>
            </a:extLst>
          </p:cNvPr>
          <p:cNvSpPr>
            <a:spLocks noGrp="1" noChangeArrowheads="1"/>
          </p:cNvSpPr>
          <p:nvPr>
            <p:ph type="dt" sz="half" idx="10"/>
          </p:nvPr>
        </p:nvSpPr>
        <p:spPr>
          <a:ln/>
        </p:spPr>
        <p:txBody>
          <a:bodyPr/>
          <a:lstStyle>
            <a:lvl1pPr>
              <a:defRPr/>
            </a:lvl1pPr>
          </a:lstStyle>
          <a:p>
            <a:pPr>
              <a:defRPr/>
            </a:pPr>
            <a:endParaRPr lang="en-US" dirty="0"/>
          </a:p>
        </p:txBody>
      </p:sp>
      <p:sp>
        <p:nvSpPr>
          <p:cNvPr id="6" name="Rectangle 1052">
            <a:extLst>
              <a:ext uri="{FF2B5EF4-FFF2-40B4-BE49-F238E27FC236}">
                <a16:creationId xmlns:a16="http://schemas.microsoft.com/office/drawing/2014/main" id="{7843E0DE-FAD3-4D29-978D-90937DF4139D}"/>
              </a:ext>
            </a:extLst>
          </p:cNvPr>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1053">
            <a:extLst>
              <a:ext uri="{FF2B5EF4-FFF2-40B4-BE49-F238E27FC236}">
                <a16:creationId xmlns:a16="http://schemas.microsoft.com/office/drawing/2014/main" id="{03AD5030-B9F4-4A5D-AA7E-A5F72F0BCA07}"/>
              </a:ext>
            </a:extLst>
          </p:cNvPr>
          <p:cNvSpPr>
            <a:spLocks noGrp="1" noChangeArrowheads="1"/>
          </p:cNvSpPr>
          <p:nvPr>
            <p:ph type="sldNum" sz="quarter" idx="12"/>
          </p:nvPr>
        </p:nvSpPr>
        <p:spPr>
          <a:ln/>
        </p:spPr>
        <p:txBody>
          <a:bodyPr/>
          <a:lstStyle>
            <a:lvl1pPr>
              <a:defRPr/>
            </a:lvl1pPr>
          </a:lstStyle>
          <a:p>
            <a:fld id="{6DED6442-89CE-4B8E-8757-2D1AC8BC26AD}" type="slidenum">
              <a:rPr lang="en-US" altLang="en-US"/>
              <a:pPr/>
              <a:t>‹#›</a:t>
            </a:fld>
            <a:endParaRPr lang="en-US" altLang="en-US" dirty="0"/>
          </a:p>
        </p:txBody>
      </p:sp>
    </p:spTree>
    <p:extLst>
      <p:ext uri="{BB962C8B-B14F-4D97-AF65-F5344CB8AC3E}">
        <p14:creationId xmlns:p14="http://schemas.microsoft.com/office/powerpoint/2010/main" val="557758869"/>
      </p:ext>
    </p:extLst>
  </p:cSld>
  <p:clrMapOvr>
    <a:masterClrMapping/>
  </p:clrMapOvr>
  <p:transition>
    <p:dissolv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051">
            <a:extLst>
              <a:ext uri="{FF2B5EF4-FFF2-40B4-BE49-F238E27FC236}">
                <a16:creationId xmlns:a16="http://schemas.microsoft.com/office/drawing/2014/main" id="{F7D1BC4A-77EF-40C6-9375-4060AF5D1800}"/>
              </a:ext>
            </a:extLst>
          </p:cNvPr>
          <p:cNvSpPr>
            <a:spLocks noGrp="1" noChangeArrowheads="1"/>
          </p:cNvSpPr>
          <p:nvPr>
            <p:ph type="dt" sz="half" idx="10"/>
          </p:nvPr>
        </p:nvSpPr>
        <p:spPr>
          <a:ln/>
        </p:spPr>
        <p:txBody>
          <a:bodyPr/>
          <a:lstStyle>
            <a:lvl1pPr>
              <a:defRPr/>
            </a:lvl1pPr>
          </a:lstStyle>
          <a:p>
            <a:pPr>
              <a:defRPr/>
            </a:pPr>
            <a:endParaRPr lang="en-US" dirty="0"/>
          </a:p>
        </p:txBody>
      </p:sp>
      <p:sp>
        <p:nvSpPr>
          <p:cNvPr id="8" name="Rectangle 1052">
            <a:extLst>
              <a:ext uri="{FF2B5EF4-FFF2-40B4-BE49-F238E27FC236}">
                <a16:creationId xmlns:a16="http://schemas.microsoft.com/office/drawing/2014/main" id="{E31589FF-D562-4483-8A20-AC4926DAC48F}"/>
              </a:ext>
            </a:extLst>
          </p:cNvPr>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1053">
            <a:extLst>
              <a:ext uri="{FF2B5EF4-FFF2-40B4-BE49-F238E27FC236}">
                <a16:creationId xmlns:a16="http://schemas.microsoft.com/office/drawing/2014/main" id="{D83B596B-999D-4605-953B-632C21610B73}"/>
              </a:ext>
            </a:extLst>
          </p:cNvPr>
          <p:cNvSpPr>
            <a:spLocks noGrp="1" noChangeArrowheads="1"/>
          </p:cNvSpPr>
          <p:nvPr>
            <p:ph type="sldNum" sz="quarter" idx="12"/>
          </p:nvPr>
        </p:nvSpPr>
        <p:spPr>
          <a:ln/>
        </p:spPr>
        <p:txBody>
          <a:bodyPr/>
          <a:lstStyle>
            <a:lvl1pPr>
              <a:defRPr/>
            </a:lvl1pPr>
          </a:lstStyle>
          <a:p>
            <a:fld id="{C88FD72C-6DBF-40AD-85FA-2AFF0A952756}" type="slidenum">
              <a:rPr lang="en-US" altLang="en-US"/>
              <a:pPr/>
              <a:t>‹#›</a:t>
            </a:fld>
            <a:endParaRPr lang="en-US" altLang="en-US" dirty="0"/>
          </a:p>
        </p:txBody>
      </p:sp>
    </p:spTree>
    <p:extLst>
      <p:ext uri="{BB962C8B-B14F-4D97-AF65-F5344CB8AC3E}">
        <p14:creationId xmlns:p14="http://schemas.microsoft.com/office/powerpoint/2010/main" val="3635709958"/>
      </p:ext>
    </p:extLst>
  </p:cSld>
  <p:clrMapOvr>
    <a:masterClrMapping/>
  </p:clrMapOvr>
  <p:transition>
    <p:dissolv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051">
            <a:extLst>
              <a:ext uri="{FF2B5EF4-FFF2-40B4-BE49-F238E27FC236}">
                <a16:creationId xmlns:a16="http://schemas.microsoft.com/office/drawing/2014/main" id="{5732DB25-BE6B-4936-AD7B-3FB8EEB524D3}"/>
              </a:ext>
            </a:extLst>
          </p:cNvPr>
          <p:cNvSpPr>
            <a:spLocks noGrp="1" noChangeArrowheads="1"/>
          </p:cNvSpPr>
          <p:nvPr>
            <p:ph type="dt" sz="half" idx="10"/>
          </p:nvPr>
        </p:nvSpPr>
        <p:spPr>
          <a:ln/>
        </p:spPr>
        <p:txBody>
          <a:bodyPr/>
          <a:lstStyle>
            <a:lvl1pPr>
              <a:defRPr/>
            </a:lvl1pPr>
          </a:lstStyle>
          <a:p>
            <a:pPr>
              <a:defRPr/>
            </a:pPr>
            <a:endParaRPr lang="en-US" dirty="0"/>
          </a:p>
        </p:txBody>
      </p:sp>
      <p:sp>
        <p:nvSpPr>
          <p:cNvPr id="4" name="Rectangle 1052">
            <a:extLst>
              <a:ext uri="{FF2B5EF4-FFF2-40B4-BE49-F238E27FC236}">
                <a16:creationId xmlns:a16="http://schemas.microsoft.com/office/drawing/2014/main" id="{33938894-C681-4A4A-BD3E-217D1A34B1A7}"/>
              </a:ext>
            </a:extLst>
          </p:cNvPr>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1053">
            <a:extLst>
              <a:ext uri="{FF2B5EF4-FFF2-40B4-BE49-F238E27FC236}">
                <a16:creationId xmlns:a16="http://schemas.microsoft.com/office/drawing/2014/main" id="{91D5378F-40EE-4E2D-837E-4EC5AA4DB508}"/>
              </a:ext>
            </a:extLst>
          </p:cNvPr>
          <p:cNvSpPr>
            <a:spLocks noGrp="1" noChangeArrowheads="1"/>
          </p:cNvSpPr>
          <p:nvPr>
            <p:ph type="sldNum" sz="quarter" idx="12"/>
          </p:nvPr>
        </p:nvSpPr>
        <p:spPr>
          <a:ln/>
        </p:spPr>
        <p:txBody>
          <a:bodyPr/>
          <a:lstStyle>
            <a:lvl1pPr>
              <a:defRPr/>
            </a:lvl1pPr>
          </a:lstStyle>
          <a:p>
            <a:fld id="{CD12598C-0EA8-49AE-825B-F89BD9ADE9CC}" type="slidenum">
              <a:rPr lang="en-US" altLang="en-US"/>
              <a:pPr/>
              <a:t>‹#›</a:t>
            </a:fld>
            <a:endParaRPr lang="en-US" altLang="en-US" dirty="0"/>
          </a:p>
        </p:txBody>
      </p:sp>
    </p:spTree>
    <p:extLst>
      <p:ext uri="{BB962C8B-B14F-4D97-AF65-F5344CB8AC3E}">
        <p14:creationId xmlns:p14="http://schemas.microsoft.com/office/powerpoint/2010/main" val="2061143159"/>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2009775"/>
            <a:ext cx="77724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p:cNvSpPr>
            <a:spLocks noGrp="1"/>
          </p:cNvSpPr>
          <p:nvPr>
            <p:ph type="title"/>
          </p:nvPr>
        </p:nvSpPr>
        <p:spPr/>
        <p:txBody>
          <a:bodyPr/>
          <a:lstStyle/>
          <a:p>
            <a:r>
              <a:rPr lang="en-US"/>
              <a:t>Click to edit Master title style</a:t>
            </a:r>
          </a:p>
        </p:txBody>
      </p:sp>
      <p:sp>
        <p:nvSpPr>
          <p:cNvPr id="4" name="Rectangle 1051"/>
          <p:cNvSpPr>
            <a:spLocks noGrp="1" noChangeArrowheads="1"/>
          </p:cNvSpPr>
          <p:nvPr>
            <p:ph type="dt" sz="half" idx="10"/>
          </p:nvPr>
        </p:nvSpPr>
        <p:spPr>
          <a:ln/>
        </p:spPr>
        <p:txBody>
          <a:bodyPr/>
          <a:lstStyle>
            <a:lvl1pPr>
              <a:defRPr/>
            </a:lvl1pPr>
          </a:lstStyle>
          <a:p>
            <a:pPr>
              <a:defRPr/>
            </a:pPr>
            <a:endParaRPr lang="en-US" dirty="0"/>
          </a:p>
        </p:txBody>
      </p:sp>
      <p:sp>
        <p:nvSpPr>
          <p:cNvPr id="5" name="Rectangle 1052"/>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053"/>
          <p:cNvSpPr>
            <a:spLocks noGrp="1" noChangeArrowheads="1"/>
          </p:cNvSpPr>
          <p:nvPr>
            <p:ph type="sldNum" sz="quarter" idx="12"/>
          </p:nvPr>
        </p:nvSpPr>
        <p:spPr>
          <a:ln/>
        </p:spPr>
        <p:txBody>
          <a:bodyPr/>
          <a:lstStyle>
            <a:lvl1pPr>
              <a:defRPr/>
            </a:lvl1pPr>
          </a:lstStyle>
          <a:p>
            <a:pPr>
              <a:defRPr/>
            </a:pPr>
            <a:fld id="{AF7EA61B-2E79-4D1E-974E-F1647658A8F0}" type="slidenum">
              <a:rPr lang="en-US"/>
              <a:pPr>
                <a:defRPr/>
              </a:pPr>
              <a:t>‹#›</a:t>
            </a:fld>
            <a:endParaRPr lang="en-US" dirty="0"/>
          </a:p>
        </p:txBody>
      </p:sp>
    </p:spTree>
    <p:extLst>
      <p:ext uri="{BB962C8B-B14F-4D97-AF65-F5344CB8AC3E}">
        <p14:creationId xmlns:p14="http://schemas.microsoft.com/office/powerpoint/2010/main" val="3727657914"/>
      </p:ext>
    </p:extLst>
  </p:cSld>
  <p:clrMapOvr>
    <a:masterClrMapping/>
  </p:clrMapOvr>
  <p:transition>
    <p:dissolv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51">
            <a:extLst>
              <a:ext uri="{FF2B5EF4-FFF2-40B4-BE49-F238E27FC236}">
                <a16:creationId xmlns:a16="http://schemas.microsoft.com/office/drawing/2014/main" id="{236650D7-E8C4-436F-A0EF-03A3FF1D1B93}"/>
              </a:ext>
            </a:extLst>
          </p:cNvPr>
          <p:cNvSpPr>
            <a:spLocks noGrp="1" noChangeArrowheads="1"/>
          </p:cNvSpPr>
          <p:nvPr>
            <p:ph type="dt" sz="half" idx="10"/>
          </p:nvPr>
        </p:nvSpPr>
        <p:spPr>
          <a:ln/>
        </p:spPr>
        <p:txBody>
          <a:bodyPr/>
          <a:lstStyle>
            <a:lvl1pPr>
              <a:defRPr/>
            </a:lvl1pPr>
          </a:lstStyle>
          <a:p>
            <a:pPr>
              <a:defRPr/>
            </a:pPr>
            <a:endParaRPr lang="en-US" dirty="0"/>
          </a:p>
        </p:txBody>
      </p:sp>
      <p:sp>
        <p:nvSpPr>
          <p:cNvPr id="3" name="Rectangle 1052">
            <a:extLst>
              <a:ext uri="{FF2B5EF4-FFF2-40B4-BE49-F238E27FC236}">
                <a16:creationId xmlns:a16="http://schemas.microsoft.com/office/drawing/2014/main" id="{9A6B9CE9-10DC-407D-A174-A4A83A9C59DD}"/>
              </a:ext>
            </a:extLst>
          </p:cNvPr>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1053">
            <a:extLst>
              <a:ext uri="{FF2B5EF4-FFF2-40B4-BE49-F238E27FC236}">
                <a16:creationId xmlns:a16="http://schemas.microsoft.com/office/drawing/2014/main" id="{85944161-3478-4825-A3E0-501A7B8EC719}"/>
              </a:ext>
            </a:extLst>
          </p:cNvPr>
          <p:cNvSpPr>
            <a:spLocks noGrp="1" noChangeArrowheads="1"/>
          </p:cNvSpPr>
          <p:nvPr>
            <p:ph type="sldNum" sz="quarter" idx="12"/>
          </p:nvPr>
        </p:nvSpPr>
        <p:spPr>
          <a:ln/>
        </p:spPr>
        <p:txBody>
          <a:bodyPr/>
          <a:lstStyle>
            <a:lvl1pPr>
              <a:defRPr/>
            </a:lvl1pPr>
          </a:lstStyle>
          <a:p>
            <a:fld id="{4CA3C37E-D898-49B9-8D5F-A719CF7616A6}" type="slidenum">
              <a:rPr lang="en-US" altLang="en-US"/>
              <a:pPr/>
              <a:t>‹#›</a:t>
            </a:fld>
            <a:endParaRPr lang="en-US" altLang="en-US" dirty="0"/>
          </a:p>
        </p:txBody>
      </p:sp>
    </p:spTree>
    <p:extLst>
      <p:ext uri="{BB962C8B-B14F-4D97-AF65-F5344CB8AC3E}">
        <p14:creationId xmlns:p14="http://schemas.microsoft.com/office/powerpoint/2010/main" val="273168736"/>
      </p:ext>
    </p:extLst>
  </p:cSld>
  <p:clrMapOvr>
    <a:masterClrMapping/>
  </p:clrMapOvr>
  <p:transition>
    <p:dissolv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51">
            <a:extLst>
              <a:ext uri="{FF2B5EF4-FFF2-40B4-BE49-F238E27FC236}">
                <a16:creationId xmlns:a16="http://schemas.microsoft.com/office/drawing/2014/main" id="{65644ACF-9E3D-42F4-B500-77B28AB8ECEB}"/>
              </a:ext>
            </a:extLst>
          </p:cNvPr>
          <p:cNvSpPr>
            <a:spLocks noGrp="1" noChangeArrowheads="1"/>
          </p:cNvSpPr>
          <p:nvPr>
            <p:ph type="dt" sz="half" idx="10"/>
          </p:nvPr>
        </p:nvSpPr>
        <p:spPr>
          <a:ln/>
        </p:spPr>
        <p:txBody>
          <a:bodyPr/>
          <a:lstStyle>
            <a:lvl1pPr>
              <a:defRPr/>
            </a:lvl1pPr>
          </a:lstStyle>
          <a:p>
            <a:pPr>
              <a:defRPr/>
            </a:pPr>
            <a:endParaRPr lang="en-US" dirty="0"/>
          </a:p>
        </p:txBody>
      </p:sp>
      <p:sp>
        <p:nvSpPr>
          <p:cNvPr id="6" name="Rectangle 1052">
            <a:extLst>
              <a:ext uri="{FF2B5EF4-FFF2-40B4-BE49-F238E27FC236}">
                <a16:creationId xmlns:a16="http://schemas.microsoft.com/office/drawing/2014/main" id="{310CE5A0-859A-4AED-AE81-E78B0B814142}"/>
              </a:ext>
            </a:extLst>
          </p:cNvPr>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1053">
            <a:extLst>
              <a:ext uri="{FF2B5EF4-FFF2-40B4-BE49-F238E27FC236}">
                <a16:creationId xmlns:a16="http://schemas.microsoft.com/office/drawing/2014/main" id="{359848C6-B67B-4515-9DC2-1B97860FFA0E}"/>
              </a:ext>
            </a:extLst>
          </p:cNvPr>
          <p:cNvSpPr>
            <a:spLocks noGrp="1" noChangeArrowheads="1"/>
          </p:cNvSpPr>
          <p:nvPr>
            <p:ph type="sldNum" sz="quarter" idx="12"/>
          </p:nvPr>
        </p:nvSpPr>
        <p:spPr>
          <a:ln/>
        </p:spPr>
        <p:txBody>
          <a:bodyPr/>
          <a:lstStyle>
            <a:lvl1pPr>
              <a:defRPr/>
            </a:lvl1pPr>
          </a:lstStyle>
          <a:p>
            <a:fld id="{A9D1E3B8-BC36-43B1-9C59-88B28EAB998D}" type="slidenum">
              <a:rPr lang="en-US" altLang="en-US"/>
              <a:pPr/>
              <a:t>‹#›</a:t>
            </a:fld>
            <a:endParaRPr lang="en-US" altLang="en-US" dirty="0"/>
          </a:p>
        </p:txBody>
      </p:sp>
    </p:spTree>
    <p:extLst>
      <p:ext uri="{BB962C8B-B14F-4D97-AF65-F5344CB8AC3E}">
        <p14:creationId xmlns:p14="http://schemas.microsoft.com/office/powerpoint/2010/main" val="3032600288"/>
      </p:ext>
    </p:extLst>
  </p:cSld>
  <p:clrMapOvr>
    <a:masterClrMapping/>
  </p:clrMapOvr>
  <p:transition>
    <p:dissolv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51">
            <a:extLst>
              <a:ext uri="{FF2B5EF4-FFF2-40B4-BE49-F238E27FC236}">
                <a16:creationId xmlns:a16="http://schemas.microsoft.com/office/drawing/2014/main" id="{303C49B6-0C68-4E99-AEC6-DAA2768A7482}"/>
              </a:ext>
            </a:extLst>
          </p:cNvPr>
          <p:cNvSpPr>
            <a:spLocks noGrp="1" noChangeArrowheads="1"/>
          </p:cNvSpPr>
          <p:nvPr>
            <p:ph type="dt" sz="half" idx="10"/>
          </p:nvPr>
        </p:nvSpPr>
        <p:spPr>
          <a:ln/>
        </p:spPr>
        <p:txBody>
          <a:bodyPr/>
          <a:lstStyle>
            <a:lvl1pPr>
              <a:defRPr/>
            </a:lvl1pPr>
          </a:lstStyle>
          <a:p>
            <a:pPr>
              <a:defRPr/>
            </a:pPr>
            <a:endParaRPr lang="en-US" dirty="0"/>
          </a:p>
        </p:txBody>
      </p:sp>
      <p:sp>
        <p:nvSpPr>
          <p:cNvPr id="6" name="Rectangle 1052">
            <a:extLst>
              <a:ext uri="{FF2B5EF4-FFF2-40B4-BE49-F238E27FC236}">
                <a16:creationId xmlns:a16="http://schemas.microsoft.com/office/drawing/2014/main" id="{4C936EDA-A24C-435E-B9AB-4FD34C53C926}"/>
              </a:ext>
            </a:extLst>
          </p:cNvPr>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1053">
            <a:extLst>
              <a:ext uri="{FF2B5EF4-FFF2-40B4-BE49-F238E27FC236}">
                <a16:creationId xmlns:a16="http://schemas.microsoft.com/office/drawing/2014/main" id="{BA79C0C5-43C7-406A-8BFA-7F839E3702F9}"/>
              </a:ext>
            </a:extLst>
          </p:cNvPr>
          <p:cNvSpPr>
            <a:spLocks noGrp="1" noChangeArrowheads="1"/>
          </p:cNvSpPr>
          <p:nvPr>
            <p:ph type="sldNum" sz="quarter" idx="12"/>
          </p:nvPr>
        </p:nvSpPr>
        <p:spPr>
          <a:ln/>
        </p:spPr>
        <p:txBody>
          <a:bodyPr/>
          <a:lstStyle>
            <a:lvl1pPr>
              <a:defRPr/>
            </a:lvl1pPr>
          </a:lstStyle>
          <a:p>
            <a:fld id="{B6B4CF55-DFEB-4D35-938F-5755956E7DEB}" type="slidenum">
              <a:rPr lang="en-US" altLang="en-US"/>
              <a:pPr/>
              <a:t>‹#›</a:t>
            </a:fld>
            <a:endParaRPr lang="en-US" altLang="en-US" dirty="0"/>
          </a:p>
        </p:txBody>
      </p:sp>
    </p:spTree>
    <p:extLst>
      <p:ext uri="{BB962C8B-B14F-4D97-AF65-F5344CB8AC3E}">
        <p14:creationId xmlns:p14="http://schemas.microsoft.com/office/powerpoint/2010/main" val="523072863"/>
      </p:ext>
    </p:extLst>
  </p:cSld>
  <p:clrMapOvr>
    <a:masterClrMapping/>
  </p:clrMapOvr>
  <p:transition>
    <p:dissolv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51">
            <a:extLst>
              <a:ext uri="{FF2B5EF4-FFF2-40B4-BE49-F238E27FC236}">
                <a16:creationId xmlns:a16="http://schemas.microsoft.com/office/drawing/2014/main" id="{52446969-C516-453B-B201-13C4B99EF9E2}"/>
              </a:ext>
            </a:extLst>
          </p:cNvPr>
          <p:cNvSpPr>
            <a:spLocks noGrp="1" noChangeArrowheads="1"/>
          </p:cNvSpPr>
          <p:nvPr>
            <p:ph type="dt" sz="half" idx="10"/>
          </p:nvPr>
        </p:nvSpPr>
        <p:spPr>
          <a:ln/>
        </p:spPr>
        <p:txBody>
          <a:bodyPr/>
          <a:lstStyle>
            <a:lvl1pPr>
              <a:defRPr/>
            </a:lvl1pPr>
          </a:lstStyle>
          <a:p>
            <a:pPr>
              <a:defRPr/>
            </a:pPr>
            <a:endParaRPr lang="en-US" dirty="0"/>
          </a:p>
        </p:txBody>
      </p:sp>
      <p:sp>
        <p:nvSpPr>
          <p:cNvPr id="5" name="Rectangle 1052">
            <a:extLst>
              <a:ext uri="{FF2B5EF4-FFF2-40B4-BE49-F238E27FC236}">
                <a16:creationId xmlns:a16="http://schemas.microsoft.com/office/drawing/2014/main" id="{17127247-7D56-48DB-B2DF-D588CDD55C72}"/>
              </a:ext>
            </a:extLst>
          </p:cNvPr>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053">
            <a:extLst>
              <a:ext uri="{FF2B5EF4-FFF2-40B4-BE49-F238E27FC236}">
                <a16:creationId xmlns:a16="http://schemas.microsoft.com/office/drawing/2014/main" id="{D932179B-57C7-4326-8248-5CD0A2C7AD27}"/>
              </a:ext>
            </a:extLst>
          </p:cNvPr>
          <p:cNvSpPr>
            <a:spLocks noGrp="1" noChangeArrowheads="1"/>
          </p:cNvSpPr>
          <p:nvPr>
            <p:ph type="sldNum" sz="quarter" idx="12"/>
          </p:nvPr>
        </p:nvSpPr>
        <p:spPr>
          <a:ln/>
        </p:spPr>
        <p:txBody>
          <a:bodyPr/>
          <a:lstStyle>
            <a:lvl1pPr>
              <a:defRPr/>
            </a:lvl1pPr>
          </a:lstStyle>
          <a:p>
            <a:fld id="{F01A7F13-5243-43BD-AC7E-6D02B8CAF041}" type="slidenum">
              <a:rPr lang="en-US" altLang="en-US"/>
              <a:pPr/>
              <a:t>‹#›</a:t>
            </a:fld>
            <a:endParaRPr lang="en-US" altLang="en-US" dirty="0"/>
          </a:p>
        </p:txBody>
      </p:sp>
    </p:spTree>
    <p:extLst>
      <p:ext uri="{BB962C8B-B14F-4D97-AF65-F5344CB8AC3E}">
        <p14:creationId xmlns:p14="http://schemas.microsoft.com/office/powerpoint/2010/main" val="1581209060"/>
      </p:ext>
    </p:extLst>
  </p:cSld>
  <p:clrMapOvr>
    <a:masterClrMapping/>
  </p:clrMapOvr>
  <p:transition>
    <p:dissolv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21450" y="307975"/>
            <a:ext cx="1944688" cy="57880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307975"/>
            <a:ext cx="5683250" cy="57880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51">
            <a:extLst>
              <a:ext uri="{FF2B5EF4-FFF2-40B4-BE49-F238E27FC236}">
                <a16:creationId xmlns:a16="http://schemas.microsoft.com/office/drawing/2014/main" id="{24BF0AFE-101C-415C-BA0A-A7E877CB6B25}"/>
              </a:ext>
            </a:extLst>
          </p:cNvPr>
          <p:cNvSpPr>
            <a:spLocks noGrp="1" noChangeArrowheads="1"/>
          </p:cNvSpPr>
          <p:nvPr>
            <p:ph type="dt" sz="half" idx="10"/>
          </p:nvPr>
        </p:nvSpPr>
        <p:spPr>
          <a:ln/>
        </p:spPr>
        <p:txBody>
          <a:bodyPr/>
          <a:lstStyle>
            <a:lvl1pPr>
              <a:defRPr/>
            </a:lvl1pPr>
          </a:lstStyle>
          <a:p>
            <a:pPr>
              <a:defRPr/>
            </a:pPr>
            <a:endParaRPr lang="en-US" dirty="0"/>
          </a:p>
        </p:txBody>
      </p:sp>
      <p:sp>
        <p:nvSpPr>
          <p:cNvPr id="5" name="Rectangle 1052">
            <a:extLst>
              <a:ext uri="{FF2B5EF4-FFF2-40B4-BE49-F238E27FC236}">
                <a16:creationId xmlns:a16="http://schemas.microsoft.com/office/drawing/2014/main" id="{7CDFA1CE-F830-4CA6-9E18-69FEAFB0CC84}"/>
              </a:ext>
            </a:extLst>
          </p:cNvPr>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053">
            <a:extLst>
              <a:ext uri="{FF2B5EF4-FFF2-40B4-BE49-F238E27FC236}">
                <a16:creationId xmlns:a16="http://schemas.microsoft.com/office/drawing/2014/main" id="{F7B25D73-95DC-4F18-AE11-C90D420CB983}"/>
              </a:ext>
            </a:extLst>
          </p:cNvPr>
          <p:cNvSpPr>
            <a:spLocks noGrp="1" noChangeArrowheads="1"/>
          </p:cNvSpPr>
          <p:nvPr>
            <p:ph type="sldNum" sz="quarter" idx="12"/>
          </p:nvPr>
        </p:nvSpPr>
        <p:spPr>
          <a:ln/>
        </p:spPr>
        <p:txBody>
          <a:bodyPr/>
          <a:lstStyle>
            <a:lvl1pPr>
              <a:defRPr/>
            </a:lvl1pPr>
          </a:lstStyle>
          <a:p>
            <a:fld id="{A299D0BF-737D-40B4-9246-160380971DF6}" type="slidenum">
              <a:rPr lang="en-US" altLang="en-US"/>
              <a:pPr/>
              <a:t>‹#›</a:t>
            </a:fld>
            <a:endParaRPr lang="en-US" altLang="en-US" dirty="0"/>
          </a:p>
        </p:txBody>
      </p:sp>
    </p:spTree>
    <p:extLst>
      <p:ext uri="{BB962C8B-B14F-4D97-AF65-F5344CB8AC3E}">
        <p14:creationId xmlns:p14="http://schemas.microsoft.com/office/powerpoint/2010/main" val="157437353"/>
      </p:ext>
    </p:extLst>
  </p:cSld>
  <p:clrMapOvr>
    <a:masterClrMapping/>
  </p:clrMapOvr>
  <p:transition>
    <p:dissolv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93738" y="307975"/>
            <a:ext cx="7772400" cy="1143000"/>
          </a:xfrm>
        </p:spPr>
        <p:txBody>
          <a:bodyPr/>
          <a:lstStyle/>
          <a:p>
            <a:r>
              <a:rPr lang="en-US"/>
              <a:t>Click to edit Master title style</a:t>
            </a:r>
          </a:p>
        </p:txBody>
      </p:sp>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1051">
            <a:extLst>
              <a:ext uri="{FF2B5EF4-FFF2-40B4-BE49-F238E27FC236}">
                <a16:creationId xmlns:a16="http://schemas.microsoft.com/office/drawing/2014/main" id="{C4143D53-3218-4A6D-88E7-E135ED304003}"/>
              </a:ext>
            </a:extLst>
          </p:cNvPr>
          <p:cNvSpPr>
            <a:spLocks noGrp="1" noChangeArrowheads="1"/>
          </p:cNvSpPr>
          <p:nvPr>
            <p:ph type="dt" sz="half" idx="10"/>
          </p:nvPr>
        </p:nvSpPr>
        <p:spPr>
          <a:ln/>
        </p:spPr>
        <p:txBody>
          <a:bodyPr/>
          <a:lstStyle>
            <a:lvl1pPr>
              <a:defRPr/>
            </a:lvl1pPr>
          </a:lstStyle>
          <a:p>
            <a:pPr>
              <a:defRPr/>
            </a:pPr>
            <a:endParaRPr lang="en-US" dirty="0"/>
          </a:p>
        </p:txBody>
      </p:sp>
      <p:sp>
        <p:nvSpPr>
          <p:cNvPr id="5" name="Rectangle 1052">
            <a:extLst>
              <a:ext uri="{FF2B5EF4-FFF2-40B4-BE49-F238E27FC236}">
                <a16:creationId xmlns:a16="http://schemas.microsoft.com/office/drawing/2014/main" id="{3AF95FDE-8337-491F-9EED-859C143259BC}"/>
              </a:ext>
            </a:extLst>
          </p:cNvPr>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053">
            <a:extLst>
              <a:ext uri="{FF2B5EF4-FFF2-40B4-BE49-F238E27FC236}">
                <a16:creationId xmlns:a16="http://schemas.microsoft.com/office/drawing/2014/main" id="{AA18B834-425F-4414-A4B7-DA4B13F2B637}"/>
              </a:ext>
            </a:extLst>
          </p:cNvPr>
          <p:cNvSpPr>
            <a:spLocks noGrp="1" noChangeArrowheads="1"/>
          </p:cNvSpPr>
          <p:nvPr>
            <p:ph type="sldNum" sz="quarter" idx="12"/>
          </p:nvPr>
        </p:nvSpPr>
        <p:spPr>
          <a:ln/>
        </p:spPr>
        <p:txBody>
          <a:bodyPr/>
          <a:lstStyle>
            <a:lvl1pPr>
              <a:defRPr/>
            </a:lvl1pPr>
          </a:lstStyle>
          <a:p>
            <a:fld id="{14E7AE6E-51D1-499A-A184-29BF23E17228}" type="slidenum">
              <a:rPr lang="en-US" altLang="en-US"/>
              <a:pPr/>
              <a:t>‹#›</a:t>
            </a:fld>
            <a:endParaRPr lang="en-US" altLang="en-US" dirty="0"/>
          </a:p>
        </p:txBody>
      </p:sp>
    </p:spTree>
    <p:extLst>
      <p:ext uri="{BB962C8B-B14F-4D97-AF65-F5344CB8AC3E}">
        <p14:creationId xmlns:p14="http://schemas.microsoft.com/office/powerpoint/2010/main" val="3249016195"/>
      </p:ext>
    </p:extLst>
  </p:cSld>
  <p:clrMapOvr>
    <a:masterClrMapping/>
  </p:clrMapOvr>
  <p:transition>
    <p:dissolv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93738" y="307975"/>
            <a:ext cx="7772400" cy="1143000"/>
          </a:xfrm>
        </p:spPr>
        <p:txBody>
          <a:bodyPr/>
          <a:lstStyle/>
          <a:p>
            <a:r>
              <a:rPr lang="en-US"/>
              <a:t>Click to edit Master title style</a:t>
            </a:r>
          </a:p>
        </p:txBody>
      </p:sp>
      <p:sp>
        <p:nvSpPr>
          <p:cNvPr id="3" name="Chart Placeholder 2"/>
          <p:cNvSpPr>
            <a:spLocks noGrp="1"/>
          </p:cNvSpPr>
          <p:nvPr>
            <p:ph type="chart" idx="1"/>
          </p:nvPr>
        </p:nvSpPr>
        <p:spPr>
          <a:xfrm>
            <a:off x="685800" y="1981200"/>
            <a:ext cx="7772400" cy="4114800"/>
          </a:xfrm>
        </p:spPr>
        <p:txBody>
          <a:bodyPr/>
          <a:lstStyle/>
          <a:p>
            <a:pPr lvl="0"/>
            <a:endParaRPr lang="en-US" noProof="0" dirty="0"/>
          </a:p>
        </p:txBody>
      </p:sp>
      <p:sp>
        <p:nvSpPr>
          <p:cNvPr id="4" name="Rectangle 1051">
            <a:extLst>
              <a:ext uri="{FF2B5EF4-FFF2-40B4-BE49-F238E27FC236}">
                <a16:creationId xmlns:a16="http://schemas.microsoft.com/office/drawing/2014/main" id="{19BA59B2-29AD-481C-98C5-5F2697EE421D}"/>
              </a:ext>
            </a:extLst>
          </p:cNvPr>
          <p:cNvSpPr>
            <a:spLocks noGrp="1" noChangeArrowheads="1"/>
          </p:cNvSpPr>
          <p:nvPr>
            <p:ph type="dt" sz="half" idx="10"/>
          </p:nvPr>
        </p:nvSpPr>
        <p:spPr>
          <a:ln/>
        </p:spPr>
        <p:txBody>
          <a:bodyPr/>
          <a:lstStyle>
            <a:lvl1pPr>
              <a:defRPr/>
            </a:lvl1pPr>
          </a:lstStyle>
          <a:p>
            <a:pPr>
              <a:defRPr/>
            </a:pPr>
            <a:endParaRPr lang="en-US" dirty="0"/>
          </a:p>
        </p:txBody>
      </p:sp>
      <p:sp>
        <p:nvSpPr>
          <p:cNvPr id="5" name="Rectangle 1052">
            <a:extLst>
              <a:ext uri="{FF2B5EF4-FFF2-40B4-BE49-F238E27FC236}">
                <a16:creationId xmlns:a16="http://schemas.microsoft.com/office/drawing/2014/main" id="{D89FDEFC-54FE-42C6-B1CA-B54751590950}"/>
              </a:ext>
            </a:extLst>
          </p:cNvPr>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053">
            <a:extLst>
              <a:ext uri="{FF2B5EF4-FFF2-40B4-BE49-F238E27FC236}">
                <a16:creationId xmlns:a16="http://schemas.microsoft.com/office/drawing/2014/main" id="{38257B93-3306-4A48-9A22-DFDFBDD0410B}"/>
              </a:ext>
            </a:extLst>
          </p:cNvPr>
          <p:cNvSpPr>
            <a:spLocks noGrp="1" noChangeArrowheads="1"/>
          </p:cNvSpPr>
          <p:nvPr>
            <p:ph type="sldNum" sz="quarter" idx="12"/>
          </p:nvPr>
        </p:nvSpPr>
        <p:spPr>
          <a:ln/>
        </p:spPr>
        <p:txBody>
          <a:bodyPr/>
          <a:lstStyle>
            <a:lvl1pPr>
              <a:defRPr/>
            </a:lvl1pPr>
          </a:lstStyle>
          <a:p>
            <a:fld id="{8EEAE41E-0448-475B-BEBE-E7173EBC1ABF}" type="slidenum">
              <a:rPr lang="en-US" altLang="en-US"/>
              <a:pPr/>
              <a:t>‹#›</a:t>
            </a:fld>
            <a:endParaRPr lang="en-US" altLang="en-US" dirty="0"/>
          </a:p>
        </p:txBody>
      </p:sp>
    </p:spTree>
    <p:extLst>
      <p:ext uri="{BB962C8B-B14F-4D97-AF65-F5344CB8AC3E}">
        <p14:creationId xmlns:p14="http://schemas.microsoft.com/office/powerpoint/2010/main" val="1332668499"/>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2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051"/>
          <p:cNvSpPr>
            <a:spLocks noGrp="1" noChangeArrowheads="1"/>
          </p:cNvSpPr>
          <p:nvPr>
            <p:ph type="dt" sz="half" idx="10"/>
          </p:nvPr>
        </p:nvSpPr>
        <p:spPr>
          <a:ln/>
        </p:spPr>
        <p:txBody>
          <a:bodyPr/>
          <a:lstStyle>
            <a:lvl1pPr>
              <a:defRPr/>
            </a:lvl1pPr>
          </a:lstStyle>
          <a:p>
            <a:pPr>
              <a:defRPr/>
            </a:pPr>
            <a:endParaRPr lang="en-US" dirty="0"/>
          </a:p>
        </p:txBody>
      </p:sp>
      <p:sp>
        <p:nvSpPr>
          <p:cNvPr id="5" name="Rectangle 1052"/>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053"/>
          <p:cNvSpPr>
            <a:spLocks noGrp="1" noChangeArrowheads="1"/>
          </p:cNvSpPr>
          <p:nvPr>
            <p:ph type="sldNum" sz="quarter" idx="12"/>
          </p:nvPr>
        </p:nvSpPr>
        <p:spPr>
          <a:ln/>
        </p:spPr>
        <p:txBody>
          <a:bodyPr/>
          <a:lstStyle>
            <a:lvl1pPr>
              <a:defRPr/>
            </a:lvl1pPr>
          </a:lstStyle>
          <a:p>
            <a:pPr>
              <a:defRPr/>
            </a:pPr>
            <a:fld id="{F7D30F77-DE7D-4B68-983B-384243EFFA35}" type="slidenum">
              <a:rPr lang="en-US"/>
              <a:pPr>
                <a:defRPr/>
              </a:pPr>
              <a:t>‹#›</a:t>
            </a:fld>
            <a:endParaRPr lang="en-US" dirty="0"/>
          </a:p>
        </p:txBody>
      </p:sp>
    </p:spTree>
    <p:extLst>
      <p:ext uri="{BB962C8B-B14F-4D97-AF65-F5344CB8AC3E}">
        <p14:creationId xmlns:p14="http://schemas.microsoft.com/office/powerpoint/2010/main" val="1452637624"/>
      </p:ext>
    </p:extLst>
  </p:cSld>
  <p:clrMapOvr>
    <a:masterClrMapping/>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1"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051"/>
          <p:cNvSpPr>
            <a:spLocks noGrp="1" noChangeArrowheads="1"/>
          </p:cNvSpPr>
          <p:nvPr>
            <p:ph type="dt" sz="half" idx="10"/>
          </p:nvPr>
        </p:nvSpPr>
        <p:spPr>
          <a:ln/>
        </p:spPr>
        <p:txBody>
          <a:bodyPr/>
          <a:lstStyle>
            <a:lvl1pPr>
              <a:defRPr/>
            </a:lvl1pPr>
          </a:lstStyle>
          <a:p>
            <a:pPr>
              <a:defRPr/>
            </a:pPr>
            <a:endParaRPr lang="en-US" dirty="0"/>
          </a:p>
        </p:txBody>
      </p:sp>
      <p:sp>
        <p:nvSpPr>
          <p:cNvPr id="6" name="Rectangle 1052"/>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1053"/>
          <p:cNvSpPr>
            <a:spLocks noGrp="1" noChangeArrowheads="1"/>
          </p:cNvSpPr>
          <p:nvPr>
            <p:ph type="sldNum" sz="quarter" idx="12"/>
          </p:nvPr>
        </p:nvSpPr>
        <p:spPr>
          <a:ln/>
        </p:spPr>
        <p:txBody>
          <a:bodyPr/>
          <a:lstStyle>
            <a:lvl1pPr>
              <a:defRPr/>
            </a:lvl1pPr>
          </a:lstStyle>
          <a:p>
            <a:pPr>
              <a:defRPr/>
            </a:pPr>
            <a:fld id="{629531B1-02A7-4DDB-A318-85F85EF52973}" type="slidenum">
              <a:rPr lang="en-US"/>
              <a:pPr>
                <a:defRPr/>
              </a:pPr>
              <a:t>‹#›</a:t>
            </a:fld>
            <a:endParaRPr lang="en-US" dirty="0"/>
          </a:p>
        </p:txBody>
      </p:sp>
    </p:spTree>
    <p:extLst>
      <p:ext uri="{BB962C8B-B14F-4D97-AF65-F5344CB8AC3E}">
        <p14:creationId xmlns:p14="http://schemas.microsoft.com/office/powerpoint/2010/main" val="3641978894"/>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9"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051"/>
          <p:cNvSpPr>
            <a:spLocks noGrp="1" noChangeArrowheads="1"/>
          </p:cNvSpPr>
          <p:nvPr>
            <p:ph type="dt" sz="half" idx="10"/>
          </p:nvPr>
        </p:nvSpPr>
        <p:spPr>
          <a:ln/>
        </p:spPr>
        <p:txBody>
          <a:bodyPr/>
          <a:lstStyle>
            <a:lvl1pPr>
              <a:defRPr/>
            </a:lvl1pPr>
          </a:lstStyle>
          <a:p>
            <a:pPr>
              <a:defRPr/>
            </a:pPr>
            <a:endParaRPr lang="en-US" dirty="0"/>
          </a:p>
        </p:txBody>
      </p:sp>
      <p:sp>
        <p:nvSpPr>
          <p:cNvPr id="8" name="Rectangle 1052"/>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1053"/>
          <p:cNvSpPr>
            <a:spLocks noGrp="1" noChangeArrowheads="1"/>
          </p:cNvSpPr>
          <p:nvPr>
            <p:ph type="sldNum" sz="quarter" idx="12"/>
          </p:nvPr>
        </p:nvSpPr>
        <p:spPr>
          <a:ln/>
        </p:spPr>
        <p:txBody>
          <a:bodyPr/>
          <a:lstStyle>
            <a:lvl1pPr>
              <a:defRPr/>
            </a:lvl1pPr>
          </a:lstStyle>
          <a:p>
            <a:pPr>
              <a:defRPr/>
            </a:pPr>
            <a:fld id="{096A7430-F254-4D7D-A68A-9E244635267B}" type="slidenum">
              <a:rPr lang="en-US"/>
              <a:pPr>
                <a:defRPr/>
              </a:pPr>
              <a:t>‹#›</a:t>
            </a:fld>
            <a:endParaRPr lang="en-US" dirty="0"/>
          </a:p>
        </p:txBody>
      </p:sp>
    </p:spTree>
    <p:extLst>
      <p:ext uri="{BB962C8B-B14F-4D97-AF65-F5344CB8AC3E}">
        <p14:creationId xmlns:p14="http://schemas.microsoft.com/office/powerpoint/2010/main" val="1659172328"/>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051"/>
          <p:cNvSpPr>
            <a:spLocks noGrp="1" noChangeArrowheads="1"/>
          </p:cNvSpPr>
          <p:nvPr>
            <p:ph type="dt" sz="half" idx="10"/>
          </p:nvPr>
        </p:nvSpPr>
        <p:spPr>
          <a:ln/>
        </p:spPr>
        <p:txBody>
          <a:bodyPr/>
          <a:lstStyle>
            <a:lvl1pPr>
              <a:defRPr/>
            </a:lvl1pPr>
          </a:lstStyle>
          <a:p>
            <a:pPr>
              <a:defRPr/>
            </a:pPr>
            <a:endParaRPr lang="en-US" dirty="0"/>
          </a:p>
        </p:txBody>
      </p:sp>
      <p:sp>
        <p:nvSpPr>
          <p:cNvPr id="4" name="Rectangle 1052"/>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1053"/>
          <p:cNvSpPr>
            <a:spLocks noGrp="1" noChangeArrowheads="1"/>
          </p:cNvSpPr>
          <p:nvPr>
            <p:ph type="sldNum" sz="quarter" idx="12"/>
          </p:nvPr>
        </p:nvSpPr>
        <p:spPr>
          <a:ln/>
        </p:spPr>
        <p:txBody>
          <a:bodyPr/>
          <a:lstStyle>
            <a:lvl1pPr>
              <a:defRPr/>
            </a:lvl1pPr>
          </a:lstStyle>
          <a:p>
            <a:pPr>
              <a:defRPr/>
            </a:pPr>
            <a:fld id="{B892C777-A06C-455C-8370-09933C72C1C0}" type="slidenum">
              <a:rPr lang="en-US"/>
              <a:pPr>
                <a:defRPr/>
              </a:pPr>
              <a:t>‹#›</a:t>
            </a:fld>
            <a:endParaRPr lang="en-US" dirty="0"/>
          </a:p>
        </p:txBody>
      </p:sp>
    </p:spTree>
    <p:extLst>
      <p:ext uri="{BB962C8B-B14F-4D97-AF65-F5344CB8AC3E}">
        <p14:creationId xmlns:p14="http://schemas.microsoft.com/office/powerpoint/2010/main" val="1486439268"/>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51"/>
          <p:cNvSpPr>
            <a:spLocks noGrp="1" noChangeArrowheads="1"/>
          </p:cNvSpPr>
          <p:nvPr>
            <p:ph type="dt" sz="half" idx="10"/>
          </p:nvPr>
        </p:nvSpPr>
        <p:spPr>
          <a:ln/>
        </p:spPr>
        <p:txBody>
          <a:bodyPr/>
          <a:lstStyle>
            <a:lvl1pPr>
              <a:defRPr/>
            </a:lvl1pPr>
          </a:lstStyle>
          <a:p>
            <a:pPr>
              <a:defRPr/>
            </a:pPr>
            <a:endParaRPr lang="en-US" dirty="0"/>
          </a:p>
        </p:txBody>
      </p:sp>
      <p:sp>
        <p:nvSpPr>
          <p:cNvPr id="3" name="Rectangle 1052"/>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1053"/>
          <p:cNvSpPr>
            <a:spLocks noGrp="1" noChangeArrowheads="1"/>
          </p:cNvSpPr>
          <p:nvPr>
            <p:ph type="sldNum" sz="quarter" idx="12"/>
          </p:nvPr>
        </p:nvSpPr>
        <p:spPr>
          <a:ln/>
        </p:spPr>
        <p:txBody>
          <a:bodyPr/>
          <a:lstStyle>
            <a:lvl1pPr>
              <a:defRPr/>
            </a:lvl1pPr>
          </a:lstStyle>
          <a:p>
            <a:pPr>
              <a:defRPr/>
            </a:pPr>
            <a:fld id="{86D7665A-D034-4879-89B9-5572A5674BA9}" type="slidenum">
              <a:rPr lang="en-US"/>
              <a:pPr>
                <a:defRPr/>
              </a:pPr>
              <a:t>‹#›</a:t>
            </a:fld>
            <a:endParaRPr lang="en-US" dirty="0"/>
          </a:p>
        </p:txBody>
      </p:sp>
    </p:spTree>
    <p:extLst>
      <p:ext uri="{BB962C8B-B14F-4D97-AF65-F5344CB8AC3E}">
        <p14:creationId xmlns:p14="http://schemas.microsoft.com/office/powerpoint/2010/main" val="1549883569"/>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1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1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51"/>
          <p:cNvSpPr>
            <a:spLocks noGrp="1" noChangeArrowheads="1"/>
          </p:cNvSpPr>
          <p:nvPr>
            <p:ph type="dt" sz="half" idx="10"/>
          </p:nvPr>
        </p:nvSpPr>
        <p:spPr>
          <a:ln/>
        </p:spPr>
        <p:txBody>
          <a:bodyPr/>
          <a:lstStyle>
            <a:lvl1pPr>
              <a:defRPr/>
            </a:lvl1pPr>
          </a:lstStyle>
          <a:p>
            <a:pPr>
              <a:defRPr/>
            </a:pPr>
            <a:endParaRPr lang="en-US" dirty="0"/>
          </a:p>
        </p:txBody>
      </p:sp>
      <p:sp>
        <p:nvSpPr>
          <p:cNvPr id="6" name="Rectangle 1052"/>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1053"/>
          <p:cNvSpPr>
            <a:spLocks noGrp="1" noChangeArrowheads="1"/>
          </p:cNvSpPr>
          <p:nvPr>
            <p:ph type="sldNum" sz="quarter" idx="12"/>
          </p:nvPr>
        </p:nvSpPr>
        <p:spPr>
          <a:ln/>
        </p:spPr>
        <p:txBody>
          <a:bodyPr/>
          <a:lstStyle>
            <a:lvl1pPr>
              <a:defRPr/>
            </a:lvl1pPr>
          </a:lstStyle>
          <a:p>
            <a:pPr>
              <a:defRPr/>
            </a:pPr>
            <a:fld id="{5E26B153-AFE0-4EA5-89BF-E3F8FB51F9A7}" type="slidenum">
              <a:rPr lang="en-US"/>
              <a:pPr>
                <a:defRPr/>
              </a:pPr>
              <a:t>‹#›</a:t>
            </a:fld>
            <a:endParaRPr lang="en-US" dirty="0"/>
          </a:p>
        </p:txBody>
      </p:sp>
    </p:spTree>
    <p:extLst>
      <p:ext uri="{BB962C8B-B14F-4D97-AF65-F5344CB8AC3E}">
        <p14:creationId xmlns:p14="http://schemas.microsoft.com/office/powerpoint/2010/main" val="471855348"/>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9"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9"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9"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51"/>
          <p:cNvSpPr>
            <a:spLocks noGrp="1" noChangeArrowheads="1"/>
          </p:cNvSpPr>
          <p:nvPr>
            <p:ph type="dt" sz="half" idx="10"/>
          </p:nvPr>
        </p:nvSpPr>
        <p:spPr>
          <a:ln/>
        </p:spPr>
        <p:txBody>
          <a:bodyPr/>
          <a:lstStyle>
            <a:lvl1pPr>
              <a:defRPr/>
            </a:lvl1pPr>
          </a:lstStyle>
          <a:p>
            <a:pPr>
              <a:defRPr/>
            </a:pPr>
            <a:endParaRPr lang="en-US" dirty="0"/>
          </a:p>
        </p:txBody>
      </p:sp>
      <p:sp>
        <p:nvSpPr>
          <p:cNvPr id="6" name="Rectangle 1052"/>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1053"/>
          <p:cNvSpPr>
            <a:spLocks noGrp="1" noChangeArrowheads="1"/>
          </p:cNvSpPr>
          <p:nvPr>
            <p:ph type="sldNum" sz="quarter" idx="12"/>
          </p:nvPr>
        </p:nvSpPr>
        <p:spPr>
          <a:ln/>
        </p:spPr>
        <p:txBody>
          <a:bodyPr/>
          <a:lstStyle>
            <a:lvl1pPr>
              <a:defRPr/>
            </a:lvl1pPr>
          </a:lstStyle>
          <a:p>
            <a:pPr>
              <a:defRPr/>
            </a:pPr>
            <a:fld id="{27F3E413-F953-4D13-91D6-1C8243FDFE60}" type="slidenum">
              <a:rPr lang="en-US"/>
              <a:pPr>
                <a:defRPr/>
              </a:pPr>
              <a:t>‹#›</a:t>
            </a:fld>
            <a:endParaRPr lang="en-US" dirty="0"/>
          </a:p>
        </p:txBody>
      </p:sp>
    </p:spTree>
    <p:extLst>
      <p:ext uri="{BB962C8B-B14F-4D97-AF65-F5344CB8AC3E}">
        <p14:creationId xmlns:p14="http://schemas.microsoft.com/office/powerpoint/2010/main" val="3504421423"/>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1049"/>
          <p:cNvSpPr>
            <a:spLocks noGrp="1" noChangeArrowheads="1"/>
          </p:cNvSpPr>
          <p:nvPr>
            <p:ph type="title"/>
          </p:nvPr>
        </p:nvSpPr>
        <p:spPr bwMode="auto">
          <a:xfrm>
            <a:off x="693738" y="307975"/>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Rectangle 1050"/>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5627" name="Rectangle 1051"/>
          <p:cNvSpPr>
            <a:spLocks noGrp="1" noChangeArrowheads="1"/>
          </p:cNvSpPr>
          <p:nvPr>
            <p:ph type="dt" sz="half" idx="2"/>
          </p:nvPr>
        </p:nvSpPr>
        <p:spPr bwMode="auto">
          <a:xfrm>
            <a:off x="1173163" y="6265863"/>
            <a:ext cx="19050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0" hangingPunct="0">
              <a:spcBef>
                <a:spcPct val="50000"/>
              </a:spcBef>
              <a:defRPr sz="1400">
                <a:solidFill>
                  <a:srgbClr val="000000"/>
                </a:solidFill>
                <a:latin typeface="+mn-lt"/>
                <a:cs typeface="+mn-cs"/>
              </a:defRPr>
            </a:lvl1pPr>
          </a:lstStyle>
          <a:p>
            <a:pPr>
              <a:defRPr/>
            </a:pPr>
            <a:endParaRPr lang="en-US" dirty="0"/>
          </a:p>
        </p:txBody>
      </p:sp>
      <p:sp>
        <p:nvSpPr>
          <p:cNvPr id="25628" name="Rectangle 1052"/>
          <p:cNvSpPr>
            <a:spLocks noGrp="1" noChangeArrowheads="1"/>
          </p:cNvSpPr>
          <p:nvPr>
            <p:ph type="ftr" sz="quarter" idx="3"/>
          </p:nvPr>
        </p:nvSpPr>
        <p:spPr bwMode="auto">
          <a:xfrm>
            <a:off x="3581400" y="6248400"/>
            <a:ext cx="2895600" cy="457200"/>
          </a:xfrm>
          <a:prstGeom prst="rect">
            <a:avLst/>
          </a:prstGeom>
          <a:noFill/>
          <a:ln>
            <a:noFill/>
          </a:ln>
        </p:spPr>
        <p:txBody>
          <a:bodyPr vert="horz" wrap="square" lIns="91440" tIns="45720" rIns="91440" bIns="45720" numCol="1" anchor="t" anchorCtr="0" compatLnSpc="1">
            <a:prstTxWarp prst="textNoShape">
              <a:avLst/>
            </a:prstTxWarp>
          </a:bodyPr>
          <a:lstStyle>
            <a:lvl1pPr algn="ctr" eaLnBrk="0" hangingPunct="0">
              <a:spcBef>
                <a:spcPct val="50000"/>
              </a:spcBef>
              <a:defRPr sz="1400">
                <a:solidFill>
                  <a:srgbClr val="000000"/>
                </a:solidFill>
                <a:latin typeface="+mn-lt"/>
                <a:cs typeface="+mn-cs"/>
              </a:defRPr>
            </a:lvl1pPr>
          </a:lstStyle>
          <a:p>
            <a:pPr>
              <a:defRPr/>
            </a:pPr>
            <a:endParaRPr lang="en-US" dirty="0"/>
          </a:p>
        </p:txBody>
      </p:sp>
      <p:sp>
        <p:nvSpPr>
          <p:cNvPr id="25629" name="Rectangle 1053"/>
          <p:cNvSpPr>
            <a:spLocks noGrp="1" noChangeArrowheads="1"/>
          </p:cNvSpPr>
          <p:nvPr>
            <p:ph type="sldNum" sz="quarter" idx="4"/>
          </p:nvPr>
        </p:nvSpPr>
        <p:spPr bwMode="auto">
          <a:xfrm>
            <a:off x="7239000" y="6400800"/>
            <a:ext cx="19050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0" hangingPunct="0">
              <a:spcBef>
                <a:spcPct val="50000"/>
              </a:spcBef>
              <a:defRPr sz="1400">
                <a:solidFill>
                  <a:srgbClr val="000000"/>
                </a:solidFill>
                <a:latin typeface="+mn-lt"/>
                <a:cs typeface="+mn-cs"/>
              </a:defRPr>
            </a:lvl1pPr>
          </a:lstStyle>
          <a:p>
            <a:pPr>
              <a:defRPr/>
            </a:pPr>
            <a:fld id="{58B81115-5418-4B39-8634-4E595D614836}" type="slidenum">
              <a:rPr lang="en-US"/>
              <a:pPr>
                <a:defRPr/>
              </a:pPr>
              <a:t>‹#›</a:t>
            </a:fld>
            <a:endParaRPr lang="en-US" dirty="0"/>
          </a:p>
        </p:txBody>
      </p:sp>
      <p:sp>
        <p:nvSpPr>
          <p:cNvPr id="2055" name="Line 1054"/>
          <p:cNvSpPr>
            <a:spLocks noChangeShapeType="1"/>
          </p:cNvSpPr>
          <p:nvPr/>
        </p:nvSpPr>
        <p:spPr bwMode="auto">
          <a:xfrm>
            <a:off x="76200" y="1676400"/>
            <a:ext cx="8915400"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2056" name="Line 1055"/>
          <p:cNvSpPr>
            <a:spLocks noChangeShapeType="1"/>
          </p:cNvSpPr>
          <p:nvPr/>
        </p:nvSpPr>
        <p:spPr bwMode="auto">
          <a:xfrm>
            <a:off x="200025" y="1785938"/>
            <a:ext cx="8915400" cy="0"/>
          </a:xfrm>
          <a:prstGeom prst="line">
            <a:avLst/>
          </a:prstGeom>
          <a:noFill/>
          <a:ln w="76200">
            <a:solidFill>
              <a:schemeClr val="accent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92438" r:id="rId1"/>
    <p:sldLayoutId id="2147492388" r:id="rId2"/>
    <p:sldLayoutId id="2147492389" r:id="rId3"/>
    <p:sldLayoutId id="2147492390" r:id="rId4"/>
    <p:sldLayoutId id="2147492391" r:id="rId5"/>
    <p:sldLayoutId id="2147492392" r:id="rId6"/>
    <p:sldLayoutId id="2147492393" r:id="rId7"/>
    <p:sldLayoutId id="2147492394" r:id="rId8"/>
    <p:sldLayoutId id="2147492395" r:id="rId9"/>
    <p:sldLayoutId id="2147492396" r:id="rId10"/>
    <p:sldLayoutId id="2147492397" r:id="rId11"/>
    <p:sldLayoutId id="2147492398" r:id="rId12"/>
    <p:sldLayoutId id="2147492399" r:id="rId13"/>
  </p:sldLayoutIdLst>
  <p:transition>
    <p:dissolve/>
  </p:transition>
  <p:hf hdr="0" ftr="0" dt="0"/>
  <p:txStyles>
    <p:titleStyle>
      <a:lvl1pPr algn="ctr" rtl="0" eaLnBrk="0" fontAlgn="base" hangingPunct="0">
        <a:spcBef>
          <a:spcPct val="0"/>
        </a:spcBef>
        <a:spcAft>
          <a:spcPct val="0"/>
        </a:spcAft>
        <a:defRPr kumimoji="1" sz="3600" b="1">
          <a:solidFill>
            <a:srgbClr val="003399"/>
          </a:solidFill>
          <a:latin typeface="+mj-lt"/>
          <a:ea typeface="+mj-ea"/>
          <a:cs typeface="+mj-cs"/>
        </a:defRPr>
      </a:lvl1pPr>
      <a:lvl2pPr algn="ctr" rtl="0" eaLnBrk="0" fontAlgn="base" hangingPunct="0">
        <a:spcBef>
          <a:spcPct val="0"/>
        </a:spcBef>
        <a:spcAft>
          <a:spcPct val="0"/>
        </a:spcAft>
        <a:defRPr kumimoji="1" sz="3600" b="1">
          <a:solidFill>
            <a:srgbClr val="003399"/>
          </a:solidFill>
          <a:latin typeface="Arial" charset="0"/>
        </a:defRPr>
      </a:lvl2pPr>
      <a:lvl3pPr algn="ctr" rtl="0" eaLnBrk="0" fontAlgn="base" hangingPunct="0">
        <a:spcBef>
          <a:spcPct val="0"/>
        </a:spcBef>
        <a:spcAft>
          <a:spcPct val="0"/>
        </a:spcAft>
        <a:defRPr kumimoji="1" sz="3600" b="1">
          <a:solidFill>
            <a:srgbClr val="003399"/>
          </a:solidFill>
          <a:latin typeface="Arial" charset="0"/>
        </a:defRPr>
      </a:lvl3pPr>
      <a:lvl4pPr algn="ctr" rtl="0" eaLnBrk="0" fontAlgn="base" hangingPunct="0">
        <a:spcBef>
          <a:spcPct val="0"/>
        </a:spcBef>
        <a:spcAft>
          <a:spcPct val="0"/>
        </a:spcAft>
        <a:defRPr kumimoji="1" sz="3600" b="1">
          <a:solidFill>
            <a:srgbClr val="003399"/>
          </a:solidFill>
          <a:latin typeface="Arial" charset="0"/>
        </a:defRPr>
      </a:lvl4pPr>
      <a:lvl5pPr algn="ctr" rtl="0" eaLnBrk="0" fontAlgn="base" hangingPunct="0">
        <a:spcBef>
          <a:spcPct val="0"/>
        </a:spcBef>
        <a:spcAft>
          <a:spcPct val="0"/>
        </a:spcAft>
        <a:defRPr kumimoji="1" sz="3600" b="1">
          <a:solidFill>
            <a:srgbClr val="003399"/>
          </a:solidFill>
          <a:latin typeface="Arial" charset="0"/>
        </a:defRPr>
      </a:lvl5pPr>
      <a:lvl6pPr marL="457200" algn="ctr" rtl="0" eaLnBrk="0" fontAlgn="base" hangingPunct="0">
        <a:spcBef>
          <a:spcPct val="0"/>
        </a:spcBef>
        <a:spcAft>
          <a:spcPct val="0"/>
        </a:spcAft>
        <a:defRPr kumimoji="1" sz="3600" b="1">
          <a:solidFill>
            <a:srgbClr val="003399"/>
          </a:solidFill>
          <a:latin typeface="Arial" charset="0"/>
        </a:defRPr>
      </a:lvl6pPr>
      <a:lvl7pPr marL="914400" algn="ctr" rtl="0" eaLnBrk="0" fontAlgn="base" hangingPunct="0">
        <a:spcBef>
          <a:spcPct val="0"/>
        </a:spcBef>
        <a:spcAft>
          <a:spcPct val="0"/>
        </a:spcAft>
        <a:defRPr kumimoji="1" sz="3600" b="1">
          <a:solidFill>
            <a:srgbClr val="003399"/>
          </a:solidFill>
          <a:latin typeface="Arial" charset="0"/>
        </a:defRPr>
      </a:lvl7pPr>
      <a:lvl8pPr marL="1371600" algn="ctr" rtl="0" eaLnBrk="0" fontAlgn="base" hangingPunct="0">
        <a:spcBef>
          <a:spcPct val="0"/>
        </a:spcBef>
        <a:spcAft>
          <a:spcPct val="0"/>
        </a:spcAft>
        <a:defRPr kumimoji="1" sz="3600" b="1">
          <a:solidFill>
            <a:srgbClr val="003399"/>
          </a:solidFill>
          <a:latin typeface="Arial" charset="0"/>
        </a:defRPr>
      </a:lvl8pPr>
      <a:lvl9pPr marL="1828800" algn="ctr" rtl="0" eaLnBrk="0" fontAlgn="base" hangingPunct="0">
        <a:spcBef>
          <a:spcPct val="0"/>
        </a:spcBef>
        <a:spcAft>
          <a:spcPct val="0"/>
        </a:spcAft>
        <a:defRPr kumimoji="1" sz="3600" b="1">
          <a:solidFill>
            <a:srgbClr val="003399"/>
          </a:solidFill>
          <a:latin typeface="Arial" charset="0"/>
        </a:defRPr>
      </a:lvl9pPr>
    </p:titleStyle>
    <p:bodyStyle>
      <a:lvl1pPr marL="342900" indent="-342900" algn="l" rtl="0" eaLnBrk="0" fontAlgn="base" hangingPunct="0">
        <a:spcBef>
          <a:spcPct val="20000"/>
        </a:spcBef>
        <a:spcAft>
          <a:spcPct val="0"/>
        </a:spcAft>
        <a:buClr>
          <a:schemeClr val="accent1"/>
        </a:buClr>
        <a:buSzPct val="70000"/>
        <a:buFont typeface="Monotype Sorts" pitchFamily="2" charset="2"/>
        <a:buChar char="n"/>
        <a:defRPr kumimoji="1" sz="20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000" b="1">
          <a:solidFill>
            <a:schemeClr val="tx1"/>
          </a:solidFill>
          <a:latin typeface="+mn-lt"/>
        </a:defRPr>
      </a:lvl2pPr>
      <a:lvl3pPr marL="1143000" indent="-228600" algn="l" rtl="0" eaLnBrk="0" fontAlgn="base" hangingPunct="0">
        <a:spcBef>
          <a:spcPct val="20000"/>
        </a:spcBef>
        <a:spcAft>
          <a:spcPct val="0"/>
        </a:spcAft>
        <a:buChar char="•"/>
        <a:defRPr kumimoji="1" sz="2000" b="1">
          <a:solidFill>
            <a:schemeClr val="tx1"/>
          </a:solidFill>
          <a:latin typeface="+mn-lt"/>
        </a:defRPr>
      </a:lvl3pPr>
      <a:lvl4pPr marL="1600200" indent="-228600" algn="l" rtl="0" eaLnBrk="0" fontAlgn="base" hangingPunct="0">
        <a:spcBef>
          <a:spcPct val="20000"/>
        </a:spcBef>
        <a:spcAft>
          <a:spcPct val="0"/>
        </a:spcAft>
        <a:buChar char="–"/>
        <a:defRPr kumimoji="1" sz="2000" b="1">
          <a:solidFill>
            <a:schemeClr val="tx1"/>
          </a:solidFill>
          <a:latin typeface="+mn-lt"/>
        </a:defRPr>
      </a:lvl4pPr>
      <a:lvl5pPr marL="2057400" indent="-228600" algn="l" rtl="0" eaLnBrk="0" fontAlgn="base" hangingPunct="0">
        <a:spcBef>
          <a:spcPct val="20000"/>
        </a:spcBef>
        <a:spcAft>
          <a:spcPct val="0"/>
        </a:spcAft>
        <a:buChar char="»"/>
        <a:defRPr kumimoji="1" sz="2000" b="1">
          <a:solidFill>
            <a:schemeClr val="tx1"/>
          </a:solidFill>
          <a:latin typeface="+mn-lt"/>
        </a:defRPr>
      </a:lvl5pPr>
      <a:lvl6pPr marL="2514600" indent="-228600" algn="l" rtl="0" eaLnBrk="0" fontAlgn="base" hangingPunct="0">
        <a:spcBef>
          <a:spcPct val="20000"/>
        </a:spcBef>
        <a:spcAft>
          <a:spcPct val="0"/>
        </a:spcAft>
        <a:buChar char="»"/>
        <a:defRPr kumimoji="1" sz="2000" b="1">
          <a:solidFill>
            <a:schemeClr val="tx1"/>
          </a:solidFill>
          <a:latin typeface="+mn-lt"/>
        </a:defRPr>
      </a:lvl6pPr>
      <a:lvl7pPr marL="2971800" indent="-228600" algn="l" rtl="0" eaLnBrk="0" fontAlgn="base" hangingPunct="0">
        <a:spcBef>
          <a:spcPct val="20000"/>
        </a:spcBef>
        <a:spcAft>
          <a:spcPct val="0"/>
        </a:spcAft>
        <a:buChar char="»"/>
        <a:defRPr kumimoji="1" sz="2000" b="1">
          <a:solidFill>
            <a:schemeClr val="tx1"/>
          </a:solidFill>
          <a:latin typeface="+mn-lt"/>
        </a:defRPr>
      </a:lvl7pPr>
      <a:lvl8pPr marL="3429000" indent="-228600" algn="l" rtl="0" eaLnBrk="0" fontAlgn="base" hangingPunct="0">
        <a:spcBef>
          <a:spcPct val="20000"/>
        </a:spcBef>
        <a:spcAft>
          <a:spcPct val="0"/>
        </a:spcAft>
        <a:buChar char="»"/>
        <a:defRPr kumimoji="1" sz="2000" b="1">
          <a:solidFill>
            <a:schemeClr val="tx1"/>
          </a:solidFill>
          <a:latin typeface="+mn-lt"/>
        </a:defRPr>
      </a:lvl8pPr>
      <a:lvl9pPr marL="3886200" indent="-228600" algn="l" rtl="0" eaLnBrk="0" fontAlgn="base" hangingPunct="0">
        <a:spcBef>
          <a:spcPct val="20000"/>
        </a:spcBef>
        <a:spcAft>
          <a:spcPct val="0"/>
        </a:spcAft>
        <a:buChar char="»"/>
        <a:defRPr kumimoji="1"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049">
            <a:extLst>
              <a:ext uri="{FF2B5EF4-FFF2-40B4-BE49-F238E27FC236}">
                <a16:creationId xmlns:a16="http://schemas.microsoft.com/office/drawing/2014/main" id="{4FFF2374-AFB1-465D-A25A-DD067CFFFBD2}"/>
              </a:ext>
            </a:extLst>
          </p:cNvPr>
          <p:cNvSpPr>
            <a:spLocks noGrp="1" noChangeArrowheads="1"/>
          </p:cNvSpPr>
          <p:nvPr>
            <p:ph type="title"/>
          </p:nvPr>
        </p:nvSpPr>
        <p:spPr bwMode="auto">
          <a:xfrm>
            <a:off x="693738" y="307975"/>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1050">
            <a:extLst>
              <a:ext uri="{FF2B5EF4-FFF2-40B4-BE49-F238E27FC236}">
                <a16:creationId xmlns:a16="http://schemas.microsoft.com/office/drawing/2014/main" id="{4968ED7B-A6F8-4E8D-8EEA-F652D054A144}"/>
              </a:ext>
            </a:extLst>
          </p:cNvPr>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5627" name="Rectangle 1051">
            <a:extLst>
              <a:ext uri="{FF2B5EF4-FFF2-40B4-BE49-F238E27FC236}">
                <a16:creationId xmlns:a16="http://schemas.microsoft.com/office/drawing/2014/main" id="{7A8ED41D-23A1-4B57-8CA9-D4A889A199FF}"/>
              </a:ext>
            </a:extLst>
          </p:cNvPr>
          <p:cNvSpPr>
            <a:spLocks noGrp="1" noChangeArrowheads="1"/>
          </p:cNvSpPr>
          <p:nvPr>
            <p:ph type="dt" sz="half" idx="2"/>
          </p:nvPr>
        </p:nvSpPr>
        <p:spPr bwMode="auto">
          <a:xfrm>
            <a:off x="1173163" y="6265863"/>
            <a:ext cx="1905000" cy="457200"/>
          </a:xfrm>
          <a:prstGeom prst="rect">
            <a:avLst/>
          </a:prstGeom>
          <a:noFill/>
          <a:ln>
            <a:noFill/>
          </a:ln>
        </p:spPr>
        <p:txBody>
          <a:bodyPr vert="horz" wrap="square" lIns="91440" tIns="45720" rIns="91440" bIns="45720" numCol="1" anchor="t" anchorCtr="0" compatLnSpc="1">
            <a:prstTxWarp prst="textNoShape">
              <a:avLst/>
            </a:prstTxWarp>
          </a:bodyPr>
          <a:lstStyle>
            <a:lvl1pPr>
              <a:spcBef>
                <a:spcPct val="50000"/>
              </a:spcBef>
              <a:defRPr sz="1400">
                <a:latin typeface="+mn-lt"/>
              </a:defRPr>
            </a:lvl1pPr>
          </a:lstStyle>
          <a:p>
            <a:pPr>
              <a:defRPr/>
            </a:pPr>
            <a:endParaRPr lang="en-US" dirty="0"/>
          </a:p>
        </p:txBody>
      </p:sp>
      <p:sp>
        <p:nvSpPr>
          <p:cNvPr id="25628" name="Rectangle 1052">
            <a:extLst>
              <a:ext uri="{FF2B5EF4-FFF2-40B4-BE49-F238E27FC236}">
                <a16:creationId xmlns:a16="http://schemas.microsoft.com/office/drawing/2014/main" id="{7AABA26C-585B-472B-973B-7004B5BE78C2}"/>
              </a:ext>
            </a:extLst>
          </p:cNvPr>
          <p:cNvSpPr>
            <a:spLocks noGrp="1" noChangeArrowheads="1"/>
          </p:cNvSpPr>
          <p:nvPr>
            <p:ph type="ftr" sz="quarter" idx="3"/>
          </p:nvPr>
        </p:nvSpPr>
        <p:spPr bwMode="auto">
          <a:xfrm>
            <a:off x="3581400" y="6248400"/>
            <a:ext cx="2895600" cy="457200"/>
          </a:xfrm>
          <a:prstGeom prst="rect">
            <a:avLst/>
          </a:prstGeom>
          <a:noFill/>
          <a:ln>
            <a:noFill/>
          </a:ln>
        </p:spPr>
        <p:txBody>
          <a:bodyPr vert="horz" wrap="square" lIns="91440" tIns="45720" rIns="91440" bIns="45720" numCol="1" anchor="t" anchorCtr="0" compatLnSpc="1">
            <a:prstTxWarp prst="textNoShape">
              <a:avLst/>
            </a:prstTxWarp>
          </a:bodyPr>
          <a:lstStyle>
            <a:lvl1pPr algn="ctr">
              <a:spcBef>
                <a:spcPct val="50000"/>
              </a:spcBef>
              <a:defRPr sz="1400">
                <a:latin typeface="+mn-lt"/>
              </a:defRPr>
            </a:lvl1pPr>
          </a:lstStyle>
          <a:p>
            <a:pPr>
              <a:defRPr/>
            </a:pPr>
            <a:endParaRPr lang="en-US" dirty="0"/>
          </a:p>
        </p:txBody>
      </p:sp>
      <p:sp>
        <p:nvSpPr>
          <p:cNvPr id="25629" name="Rectangle 1053">
            <a:extLst>
              <a:ext uri="{FF2B5EF4-FFF2-40B4-BE49-F238E27FC236}">
                <a16:creationId xmlns:a16="http://schemas.microsoft.com/office/drawing/2014/main" id="{6E033E5F-E94E-4A0F-955A-990BD62FD138}"/>
              </a:ext>
            </a:extLst>
          </p:cNvPr>
          <p:cNvSpPr>
            <a:spLocks noGrp="1" noChangeArrowheads="1"/>
          </p:cNvSpPr>
          <p:nvPr>
            <p:ph type="sldNum" sz="quarter" idx="4"/>
          </p:nvPr>
        </p:nvSpPr>
        <p:spPr bwMode="auto">
          <a:xfrm>
            <a:off x="7239000" y="6400800"/>
            <a:ext cx="19050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a:spcBef>
                <a:spcPct val="50000"/>
              </a:spcBef>
              <a:defRPr sz="1400">
                <a:latin typeface="Arial" panose="020B0604020202020204" pitchFamily="34" charset="0"/>
              </a:defRPr>
            </a:lvl1pPr>
          </a:lstStyle>
          <a:p>
            <a:fld id="{820FCD5D-C00E-4DE7-9572-0317FB756611}" type="slidenum">
              <a:rPr lang="en-US" altLang="en-US"/>
              <a:pPr/>
              <a:t>‹#›</a:t>
            </a:fld>
            <a:endParaRPr lang="en-US" altLang="en-US" dirty="0"/>
          </a:p>
        </p:txBody>
      </p:sp>
      <p:sp>
        <p:nvSpPr>
          <p:cNvPr id="1031" name="Line 1054">
            <a:extLst>
              <a:ext uri="{FF2B5EF4-FFF2-40B4-BE49-F238E27FC236}">
                <a16:creationId xmlns:a16="http://schemas.microsoft.com/office/drawing/2014/main" id="{02B47BF1-BFF5-49EE-99A4-4B34DAF9C5B3}"/>
              </a:ext>
            </a:extLst>
          </p:cNvPr>
          <p:cNvSpPr>
            <a:spLocks noChangeShapeType="1"/>
          </p:cNvSpPr>
          <p:nvPr/>
        </p:nvSpPr>
        <p:spPr bwMode="auto">
          <a:xfrm>
            <a:off x="76200" y="1676400"/>
            <a:ext cx="8915400"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032" name="Line 1055">
            <a:extLst>
              <a:ext uri="{FF2B5EF4-FFF2-40B4-BE49-F238E27FC236}">
                <a16:creationId xmlns:a16="http://schemas.microsoft.com/office/drawing/2014/main" id="{1A556DD9-BC2C-4590-8B5E-E2499125AC46}"/>
              </a:ext>
            </a:extLst>
          </p:cNvPr>
          <p:cNvSpPr>
            <a:spLocks noChangeShapeType="1"/>
          </p:cNvSpPr>
          <p:nvPr/>
        </p:nvSpPr>
        <p:spPr bwMode="auto">
          <a:xfrm>
            <a:off x="200025" y="1785938"/>
            <a:ext cx="8915400" cy="0"/>
          </a:xfrm>
          <a:prstGeom prst="line">
            <a:avLst/>
          </a:prstGeom>
          <a:noFill/>
          <a:ln w="76200">
            <a:solidFill>
              <a:schemeClr val="accent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159502227"/>
      </p:ext>
    </p:extLst>
  </p:cSld>
  <p:clrMap bg1="lt1" tx1="dk1" bg2="lt2" tx2="dk2" accent1="accent1" accent2="accent2" accent3="accent3" accent4="accent4" accent5="accent5" accent6="accent6" hlink="hlink" folHlink="folHlink"/>
  <p:sldLayoutIdLst>
    <p:sldLayoutId id="2147492440" r:id="rId1"/>
    <p:sldLayoutId id="2147492441" r:id="rId2"/>
    <p:sldLayoutId id="2147492442" r:id="rId3"/>
    <p:sldLayoutId id="2147492443" r:id="rId4"/>
    <p:sldLayoutId id="2147492444" r:id="rId5"/>
    <p:sldLayoutId id="2147492445" r:id="rId6"/>
    <p:sldLayoutId id="2147492446" r:id="rId7"/>
    <p:sldLayoutId id="2147492447" r:id="rId8"/>
    <p:sldLayoutId id="2147492448" r:id="rId9"/>
    <p:sldLayoutId id="2147492449" r:id="rId10"/>
    <p:sldLayoutId id="2147492450" r:id="rId11"/>
    <p:sldLayoutId id="2147492451" r:id="rId12"/>
    <p:sldLayoutId id="2147492452" r:id="rId13"/>
  </p:sldLayoutIdLst>
  <p:transition>
    <p:dissolve/>
  </p:transition>
  <p:hf hdr="0" ftr="0" dt="0"/>
  <p:txStyles>
    <p:titleStyle>
      <a:lvl1pPr algn="ctr" rtl="0" eaLnBrk="0" fontAlgn="base" hangingPunct="0">
        <a:spcBef>
          <a:spcPct val="0"/>
        </a:spcBef>
        <a:spcAft>
          <a:spcPct val="0"/>
        </a:spcAft>
        <a:defRPr kumimoji="1" sz="3600" b="1">
          <a:solidFill>
            <a:srgbClr val="003399"/>
          </a:solidFill>
          <a:latin typeface="+mj-lt"/>
          <a:ea typeface="+mj-ea"/>
          <a:cs typeface="+mj-cs"/>
        </a:defRPr>
      </a:lvl1pPr>
      <a:lvl2pPr algn="ctr" rtl="0" eaLnBrk="0" fontAlgn="base" hangingPunct="0">
        <a:spcBef>
          <a:spcPct val="0"/>
        </a:spcBef>
        <a:spcAft>
          <a:spcPct val="0"/>
        </a:spcAft>
        <a:defRPr kumimoji="1" sz="3600" b="1">
          <a:solidFill>
            <a:srgbClr val="003399"/>
          </a:solidFill>
          <a:latin typeface="Arial" charset="0"/>
        </a:defRPr>
      </a:lvl2pPr>
      <a:lvl3pPr algn="ctr" rtl="0" eaLnBrk="0" fontAlgn="base" hangingPunct="0">
        <a:spcBef>
          <a:spcPct val="0"/>
        </a:spcBef>
        <a:spcAft>
          <a:spcPct val="0"/>
        </a:spcAft>
        <a:defRPr kumimoji="1" sz="3600" b="1">
          <a:solidFill>
            <a:srgbClr val="003399"/>
          </a:solidFill>
          <a:latin typeface="Arial" charset="0"/>
        </a:defRPr>
      </a:lvl3pPr>
      <a:lvl4pPr algn="ctr" rtl="0" eaLnBrk="0" fontAlgn="base" hangingPunct="0">
        <a:spcBef>
          <a:spcPct val="0"/>
        </a:spcBef>
        <a:spcAft>
          <a:spcPct val="0"/>
        </a:spcAft>
        <a:defRPr kumimoji="1" sz="3600" b="1">
          <a:solidFill>
            <a:srgbClr val="003399"/>
          </a:solidFill>
          <a:latin typeface="Arial" charset="0"/>
        </a:defRPr>
      </a:lvl4pPr>
      <a:lvl5pPr algn="ctr" rtl="0" eaLnBrk="0" fontAlgn="base" hangingPunct="0">
        <a:spcBef>
          <a:spcPct val="0"/>
        </a:spcBef>
        <a:spcAft>
          <a:spcPct val="0"/>
        </a:spcAft>
        <a:defRPr kumimoji="1" sz="3600" b="1">
          <a:solidFill>
            <a:srgbClr val="003399"/>
          </a:solidFill>
          <a:latin typeface="Arial" charset="0"/>
        </a:defRPr>
      </a:lvl5pPr>
      <a:lvl6pPr marL="457200" algn="ctr" rtl="0" eaLnBrk="0" fontAlgn="base" hangingPunct="0">
        <a:spcBef>
          <a:spcPct val="0"/>
        </a:spcBef>
        <a:spcAft>
          <a:spcPct val="0"/>
        </a:spcAft>
        <a:defRPr kumimoji="1" sz="3600" b="1">
          <a:solidFill>
            <a:srgbClr val="003399"/>
          </a:solidFill>
          <a:latin typeface="Arial" charset="0"/>
        </a:defRPr>
      </a:lvl6pPr>
      <a:lvl7pPr marL="914400" algn="ctr" rtl="0" eaLnBrk="0" fontAlgn="base" hangingPunct="0">
        <a:spcBef>
          <a:spcPct val="0"/>
        </a:spcBef>
        <a:spcAft>
          <a:spcPct val="0"/>
        </a:spcAft>
        <a:defRPr kumimoji="1" sz="3600" b="1">
          <a:solidFill>
            <a:srgbClr val="003399"/>
          </a:solidFill>
          <a:latin typeface="Arial" charset="0"/>
        </a:defRPr>
      </a:lvl7pPr>
      <a:lvl8pPr marL="1371600" algn="ctr" rtl="0" eaLnBrk="0" fontAlgn="base" hangingPunct="0">
        <a:spcBef>
          <a:spcPct val="0"/>
        </a:spcBef>
        <a:spcAft>
          <a:spcPct val="0"/>
        </a:spcAft>
        <a:defRPr kumimoji="1" sz="3600" b="1">
          <a:solidFill>
            <a:srgbClr val="003399"/>
          </a:solidFill>
          <a:latin typeface="Arial" charset="0"/>
        </a:defRPr>
      </a:lvl8pPr>
      <a:lvl9pPr marL="1828800" algn="ctr" rtl="0" eaLnBrk="0" fontAlgn="base" hangingPunct="0">
        <a:spcBef>
          <a:spcPct val="0"/>
        </a:spcBef>
        <a:spcAft>
          <a:spcPct val="0"/>
        </a:spcAft>
        <a:defRPr kumimoji="1" sz="3600" b="1">
          <a:solidFill>
            <a:srgbClr val="003399"/>
          </a:solidFill>
          <a:latin typeface="Arial" charset="0"/>
        </a:defRPr>
      </a:lvl9pPr>
    </p:titleStyle>
    <p:bodyStyle>
      <a:lvl1pPr marL="342900" indent="-342900" algn="l" rtl="0" eaLnBrk="0" fontAlgn="base" hangingPunct="0">
        <a:spcBef>
          <a:spcPct val="20000"/>
        </a:spcBef>
        <a:spcAft>
          <a:spcPct val="0"/>
        </a:spcAft>
        <a:buClr>
          <a:schemeClr val="accent1"/>
        </a:buClr>
        <a:buSzPct val="70000"/>
        <a:buFont typeface="Monotype Sorts" pitchFamily="2" charset="2"/>
        <a:buChar char="n"/>
        <a:defRPr kumimoji="1" sz="20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000" b="1">
          <a:solidFill>
            <a:schemeClr val="tx1"/>
          </a:solidFill>
          <a:latin typeface="+mn-lt"/>
        </a:defRPr>
      </a:lvl2pPr>
      <a:lvl3pPr marL="1143000" indent="-228600" algn="l" rtl="0" eaLnBrk="0" fontAlgn="base" hangingPunct="0">
        <a:spcBef>
          <a:spcPct val="20000"/>
        </a:spcBef>
        <a:spcAft>
          <a:spcPct val="0"/>
        </a:spcAft>
        <a:buChar char="•"/>
        <a:defRPr kumimoji="1" sz="2000" b="1">
          <a:solidFill>
            <a:schemeClr val="tx1"/>
          </a:solidFill>
          <a:latin typeface="+mn-lt"/>
        </a:defRPr>
      </a:lvl3pPr>
      <a:lvl4pPr marL="1600200" indent="-228600" algn="l" rtl="0" eaLnBrk="0" fontAlgn="base" hangingPunct="0">
        <a:spcBef>
          <a:spcPct val="20000"/>
        </a:spcBef>
        <a:spcAft>
          <a:spcPct val="0"/>
        </a:spcAft>
        <a:buChar char="–"/>
        <a:defRPr kumimoji="1" sz="2000" b="1">
          <a:solidFill>
            <a:schemeClr val="tx1"/>
          </a:solidFill>
          <a:latin typeface="+mn-lt"/>
        </a:defRPr>
      </a:lvl4pPr>
      <a:lvl5pPr marL="2057400" indent="-228600" algn="l" rtl="0" eaLnBrk="0" fontAlgn="base" hangingPunct="0">
        <a:spcBef>
          <a:spcPct val="20000"/>
        </a:spcBef>
        <a:spcAft>
          <a:spcPct val="0"/>
        </a:spcAft>
        <a:buChar char="»"/>
        <a:defRPr kumimoji="1" sz="2000" b="1">
          <a:solidFill>
            <a:schemeClr val="tx1"/>
          </a:solidFill>
          <a:latin typeface="+mn-lt"/>
        </a:defRPr>
      </a:lvl5pPr>
      <a:lvl6pPr marL="2514600" indent="-228600" algn="l" rtl="0" eaLnBrk="0" fontAlgn="base" hangingPunct="0">
        <a:spcBef>
          <a:spcPct val="20000"/>
        </a:spcBef>
        <a:spcAft>
          <a:spcPct val="0"/>
        </a:spcAft>
        <a:buChar char="»"/>
        <a:defRPr kumimoji="1" sz="2000" b="1">
          <a:solidFill>
            <a:schemeClr val="tx1"/>
          </a:solidFill>
          <a:latin typeface="+mn-lt"/>
        </a:defRPr>
      </a:lvl6pPr>
      <a:lvl7pPr marL="2971800" indent="-228600" algn="l" rtl="0" eaLnBrk="0" fontAlgn="base" hangingPunct="0">
        <a:spcBef>
          <a:spcPct val="20000"/>
        </a:spcBef>
        <a:spcAft>
          <a:spcPct val="0"/>
        </a:spcAft>
        <a:buChar char="»"/>
        <a:defRPr kumimoji="1" sz="2000" b="1">
          <a:solidFill>
            <a:schemeClr val="tx1"/>
          </a:solidFill>
          <a:latin typeface="+mn-lt"/>
        </a:defRPr>
      </a:lvl7pPr>
      <a:lvl8pPr marL="3429000" indent="-228600" algn="l" rtl="0" eaLnBrk="0" fontAlgn="base" hangingPunct="0">
        <a:spcBef>
          <a:spcPct val="20000"/>
        </a:spcBef>
        <a:spcAft>
          <a:spcPct val="0"/>
        </a:spcAft>
        <a:buChar char="»"/>
        <a:defRPr kumimoji="1" sz="2000" b="1">
          <a:solidFill>
            <a:schemeClr val="tx1"/>
          </a:solidFill>
          <a:latin typeface="+mn-lt"/>
        </a:defRPr>
      </a:lvl8pPr>
      <a:lvl9pPr marL="3886200" indent="-228600" algn="l" rtl="0" eaLnBrk="0" fontAlgn="base" hangingPunct="0">
        <a:spcBef>
          <a:spcPct val="20000"/>
        </a:spcBef>
        <a:spcAft>
          <a:spcPct val="0"/>
        </a:spcAft>
        <a:buChar char="»"/>
        <a:defRPr kumimoji="1"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2" Type="http://schemas.openxmlformats.org/officeDocument/2006/relationships/hyperlink" Target="https://www.dchca.org/dchca-member-bed-availability-status/" TargetMode="External"/><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6.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6.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26.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452279" y="1945396"/>
            <a:ext cx="8125619" cy="2578762"/>
          </a:xfrm>
        </p:spPr>
        <p:txBody>
          <a:bodyPr/>
          <a:lstStyle/>
          <a:p>
            <a:r>
              <a:rPr lang="en-US" dirty="0">
                <a:solidFill>
                  <a:schemeClr val="tx1"/>
                </a:solidFill>
              </a:rPr>
              <a:t>Public Roundtable on</a:t>
            </a:r>
            <a:br>
              <a:rPr lang="en-US" dirty="0">
                <a:solidFill>
                  <a:schemeClr val="tx1"/>
                </a:solidFill>
              </a:rPr>
            </a:br>
            <a:r>
              <a:rPr lang="en-US" dirty="0">
                <a:solidFill>
                  <a:schemeClr val="tx1"/>
                </a:solidFill>
              </a:rPr>
              <a:t> </a:t>
            </a:r>
            <a:br>
              <a:rPr lang="en-US" dirty="0">
                <a:solidFill>
                  <a:schemeClr val="tx1"/>
                </a:solidFill>
              </a:rPr>
            </a:br>
            <a:r>
              <a:rPr lang="en-US" dirty="0">
                <a:solidFill>
                  <a:schemeClr val="tx1"/>
                </a:solidFill>
              </a:rPr>
              <a:t>“The Department of Health Care Finance”</a:t>
            </a:r>
            <a:br>
              <a:rPr lang="en-US" dirty="0">
                <a:solidFill>
                  <a:schemeClr val="tx1"/>
                </a:solidFill>
              </a:rPr>
            </a:br>
            <a:endParaRPr lang="en-US" altLang="en-US" sz="2400" dirty="0">
              <a:solidFill>
                <a:schemeClr val="tx1"/>
              </a:solidFill>
            </a:endParaRPr>
          </a:p>
        </p:txBody>
      </p:sp>
      <p:sp>
        <p:nvSpPr>
          <p:cNvPr id="3077" name="Text Box 14"/>
          <p:cNvSpPr txBox="1">
            <a:spLocks noChangeArrowheads="1"/>
          </p:cNvSpPr>
          <p:nvPr/>
        </p:nvSpPr>
        <p:spPr bwMode="auto">
          <a:xfrm>
            <a:off x="7070740" y="6172200"/>
            <a:ext cx="2082800" cy="523220"/>
          </a:xfrm>
          <a:prstGeom prst="rect">
            <a:avLst/>
          </a:prstGeom>
          <a:noFill/>
          <a:ln>
            <a:noFill/>
          </a:ln>
        </p:spPr>
        <p:txBody>
          <a:bodyPr>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ctr" eaLnBrk="0" hangingPunct="0">
              <a:defRPr/>
            </a:pPr>
            <a:r>
              <a:rPr lang="en-US" sz="1400" dirty="0">
                <a:latin typeface="+mn-lt"/>
                <a:cs typeface="+mn-cs"/>
              </a:rPr>
              <a:t>July 2020</a:t>
            </a:r>
          </a:p>
          <a:p>
            <a:pPr algn="ctr" eaLnBrk="0" hangingPunct="0">
              <a:defRPr/>
            </a:pPr>
            <a:r>
              <a:rPr lang="en-US" sz="1400" dirty="0">
                <a:latin typeface="+mn-lt"/>
                <a:cs typeface="+mn-cs"/>
              </a:rPr>
              <a:t>Washington DC</a:t>
            </a:r>
          </a:p>
        </p:txBody>
      </p:sp>
      <p:pic>
        <p:nvPicPr>
          <p:cNvPr id="11268" name="Picture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84263" cy="1150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9" name="Picture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50213" y="0"/>
            <a:ext cx="1085850" cy="1150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12"/>
          <p:cNvSpPr txBox="1">
            <a:spLocks noGrp="1" noChangeArrowheads="1"/>
          </p:cNvSpPr>
          <p:nvPr>
            <p:ph type="subTitle" idx="1"/>
          </p:nvPr>
        </p:nvSpPr>
        <p:spPr>
          <a:xfrm>
            <a:off x="964474" y="4671816"/>
            <a:ext cx="6910387" cy="584775"/>
          </a:xfrm>
        </p:spPr>
        <p:txBody>
          <a:bodyPr>
            <a:spAutoFit/>
          </a:bodyPr>
          <a:lstStyle/>
          <a:p>
            <a:pPr algn="ctr">
              <a:defRPr/>
            </a:pPr>
            <a:r>
              <a:rPr lang="en-US" sz="1600" dirty="0"/>
              <a:t>Status of Medicaid Managed Care Contracts and Issues Involving United Medical Center Not-For-Profit Hospital</a:t>
            </a:r>
          </a:p>
        </p:txBody>
      </p:sp>
      <p:sp>
        <p:nvSpPr>
          <p:cNvPr id="7" name="Text Box 12">
            <a:extLst>
              <a:ext uri="{FF2B5EF4-FFF2-40B4-BE49-F238E27FC236}">
                <a16:creationId xmlns:a16="http://schemas.microsoft.com/office/drawing/2014/main" id="{A67D05BB-2312-44FE-BC02-FF1B54EB0EE3}"/>
              </a:ext>
            </a:extLst>
          </p:cNvPr>
          <p:cNvSpPr txBox="1">
            <a:spLocks noChangeArrowheads="1"/>
          </p:cNvSpPr>
          <p:nvPr/>
        </p:nvSpPr>
        <p:spPr bwMode="auto">
          <a:xfrm>
            <a:off x="35653" y="5989026"/>
            <a:ext cx="4953000" cy="749208"/>
          </a:xfrm>
          <a:prstGeom prst="rect">
            <a:avLst/>
          </a:prstGeom>
          <a:noFill/>
          <a:ln>
            <a:noFill/>
          </a:ln>
          <a:effectLst/>
        </p:spPr>
        <p:txBody>
          <a:bodyPr wrap="square" lIns="101882" tIns="50941" rIns="101882" bIns="50941">
            <a:spAutoFit/>
          </a:bodyPr>
          <a:lstStyle/>
          <a:p>
            <a:pPr algn="ctr" eaLnBrk="0" hangingPunct="0">
              <a:defRPr/>
            </a:pPr>
            <a:endParaRPr lang="en-US" sz="1400" dirty="0">
              <a:solidFill>
                <a:schemeClr val="accent2">
                  <a:lumMod val="50000"/>
                </a:schemeClr>
              </a:solidFill>
              <a:latin typeface="+mn-lt"/>
            </a:endParaRPr>
          </a:p>
          <a:p>
            <a:pPr eaLnBrk="0" hangingPunct="0">
              <a:defRPr/>
            </a:pPr>
            <a:r>
              <a:rPr lang="en-US" sz="1400" dirty="0">
                <a:latin typeface="+mn-lt"/>
              </a:rPr>
              <a:t>Wayne Turnage</a:t>
            </a:r>
          </a:p>
          <a:p>
            <a:pPr eaLnBrk="0" hangingPunct="0">
              <a:defRPr/>
            </a:pPr>
            <a:r>
              <a:rPr lang="en-US" sz="1400" dirty="0">
                <a:latin typeface="+mn-lt"/>
              </a:rPr>
              <a:t>Department of Health Care Finance (DHCF)</a:t>
            </a: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ltLang="en-US" dirty="0">
                <a:solidFill>
                  <a:schemeClr val="tx1"/>
                </a:solidFill>
              </a:rPr>
              <a:t>Presentation Outline</a:t>
            </a:r>
          </a:p>
        </p:txBody>
      </p:sp>
      <p:sp>
        <p:nvSpPr>
          <p:cNvPr id="10" name="Slide Number Placeholder 5"/>
          <p:cNvSpPr>
            <a:spLocks noGrp="1"/>
          </p:cNvSpPr>
          <p:nvPr>
            <p:ph type="sldNum" sz="quarter" idx="12"/>
          </p:nvPr>
        </p:nvSpPr>
        <p:spPr/>
        <p:txBody>
          <a:bodyPr/>
          <a:lstStyle/>
          <a:p>
            <a:pPr>
              <a:defRPr/>
            </a:pPr>
            <a:fld id="{4077AAD1-7F36-4564-9771-CE69E8B5EBFC}" type="slidenum">
              <a:rPr lang="en-US"/>
              <a:pPr>
                <a:defRPr/>
              </a:pPr>
              <a:t>10</a:t>
            </a:fld>
            <a:endParaRPr lang="en-US" dirty="0"/>
          </a:p>
        </p:txBody>
      </p:sp>
      <p:sp>
        <p:nvSpPr>
          <p:cNvPr id="12292" name="Text Box 7"/>
          <p:cNvSpPr txBox="1">
            <a:spLocks noChangeArrowheads="1"/>
          </p:cNvSpPr>
          <p:nvPr/>
        </p:nvSpPr>
        <p:spPr bwMode="auto">
          <a:xfrm>
            <a:off x="33247" y="5105400"/>
            <a:ext cx="69532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1"/>
              </a:buClr>
              <a:buSzPct val="70000"/>
              <a:buFont typeface="Monotype Sorts" pitchFamily="2" charset="2"/>
              <a:buChar char="n"/>
              <a:defRPr kumimoji="1" sz="2000" b="1">
                <a:solidFill>
                  <a:schemeClr val="tx1"/>
                </a:solidFill>
                <a:latin typeface="Arial" charset="0"/>
              </a:defRPr>
            </a:lvl1pPr>
            <a:lvl2pPr marL="742950" indent="-285750" eaLnBrk="0" hangingPunct="0">
              <a:spcBef>
                <a:spcPct val="20000"/>
              </a:spcBef>
              <a:buChar char="–"/>
              <a:defRPr kumimoji="1" sz="2000" b="1">
                <a:solidFill>
                  <a:schemeClr val="tx1"/>
                </a:solidFill>
                <a:latin typeface="Arial" charset="0"/>
              </a:defRPr>
            </a:lvl2pPr>
            <a:lvl3pPr marL="1143000" indent="-228600" eaLnBrk="0" hangingPunct="0">
              <a:spcBef>
                <a:spcPct val="20000"/>
              </a:spcBef>
              <a:buChar char="•"/>
              <a:defRPr kumimoji="1" sz="2000" b="1">
                <a:solidFill>
                  <a:schemeClr val="tx1"/>
                </a:solidFill>
                <a:latin typeface="Arial" charset="0"/>
              </a:defRPr>
            </a:lvl3pPr>
            <a:lvl4pPr marL="1600200" indent="-228600" eaLnBrk="0" hangingPunct="0">
              <a:spcBef>
                <a:spcPct val="20000"/>
              </a:spcBef>
              <a:buChar char="–"/>
              <a:defRPr kumimoji="1" sz="2000" b="1">
                <a:solidFill>
                  <a:schemeClr val="tx1"/>
                </a:solidFill>
                <a:latin typeface="Arial" charset="0"/>
              </a:defRPr>
            </a:lvl4pPr>
            <a:lvl5pPr marL="2057400" indent="-228600" eaLnBrk="0" hangingPunct="0">
              <a:spcBef>
                <a:spcPct val="20000"/>
              </a:spcBef>
              <a:buChar char="»"/>
              <a:defRPr kumimoji="1" sz="2000" b="1">
                <a:solidFill>
                  <a:schemeClr val="tx1"/>
                </a:solidFill>
                <a:latin typeface="Arial" charset="0"/>
              </a:defRPr>
            </a:lvl5pPr>
            <a:lvl6pPr marL="2514600" indent="-228600" eaLnBrk="0" fontAlgn="base" hangingPunct="0">
              <a:spcBef>
                <a:spcPct val="20000"/>
              </a:spcBef>
              <a:spcAft>
                <a:spcPct val="0"/>
              </a:spcAft>
              <a:buChar char="»"/>
              <a:defRPr kumimoji="1" sz="2000" b="1">
                <a:solidFill>
                  <a:schemeClr val="tx1"/>
                </a:solidFill>
                <a:latin typeface="Arial" charset="0"/>
              </a:defRPr>
            </a:lvl6pPr>
            <a:lvl7pPr marL="2971800" indent="-228600" eaLnBrk="0" fontAlgn="base" hangingPunct="0">
              <a:spcBef>
                <a:spcPct val="20000"/>
              </a:spcBef>
              <a:spcAft>
                <a:spcPct val="0"/>
              </a:spcAft>
              <a:buChar char="»"/>
              <a:defRPr kumimoji="1" sz="2000" b="1">
                <a:solidFill>
                  <a:schemeClr val="tx1"/>
                </a:solidFill>
                <a:latin typeface="Arial" charset="0"/>
              </a:defRPr>
            </a:lvl7pPr>
            <a:lvl8pPr marL="3429000" indent="-228600" eaLnBrk="0" fontAlgn="base" hangingPunct="0">
              <a:spcBef>
                <a:spcPct val="20000"/>
              </a:spcBef>
              <a:spcAft>
                <a:spcPct val="0"/>
              </a:spcAft>
              <a:buChar char="»"/>
              <a:defRPr kumimoji="1" sz="2000" b="1">
                <a:solidFill>
                  <a:schemeClr val="tx1"/>
                </a:solidFill>
                <a:latin typeface="Arial" charset="0"/>
              </a:defRPr>
            </a:lvl8pPr>
            <a:lvl9pPr marL="3886200" indent="-228600" eaLnBrk="0" fontAlgn="base" hangingPunct="0">
              <a:spcBef>
                <a:spcPct val="20000"/>
              </a:spcBef>
              <a:spcAft>
                <a:spcPct val="0"/>
              </a:spcAft>
              <a:buChar char="»"/>
              <a:defRPr kumimoji="1" sz="2000" b="1">
                <a:solidFill>
                  <a:schemeClr val="tx1"/>
                </a:solidFill>
                <a:latin typeface="Arial" charset="0"/>
              </a:defRPr>
            </a:lvl9pPr>
          </a:lstStyle>
          <a:p>
            <a:pPr algn="ctr" eaLnBrk="1" hangingPunct="1">
              <a:spcBef>
                <a:spcPct val="50000"/>
              </a:spcBef>
              <a:buClrTx/>
              <a:buSzTx/>
              <a:buFontTx/>
              <a:buNone/>
            </a:pPr>
            <a:r>
              <a:rPr kumimoji="0" lang="en-US" altLang="en-US" sz="4800" dirty="0">
                <a:sym typeface="Wingdings" pitchFamily="2" charset="2"/>
              </a:rPr>
              <a:t></a:t>
            </a:r>
            <a:endParaRPr kumimoji="0" lang="en-US" altLang="en-US" sz="4800" dirty="0"/>
          </a:p>
        </p:txBody>
      </p:sp>
      <p:sp>
        <p:nvSpPr>
          <p:cNvPr id="12293" name="Rectangle 10"/>
          <p:cNvSpPr>
            <a:spLocks noChangeArrowheads="1"/>
          </p:cNvSpPr>
          <p:nvPr/>
        </p:nvSpPr>
        <p:spPr bwMode="auto">
          <a:xfrm>
            <a:off x="1347788" y="6035675"/>
            <a:ext cx="268287"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accent1"/>
              </a:buClr>
              <a:buSzPct val="70000"/>
              <a:buFont typeface="Monotype Sorts" pitchFamily="2" charset="2"/>
              <a:buChar char="n"/>
              <a:defRPr kumimoji="1" sz="2000" b="1">
                <a:solidFill>
                  <a:schemeClr val="tx1"/>
                </a:solidFill>
                <a:latin typeface="Arial" charset="0"/>
              </a:defRPr>
            </a:lvl1pPr>
            <a:lvl2pPr marL="742950" indent="-285750" eaLnBrk="0" hangingPunct="0">
              <a:spcBef>
                <a:spcPct val="20000"/>
              </a:spcBef>
              <a:buChar char="–"/>
              <a:defRPr kumimoji="1" sz="2000" b="1">
                <a:solidFill>
                  <a:schemeClr val="tx1"/>
                </a:solidFill>
                <a:latin typeface="Arial" charset="0"/>
              </a:defRPr>
            </a:lvl2pPr>
            <a:lvl3pPr marL="1143000" indent="-228600" eaLnBrk="0" hangingPunct="0">
              <a:spcBef>
                <a:spcPct val="20000"/>
              </a:spcBef>
              <a:buChar char="•"/>
              <a:defRPr kumimoji="1" sz="2000" b="1">
                <a:solidFill>
                  <a:schemeClr val="tx1"/>
                </a:solidFill>
                <a:latin typeface="Arial" charset="0"/>
              </a:defRPr>
            </a:lvl3pPr>
            <a:lvl4pPr marL="1600200" indent="-228600" eaLnBrk="0" hangingPunct="0">
              <a:spcBef>
                <a:spcPct val="20000"/>
              </a:spcBef>
              <a:buChar char="–"/>
              <a:defRPr kumimoji="1" sz="2000" b="1">
                <a:solidFill>
                  <a:schemeClr val="tx1"/>
                </a:solidFill>
                <a:latin typeface="Arial" charset="0"/>
              </a:defRPr>
            </a:lvl4pPr>
            <a:lvl5pPr marL="2057400" indent="-228600" eaLnBrk="0" hangingPunct="0">
              <a:spcBef>
                <a:spcPct val="20000"/>
              </a:spcBef>
              <a:buChar char="»"/>
              <a:defRPr kumimoji="1" sz="2000" b="1">
                <a:solidFill>
                  <a:schemeClr val="tx1"/>
                </a:solidFill>
                <a:latin typeface="Arial" charset="0"/>
              </a:defRPr>
            </a:lvl5pPr>
            <a:lvl6pPr marL="2514600" indent="-228600" eaLnBrk="0" fontAlgn="base" hangingPunct="0">
              <a:spcBef>
                <a:spcPct val="20000"/>
              </a:spcBef>
              <a:spcAft>
                <a:spcPct val="0"/>
              </a:spcAft>
              <a:buChar char="»"/>
              <a:defRPr kumimoji="1" sz="2000" b="1">
                <a:solidFill>
                  <a:schemeClr val="tx1"/>
                </a:solidFill>
                <a:latin typeface="Arial" charset="0"/>
              </a:defRPr>
            </a:lvl6pPr>
            <a:lvl7pPr marL="2971800" indent="-228600" eaLnBrk="0" fontAlgn="base" hangingPunct="0">
              <a:spcBef>
                <a:spcPct val="20000"/>
              </a:spcBef>
              <a:spcAft>
                <a:spcPct val="0"/>
              </a:spcAft>
              <a:buChar char="»"/>
              <a:defRPr kumimoji="1" sz="2000" b="1">
                <a:solidFill>
                  <a:schemeClr val="tx1"/>
                </a:solidFill>
                <a:latin typeface="Arial" charset="0"/>
              </a:defRPr>
            </a:lvl7pPr>
            <a:lvl8pPr marL="3429000" indent="-228600" eaLnBrk="0" fontAlgn="base" hangingPunct="0">
              <a:spcBef>
                <a:spcPct val="20000"/>
              </a:spcBef>
              <a:spcAft>
                <a:spcPct val="0"/>
              </a:spcAft>
              <a:buChar char="»"/>
              <a:defRPr kumimoji="1" sz="2000" b="1">
                <a:solidFill>
                  <a:schemeClr val="tx1"/>
                </a:solidFill>
                <a:latin typeface="Arial" charset="0"/>
              </a:defRPr>
            </a:lvl8pPr>
            <a:lvl9pPr marL="3886200" indent="-228600" eaLnBrk="0" fontAlgn="base" hangingPunct="0">
              <a:spcBef>
                <a:spcPct val="20000"/>
              </a:spcBef>
              <a:spcAft>
                <a:spcPct val="0"/>
              </a:spcAft>
              <a:buChar char="»"/>
              <a:defRPr kumimoji="1" sz="2000" b="1">
                <a:solidFill>
                  <a:schemeClr val="tx1"/>
                </a:solidFill>
                <a:latin typeface="Arial" charset="0"/>
              </a:defRPr>
            </a:lvl9pPr>
          </a:lstStyle>
          <a:p>
            <a:pPr eaLnBrk="1" hangingPunct="1">
              <a:spcBef>
                <a:spcPct val="0"/>
              </a:spcBef>
              <a:buClrTx/>
              <a:buSzTx/>
              <a:buFontTx/>
              <a:buNone/>
            </a:pPr>
            <a:r>
              <a:rPr kumimoji="0" lang="en-US" altLang="en-US" sz="2400" b="0" dirty="0"/>
              <a:t> </a:t>
            </a:r>
          </a:p>
          <a:p>
            <a:pPr eaLnBrk="1" hangingPunct="1">
              <a:spcBef>
                <a:spcPct val="0"/>
              </a:spcBef>
              <a:buClrTx/>
              <a:buSzTx/>
              <a:buFontTx/>
              <a:buNone/>
            </a:pPr>
            <a:endParaRPr kumimoji="0" lang="en-US" altLang="en-US" sz="2400" b="0" dirty="0"/>
          </a:p>
        </p:txBody>
      </p:sp>
      <p:sp>
        <p:nvSpPr>
          <p:cNvPr id="4102" name="Text Box 3"/>
          <p:cNvSpPr txBox="1">
            <a:spLocks noChangeArrowheads="1"/>
          </p:cNvSpPr>
          <p:nvPr/>
        </p:nvSpPr>
        <p:spPr bwMode="auto">
          <a:xfrm>
            <a:off x="76200" y="1828800"/>
            <a:ext cx="8389938"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accent1"/>
              </a:buClr>
              <a:buSzPct val="70000"/>
              <a:buFont typeface="Monotype Sorts" pitchFamily="2" charset="2"/>
              <a:buChar char="n"/>
              <a:defRPr kumimoji="1" sz="2000" b="1">
                <a:solidFill>
                  <a:schemeClr val="tx1"/>
                </a:solidFill>
                <a:latin typeface="Arial" charset="0"/>
              </a:defRPr>
            </a:lvl1pPr>
            <a:lvl2pPr marL="1193800">
              <a:spcBef>
                <a:spcPct val="20000"/>
              </a:spcBef>
              <a:buChar char="–"/>
              <a:defRPr kumimoji="1" sz="2000" b="1">
                <a:solidFill>
                  <a:schemeClr val="tx1"/>
                </a:solidFill>
                <a:latin typeface="Arial" charset="0"/>
              </a:defRPr>
            </a:lvl2pPr>
            <a:lvl3pPr marL="1143000" indent="-228600">
              <a:spcBef>
                <a:spcPct val="20000"/>
              </a:spcBef>
              <a:buChar char="•"/>
              <a:defRPr kumimoji="1" sz="2000" b="1">
                <a:solidFill>
                  <a:schemeClr val="tx1"/>
                </a:solidFill>
                <a:latin typeface="Arial" charset="0"/>
              </a:defRPr>
            </a:lvl3pPr>
            <a:lvl4pPr marL="1600200" indent="-228600">
              <a:spcBef>
                <a:spcPct val="20000"/>
              </a:spcBef>
              <a:buChar char="–"/>
              <a:defRPr kumimoji="1" sz="2000" b="1">
                <a:solidFill>
                  <a:schemeClr val="tx1"/>
                </a:solidFill>
                <a:latin typeface="Arial" charset="0"/>
              </a:defRPr>
            </a:lvl4pPr>
            <a:lvl5pPr marL="2057400" indent="-228600">
              <a:spcBef>
                <a:spcPct val="20000"/>
              </a:spcBef>
              <a:buChar char="»"/>
              <a:defRPr kumimoji="1" sz="2000" b="1">
                <a:solidFill>
                  <a:schemeClr val="tx1"/>
                </a:solidFill>
                <a:latin typeface="Arial" charset="0"/>
              </a:defRPr>
            </a:lvl5pPr>
            <a:lvl6pPr marL="2514600" indent="-228600" eaLnBrk="0" fontAlgn="base" hangingPunct="0">
              <a:spcBef>
                <a:spcPct val="20000"/>
              </a:spcBef>
              <a:spcAft>
                <a:spcPct val="0"/>
              </a:spcAft>
              <a:buChar char="»"/>
              <a:defRPr kumimoji="1" sz="2000" b="1">
                <a:solidFill>
                  <a:schemeClr val="tx1"/>
                </a:solidFill>
                <a:latin typeface="Arial" charset="0"/>
              </a:defRPr>
            </a:lvl6pPr>
            <a:lvl7pPr marL="2971800" indent="-228600" eaLnBrk="0" fontAlgn="base" hangingPunct="0">
              <a:spcBef>
                <a:spcPct val="20000"/>
              </a:spcBef>
              <a:spcAft>
                <a:spcPct val="0"/>
              </a:spcAft>
              <a:buChar char="»"/>
              <a:defRPr kumimoji="1" sz="2000" b="1">
                <a:solidFill>
                  <a:schemeClr val="tx1"/>
                </a:solidFill>
                <a:latin typeface="Arial" charset="0"/>
              </a:defRPr>
            </a:lvl7pPr>
            <a:lvl8pPr marL="3429000" indent="-228600" eaLnBrk="0" fontAlgn="base" hangingPunct="0">
              <a:spcBef>
                <a:spcPct val="20000"/>
              </a:spcBef>
              <a:spcAft>
                <a:spcPct val="0"/>
              </a:spcAft>
              <a:buChar char="»"/>
              <a:defRPr kumimoji="1" sz="2000" b="1">
                <a:solidFill>
                  <a:schemeClr val="tx1"/>
                </a:solidFill>
                <a:latin typeface="Arial" charset="0"/>
              </a:defRPr>
            </a:lvl8pPr>
            <a:lvl9pPr marL="3886200" indent="-228600" eaLnBrk="0" fontAlgn="base" hangingPunct="0">
              <a:spcBef>
                <a:spcPct val="20000"/>
              </a:spcBef>
              <a:spcAft>
                <a:spcPct val="0"/>
              </a:spcAft>
              <a:buChar char="»"/>
              <a:defRPr kumimoji="1" sz="2000" b="1">
                <a:solidFill>
                  <a:schemeClr val="tx1"/>
                </a:solidFill>
                <a:latin typeface="Arial" charset="0"/>
              </a:defRPr>
            </a:lvl9pPr>
          </a:lstStyle>
          <a:p>
            <a:pPr>
              <a:spcBef>
                <a:spcPct val="0"/>
              </a:spcBef>
              <a:buClrTx/>
              <a:buSzPct val="150000"/>
              <a:buFont typeface="Monotype Sorts" pitchFamily="2" charset="2"/>
              <a:buNone/>
              <a:defRPr/>
            </a:pPr>
            <a:r>
              <a:rPr kumimoji="0" lang="en-US" altLang="en-US" sz="2400" b="0" dirty="0"/>
              <a:t> </a:t>
            </a:r>
          </a:p>
          <a:p>
            <a:pPr marL="342900" indent="-342900">
              <a:spcBef>
                <a:spcPct val="0"/>
              </a:spcBef>
              <a:buClrTx/>
              <a:buSzPct val="150000"/>
              <a:buFont typeface="Wingdings" panose="05000000000000000000" pitchFamily="2" charset="2"/>
              <a:buChar char="q"/>
              <a:defRPr/>
            </a:pPr>
            <a:r>
              <a:rPr kumimoji="0" lang="en-US" altLang="en-US" sz="2400" b="0" dirty="0"/>
              <a:t> Status Of Medicaid Managed Care Contracts</a:t>
            </a:r>
          </a:p>
          <a:p>
            <a:pPr marL="974725" lvl="1" indent="-342900">
              <a:spcBef>
                <a:spcPct val="0"/>
              </a:spcBef>
              <a:buSzPct val="150000"/>
              <a:buFont typeface="Wingdings" panose="05000000000000000000" pitchFamily="2" charset="2"/>
              <a:buChar char="Ø"/>
              <a:defRPr/>
            </a:pPr>
            <a:r>
              <a:rPr kumimoji="0" lang="en-US" altLang="en-US" sz="2400" b="0" dirty="0"/>
              <a:t> </a:t>
            </a:r>
            <a:r>
              <a:rPr kumimoji="0" lang="en-US" altLang="en-US" sz="2400" b="0" i="1" dirty="0"/>
              <a:t>Rationale for Re-Procurement</a:t>
            </a:r>
          </a:p>
          <a:p>
            <a:pPr marL="974725" lvl="1" indent="-342900">
              <a:spcBef>
                <a:spcPct val="0"/>
              </a:spcBef>
              <a:buSzPct val="150000"/>
              <a:buFont typeface="Wingdings" panose="05000000000000000000" pitchFamily="2" charset="2"/>
              <a:buChar char="Ø"/>
              <a:defRPr/>
            </a:pPr>
            <a:r>
              <a:rPr kumimoji="0" lang="en-US" altLang="en-US" sz="2400" b="0" i="1" dirty="0"/>
              <a:t> Importance of New Universal Contracting Provisions</a:t>
            </a:r>
          </a:p>
          <a:p>
            <a:pPr marL="974725" lvl="1" indent="-342900">
              <a:spcBef>
                <a:spcPct val="0"/>
              </a:spcBef>
              <a:buSzPct val="150000"/>
              <a:buFont typeface="Wingdings" panose="05000000000000000000" pitchFamily="2" charset="2"/>
              <a:buChar char="Ø"/>
              <a:defRPr/>
            </a:pPr>
            <a:endParaRPr kumimoji="0" lang="en-US" altLang="en-US" sz="2400" i="1" dirty="0"/>
          </a:p>
          <a:p>
            <a:pPr marL="342900" indent="-342900">
              <a:spcBef>
                <a:spcPct val="0"/>
              </a:spcBef>
              <a:buClrTx/>
              <a:buSzPct val="150000"/>
              <a:buFont typeface="Wingdings" panose="05000000000000000000" pitchFamily="2" charset="2"/>
              <a:buChar char="q"/>
              <a:defRPr/>
            </a:pPr>
            <a:endParaRPr kumimoji="0" lang="en-US" altLang="en-US" sz="2400" b="0" dirty="0"/>
          </a:p>
          <a:p>
            <a:pPr marL="342900" indent="-342900">
              <a:spcBef>
                <a:spcPct val="0"/>
              </a:spcBef>
              <a:buClrTx/>
              <a:buSzPct val="150000"/>
              <a:buFont typeface="Wingdings" panose="05000000000000000000" pitchFamily="2" charset="2"/>
              <a:buChar char="q"/>
              <a:defRPr/>
            </a:pPr>
            <a:r>
              <a:rPr kumimoji="0" lang="en-US" altLang="en-US" sz="2400" b="0" dirty="0"/>
              <a:t>  </a:t>
            </a:r>
            <a:r>
              <a:rPr kumimoji="0" lang="en-US" altLang="en-US" sz="2400" dirty="0"/>
              <a:t>Movement of Fee-For-Service Into Managed Care</a:t>
            </a:r>
          </a:p>
          <a:p>
            <a:pPr marL="342900" indent="-342900">
              <a:spcBef>
                <a:spcPct val="0"/>
              </a:spcBef>
              <a:buClrTx/>
              <a:buSzPct val="150000"/>
              <a:buFont typeface="Wingdings" panose="05000000000000000000" pitchFamily="2" charset="2"/>
              <a:buChar char="q"/>
              <a:defRPr/>
            </a:pPr>
            <a:endParaRPr kumimoji="0" lang="en-US" altLang="en-US" sz="2400" b="0" dirty="0"/>
          </a:p>
          <a:p>
            <a:pPr marL="342900" indent="-342900">
              <a:spcBef>
                <a:spcPct val="0"/>
              </a:spcBef>
              <a:buClrTx/>
              <a:buSzPct val="150000"/>
              <a:buFont typeface="Wingdings" panose="05000000000000000000" pitchFamily="2" charset="2"/>
              <a:buChar char="q"/>
              <a:defRPr/>
            </a:pPr>
            <a:endParaRPr kumimoji="0" lang="en-US" altLang="en-US" sz="2400" b="0" dirty="0"/>
          </a:p>
          <a:p>
            <a:pPr>
              <a:spcBef>
                <a:spcPct val="0"/>
              </a:spcBef>
              <a:buClrTx/>
              <a:buSzPct val="150000"/>
              <a:buNone/>
              <a:defRPr/>
            </a:pPr>
            <a:endParaRPr kumimoji="0" lang="en-US" altLang="en-US" sz="2400" b="0" dirty="0"/>
          </a:p>
          <a:p>
            <a:pPr marL="342900" indent="-342900">
              <a:spcBef>
                <a:spcPct val="0"/>
              </a:spcBef>
              <a:buClrTx/>
              <a:buSzPct val="150000"/>
              <a:buFont typeface="Wingdings" panose="05000000000000000000" pitchFamily="2" charset="2"/>
              <a:buChar char="q"/>
              <a:defRPr/>
            </a:pPr>
            <a:r>
              <a:rPr kumimoji="0" lang="en-US" altLang="en-US" sz="2400" b="0" dirty="0"/>
              <a:t> Issues At United Medical Center</a:t>
            </a:r>
          </a:p>
          <a:p>
            <a:pPr marL="974725" lvl="1" indent="-342900">
              <a:spcBef>
                <a:spcPct val="0"/>
              </a:spcBef>
              <a:buSzPct val="150000"/>
              <a:buFont typeface="Wingdings" panose="05000000000000000000" pitchFamily="2" charset="2"/>
              <a:buChar char="Ø"/>
              <a:defRPr/>
            </a:pPr>
            <a:r>
              <a:rPr kumimoji="0" lang="en-US" altLang="en-US" sz="2400" i="1" dirty="0"/>
              <a:t> </a:t>
            </a:r>
            <a:r>
              <a:rPr kumimoji="0" lang="en-US" altLang="en-US" sz="2400" b="0" i="1" dirty="0"/>
              <a:t>Relocation of Nursing Home Residents</a:t>
            </a:r>
          </a:p>
          <a:p>
            <a:pPr marL="974725" lvl="1" indent="-342900">
              <a:spcBef>
                <a:spcPct val="0"/>
              </a:spcBef>
              <a:buSzPct val="150000"/>
              <a:buFont typeface="Wingdings" panose="05000000000000000000" pitchFamily="2" charset="2"/>
              <a:buChar char="Ø"/>
              <a:defRPr/>
            </a:pPr>
            <a:r>
              <a:rPr kumimoji="0" lang="en-US" altLang="en-US" sz="2400" b="0" i="1" dirty="0"/>
              <a:t> Power Outage At United Medical Center</a:t>
            </a:r>
          </a:p>
          <a:p>
            <a:pPr lvl="1">
              <a:spcBef>
                <a:spcPct val="0"/>
              </a:spcBef>
              <a:buSzPct val="150000"/>
              <a:buNone/>
              <a:defRPr/>
            </a:pPr>
            <a:r>
              <a:rPr kumimoji="0" lang="en-US" altLang="en-US" sz="2400" b="0" dirty="0"/>
              <a:t> </a:t>
            </a:r>
            <a:endParaRPr kumimoji="0" lang="en-US" altLang="en-US" b="0" i="1" dirty="0"/>
          </a:p>
        </p:txBody>
      </p:sp>
    </p:spTree>
    <p:extLst>
      <p:ext uri="{BB962C8B-B14F-4D97-AF65-F5344CB8AC3E}">
        <p14:creationId xmlns:p14="http://schemas.microsoft.com/office/powerpoint/2010/main" val="3128077378"/>
      </p:ext>
    </p:extLst>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itle 1">
            <a:extLst>
              <a:ext uri="{FF2B5EF4-FFF2-40B4-BE49-F238E27FC236}">
                <a16:creationId xmlns:a16="http://schemas.microsoft.com/office/drawing/2014/main" id="{4B18958F-EB8C-4CC9-A16B-678C2D62D3A7}"/>
              </a:ext>
            </a:extLst>
          </p:cNvPr>
          <p:cNvSpPr>
            <a:spLocks noGrp="1" noChangeArrowheads="1"/>
          </p:cNvSpPr>
          <p:nvPr>
            <p:ph type="title"/>
          </p:nvPr>
        </p:nvSpPr>
        <p:spPr>
          <a:xfrm>
            <a:off x="0" y="76200"/>
            <a:ext cx="8991600" cy="1452563"/>
          </a:xfrm>
        </p:spPr>
        <p:txBody>
          <a:bodyPr/>
          <a:lstStyle/>
          <a:p>
            <a:r>
              <a:rPr lang="en-US" altLang="en-US" sz="3200" dirty="0">
                <a:solidFill>
                  <a:schemeClr val="tx1"/>
                </a:solidFill>
              </a:rPr>
              <a:t>Those Who Are Not In Managed Care Have Health Care Needs That Are Significantly More Expensive To Treat</a:t>
            </a:r>
          </a:p>
        </p:txBody>
      </p:sp>
      <p:graphicFrame>
        <p:nvGraphicFramePr>
          <p:cNvPr id="6" name="Content Placeholder 5">
            <a:extLst>
              <a:ext uri="{FF2B5EF4-FFF2-40B4-BE49-F238E27FC236}">
                <a16:creationId xmlns:a16="http://schemas.microsoft.com/office/drawing/2014/main" id="{641B6C20-6458-41AC-A581-68E817474643}"/>
              </a:ext>
            </a:extLst>
          </p:cNvPr>
          <p:cNvGraphicFramePr>
            <a:graphicFrameLocks noGrp="1"/>
          </p:cNvGraphicFramePr>
          <p:nvPr>
            <p:ph idx="1"/>
          </p:nvPr>
        </p:nvGraphicFramePr>
        <p:xfrm>
          <a:off x="0" y="1676400"/>
          <a:ext cx="8991599" cy="3847211"/>
        </p:xfrm>
        <a:graphic>
          <a:graphicData uri="http://schemas.openxmlformats.org/drawingml/2006/chart">
            <c:chart xmlns:c="http://schemas.openxmlformats.org/drawingml/2006/chart" xmlns:r="http://schemas.openxmlformats.org/officeDocument/2006/relationships" r:id="rId2"/>
          </a:graphicData>
        </a:graphic>
      </p:graphicFrame>
      <p:sp>
        <p:nvSpPr>
          <p:cNvPr id="5" name="Footer Placeholder 4">
            <a:extLst>
              <a:ext uri="{FF2B5EF4-FFF2-40B4-BE49-F238E27FC236}">
                <a16:creationId xmlns:a16="http://schemas.microsoft.com/office/drawing/2014/main" id="{B59BAF76-545C-4E1D-A74B-2F646C8A0951}"/>
              </a:ext>
            </a:extLst>
          </p:cNvPr>
          <p:cNvSpPr>
            <a:spLocks noGrp="1"/>
          </p:cNvSpPr>
          <p:nvPr>
            <p:ph type="ftr" sz="quarter" idx="11"/>
          </p:nvPr>
        </p:nvSpPr>
        <p:spPr>
          <a:xfrm>
            <a:off x="457200" y="5670550"/>
            <a:ext cx="8229600" cy="679450"/>
          </a:xfrm>
        </p:spPr>
        <p:txBody>
          <a:bodyPr/>
          <a:lstStyle/>
          <a:p>
            <a:pPr algn="l" defTabSz="440537">
              <a:spcBef>
                <a:spcPct val="0"/>
              </a:spcBef>
              <a:defRPr/>
            </a:pPr>
            <a:r>
              <a:rPr lang="en-US" b="1" u="sng" dirty="0"/>
              <a:t>Source</a:t>
            </a:r>
            <a:r>
              <a:rPr lang="en-US" dirty="0"/>
              <a:t>: </a:t>
            </a:r>
            <a:r>
              <a:rPr lang="en-US" altLang="en-US" dirty="0">
                <a:solidFill>
                  <a:prstClr val="black"/>
                </a:solidFill>
              </a:rPr>
              <a:t>Data were extracted from DHCF MMIS system.</a:t>
            </a:r>
          </a:p>
          <a:p>
            <a:pPr algn="l" defTabSz="440537">
              <a:spcBef>
                <a:spcPct val="0"/>
              </a:spcBef>
              <a:defRPr/>
            </a:pPr>
            <a:r>
              <a:rPr lang="en-US" b="1" u="sng" dirty="0"/>
              <a:t>Note</a:t>
            </a:r>
            <a:r>
              <a:rPr lang="en-US" dirty="0"/>
              <a:t>: </a:t>
            </a:r>
            <a:r>
              <a:rPr lang="en-US" altLang="en-US" dirty="0">
                <a:solidFill>
                  <a:prstClr val="black"/>
                </a:solidFill>
              </a:rPr>
              <a:t>Only persons with 12 months of continuous eligibility in 2018 are included in this analysis.</a:t>
            </a:r>
            <a:endParaRPr lang="en-US" dirty="0"/>
          </a:p>
        </p:txBody>
      </p:sp>
      <p:sp>
        <p:nvSpPr>
          <p:cNvPr id="83973" name="Slide Number Placeholder 1">
            <a:extLst>
              <a:ext uri="{FF2B5EF4-FFF2-40B4-BE49-F238E27FC236}">
                <a16:creationId xmlns:a16="http://schemas.microsoft.com/office/drawing/2014/main" id="{0FCFAD82-7090-46B6-9C3D-8D2072659D0B}"/>
              </a:ext>
            </a:extLst>
          </p:cNvPr>
          <p:cNvSpPr txBox="1">
            <a:spLocks noChangeArrowheads="1"/>
          </p:cNvSpPr>
          <p:nvPr/>
        </p:nvSpPr>
        <p:spPr bwMode="auto">
          <a:xfrm>
            <a:off x="8686800" y="15875"/>
            <a:ext cx="4572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Monotype Sorts" pitchFamily="2" charset="2"/>
              <a:buChar char="n"/>
              <a:defRPr kumimoji="1" sz="2000" b="1">
                <a:solidFill>
                  <a:schemeClr val="tx1"/>
                </a:solidFill>
                <a:latin typeface="Arial" panose="020B0604020202020204" pitchFamily="34" charset="0"/>
              </a:defRPr>
            </a:lvl1pPr>
            <a:lvl2pPr marL="742950" indent="-285750">
              <a:spcBef>
                <a:spcPct val="20000"/>
              </a:spcBef>
              <a:buChar char="–"/>
              <a:defRPr kumimoji="1" sz="2000" b="1">
                <a:solidFill>
                  <a:schemeClr val="tx1"/>
                </a:solidFill>
                <a:latin typeface="Arial" panose="020B0604020202020204" pitchFamily="34" charset="0"/>
              </a:defRPr>
            </a:lvl2pPr>
            <a:lvl3pPr marL="1143000" indent="-228600">
              <a:spcBef>
                <a:spcPct val="20000"/>
              </a:spcBef>
              <a:buChar char="•"/>
              <a:defRPr kumimoji="1" sz="2000" b="1">
                <a:solidFill>
                  <a:schemeClr val="tx1"/>
                </a:solidFill>
                <a:latin typeface="Arial" panose="020B0604020202020204" pitchFamily="34" charset="0"/>
              </a:defRPr>
            </a:lvl3pPr>
            <a:lvl4pPr marL="1600200" indent="-228600">
              <a:spcBef>
                <a:spcPct val="20000"/>
              </a:spcBef>
              <a:buChar char="–"/>
              <a:defRPr kumimoji="1" sz="2000" b="1">
                <a:solidFill>
                  <a:schemeClr val="tx1"/>
                </a:solidFill>
                <a:latin typeface="Arial" panose="020B0604020202020204" pitchFamily="34" charset="0"/>
              </a:defRPr>
            </a:lvl4pPr>
            <a:lvl5pPr marL="2057400" indent="-228600">
              <a:spcBef>
                <a:spcPct val="20000"/>
              </a:spcBef>
              <a:buChar char="»"/>
              <a:defRPr kumimoji="1"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b="1">
                <a:solidFill>
                  <a:schemeClr val="tx1"/>
                </a:solidFill>
                <a:latin typeface="Arial" panose="020B0604020202020204" pitchFamily="34" charset="0"/>
              </a:defRPr>
            </a:lvl9pPr>
          </a:lstStyle>
          <a:p>
            <a:pPr algn="r">
              <a:spcBef>
                <a:spcPct val="50000"/>
              </a:spcBef>
              <a:buClrTx/>
              <a:buSzTx/>
              <a:buFontTx/>
              <a:buNone/>
            </a:pPr>
            <a:fld id="{E160F6D8-91BD-4926-8B90-4A7582580735}" type="slidenum">
              <a:rPr kumimoji="0" lang="en-US" altLang="en-US" sz="1600" b="0"/>
              <a:pPr algn="r">
                <a:spcBef>
                  <a:spcPct val="50000"/>
                </a:spcBef>
                <a:buClrTx/>
                <a:buSzTx/>
                <a:buFontTx/>
                <a:buNone/>
              </a:pPr>
              <a:t>11</a:t>
            </a:fld>
            <a:endParaRPr kumimoji="0" lang="en-US" altLang="en-US" sz="1600" b="0" dirty="0"/>
          </a:p>
        </p:txBody>
      </p:sp>
      <p:sp>
        <p:nvSpPr>
          <p:cNvPr id="7" name="Slide Number Placeholder 3">
            <a:extLst>
              <a:ext uri="{FF2B5EF4-FFF2-40B4-BE49-F238E27FC236}">
                <a16:creationId xmlns:a16="http://schemas.microsoft.com/office/drawing/2014/main" id="{C6DF7CC0-BFAC-40A0-93EB-22579B686AC2}"/>
              </a:ext>
            </a:extLst>
          </p:cNvPr>
          <p:cNvSpPr>
            <a:spLocks noGrp="1"/>
          </p:cNvSpPr>
          <p:nvPr>
            <p:ph type="sldNum" sz="quarter" idx="12"/>
          </p:nvPr>
        </p:nvSpPr>
        <p:spPr>
          <a:xfrm>
            <a:off x="8686800" y="6400800"/>
            <a:ext cx="457200" cy="457200"/>
          </a:xfrm>
        </p:spPr>
        <p:txBody>
          <a:bodyPr/>
          <a:lstStyle/>
          <a:p>
            <a:fld id="{8EEAE41E-0448-475B-BEBE-E7173EBC1ABF}" type="slidenum">
              <a:rPr lang="en-US" altLang="en-US" smtClean="0"/>
              <a:pPr/>
              <a:t>11</a:t>
            </a:fld>
            <a:endParaRPr lang="en-US" altLang="en-US" dirty="0"/>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11881-2BDE-4361-B288-C3FB60B657AC}"/>
              </a:ext>
            </a:extLst>
          </p:cNvPr>
          <p:cNvSpPr>
            <a:spLocks noGrp="1"/>
          </p:cNvSpPr>
          <p:nvPr>
            <p:ph type="title"/>
          </p:nvPr>
        </p:nvSpPr>
        <p:spPr>
          <a:xfrm>
            <a:off x="0" y="76200"/>
            <a:ext cx="8915400" cy="1447800"/>
          </a:xfrm>
        </p:spPr>
        <p:txBody>
          <a:bodyPr/>
          <a:lstStyle/>
          <a:p>
            <a:r>
              <a:rPr lang="en-US" sz="3200" dirty="0">
                <a:solidFill>
                  <a:schemeClr val="tx1"/>
                </a:solidFill>
              </a:rPr>
              <a:t>With The New Managed Care Contracts, DHCF Will Transform The Medicaid Delivery System For The FFS Population </a:t>
            </a:r>
          </a:p>
        </p:txBody>
      </p:sp>
      <p:sp>
        <p:nvSpPr>
          <p:cNvPr id="4" name="Slide Number Placeholder 3">
            <a:extLst>
              <a:ext uri="{FF2B5EF4-FFF2-40B4-BE49-F238E27FC236}">
                <a16:creationId xmlns:a16="http://schemas.microsoft.com/office/drawing/2014/main" id="{81D91EFD-A093-4794-B675-96A968E5963E}"/>
              </a:ext>
            </a:extLst>
          </p:cNvPr>
          <p:cNvSpPr>
            <a:spLocks noGrp="1"/>
          </p:cNvSpPr>
          <p:nvPr>
            <p:ph type="sldNum" sz="quarter" idx="12"/>
          </p:nvPr>
        </p:nvSpPr>
        <p:spPr/>
        <p:txBody>
          <a:bodyPr/>
          <a:lstStyle/>
          <a:p>
            <a:fld id="{8EEAE41E-0448-475B-BEBE-E7173EBC1ABF}" type="slidenum">
              <a:rPr lang="en-US" altLang="en-US" smtClean="0"/>
              <a:pPr/>
              <a:t>12</a:t>
            </a:fld>
            <a:endParaRPr lang="en-US" altLang="en-US" dirty="0"/>
          </a:p>
        </p:txBody>
      </p:sp>
      <p:sp>
        <p:nvSpPr>
          <p:cNvPr id="6" name="Rectangle 5">
            <a:extLst>
              <a:ext uri="{FF2B5EF4-FFF2-40B4-BE49-F238E27FC236}">
                <a16:creationId xmlns:a16="http://schemas.microsoft.com/office/drawing/2014/main" id="{4083414E-3C58-4B82-AF6D-538EAFCC17CF}"/>
              </a:ext>
            </a:extLst>
          </p:cNvPr>
          <p:cNvSpPr/>
          <p:nvPr/>
        </p:nvSpPr>
        <p:spPr>
          <a:xfrm>
            <a:off x="58183" y="1524000"/>
            <a:ext cx="9144000" cy="6001643"/>
          </a:xfrm>
          <a:prstGeom prst="rect">
            <a:avLst/>
          </a:prstGeom>
        </p:spPr>
        <p:txBody>
          <a:bodyPr wrap="square">
            <a:spAutoFit/>
          </a:bodyPr>
          <a:lstStyle/>
          <a:p>
            <a:pPr marL="342900" indent="-342900">
              <a:buFont typeface="Wingdings" panose="05000000000000000000" pitchFamily="2" charset="2"/>
              <a:buChar char="q"/>
            </a:pPr>
            <a:endParaRPr lang="en-US" dirty="0">
              <a:latin typeface="+mn-lt"/>
            </a:endParaRPr>
          </a:p>
          <a:p>
            <a:pPr marL="342900" lvl="1" indent="-342900">
              <a:buFont typeface="Wingdings" panose="05000000000000000000" pitchFamily="2" charset="2"/>
              <a:buChar char="q"/>
            </a:pPr>
            <a:r>
              <a:rPr lang="en-US" dirty="0">
                <a:latin typeface="+mn-lt"/>
              </a:rPr>
              <a:t>The goal of this reform is to make the managed care program more accountable and person-centered for a larger share of Medicaid beneficiaries</a:t>
            </a:r>
          </a:p>
          <a:p>
            <a:pPr marL="342900" lvl="1" indent="-342900">
              <a:buFont typeface="Wingdings" panose="05000000000000000000" pitchFamily="2" charset="2"/>
              <a:buChar char="q"/>
            </a:pPr>
            <a:endParaRPr lang="en-US" dirty="0">
              <a:latin typeface="+mn-lt"/>
            </a:endParaRPr>
          </a:p>
          <a:p>
            <a:pPr marL="342900" lvl="1" indent="-342900">
              <a:buFont typeface="Wingdings" panose="05000000000000000000" pitchFamily="2" charset="2"/>
              <a:buChar char="q"/>
            </a:pPr>
            <a:r>
              <a:rPr lang="en-US" dirty="0">
                <a:latin typeface="+mn-lt"/>
              </a:rPr>
              <a:t>To facilitate this change, DHCF plans to transition approximately 19,000 individuals—identified as Adults with Special Health Care Needs—from the FFS Medicaid program into managed care on October 1, 2020</a:t>
            </a:r>
          </a:p>
          <a:p>
            <a:pPr marL="342900" lvl="1" indent="-342900">
              <a:buFont typeface="Wingdings" panose="05000000000000000000" pitchFamily="2" charset="2"/>
              <a:buChar char="q"/>
            </a:pPr>
            <a:endParaRPr lang="en-US" dirty="0">
              <a:latin typeface="+mn-lt"/>
            </a:endParaRPr>
          </a:p>
          <a:p>
            <a:pPr marL="342900" lvl="1" indent="-342900">
              <a:buFont typeface="Wingdings" panose="05000000000000000000" pitchFamily="2" charset="2"/>
              <a:buChar char="q"/>
            </a:pPr>
            <a:r>
              <a:rPr lang="en-US" dirty="0">
                <a:latin typeface="+mn-lt"/>
              </a:rPr>
              <a:t>Enrollment will be proportional and will permit these more vulnerable and medically fragile populations to benefit from care coordination and case management services not provided in the FFS program</a:t>
            </a:r>
          </a:p>
          <a:p>
            <a:pPr lvl="1"/>
            <a:endParaRPr lang="en-US" dirty="0"/>
          </a:p>
          <a:p>
            <a:pPr marL="800100" lvl="1" indent="-342900">
              <a:buFont typeface="Wingdings" panose="05000000000000000000" pitchFamily="2" charset="2"/>
              <a:buChar char="q"/>
            </a:pPr>
            <a:endParaRPr lang="en-US" dirty="0"/>
          </a:p>
        </p:txBody>
      </p:sp>
    </p:spTree>
    <p:extLst>
      <p:ext uri="{BB962C8B-B14F-4D97-AF65-F5344CB8AC3E}">
        <p14:creationId xmlns:p14="http://schemas.microsoft.com/office/powerpoint/2010/main" val="2210735464"/>
      </p:ext>
    </p:extLst>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ltLang="en-US" dirty="0">
                <a:solidFill>
                  <a:schemeClr val="tx1"/>
                </a:solidFill>
              </a:rPr>
              <a:t>Presentation Outline</a:t>
            </a:r>
          </a:p>
        </p:txBody>
      </p:sp>
      <p:sp>
        <p:nvSpPr>
          <p:cNvPr id="10" name="Slide Number Placeholder 5"/>
          <p:cNvSpPr>
            <a:spLocks noGrp="1"/>
          </p:cNvSpPr>
          <p:nvPr>
            <p:ph type="sldNum" sz="quarter" idx="12"/>
          </p:nvPr>
        </p:nvSpPr>
        <p:spPr/>
        <p:txBody>
          <a:bodyPr/>
          <a:lstStyle/>
          <a:p>
            <a:pPr>
              <a:defRPr/>
            </a:pPr>
            <a:fld id="{4077AAD1-7F36-4564-9771-CE69E8B5EBFC}" type="slidenum">
              <a:rPr lang="en-US"/>
              <a:pPr>
                <a:defRPr/>
              </a:pPr>
              <a:t>13</a:t>
            </a:fld>
            <a:endParaRPr lang="en-US" dirty="0"/>
          </a:p>
        </p:txBody>
      </p:sp>
      <p:sp>
        <p:nvSpPr>
          <p:cNvPr id="12292" name="Text Box 7"/>
          <p:cNvSpPr txBox="1">
            <a:spLocks noChangeArrowheads="1"/>
          </p:cNvSpPr>
          <p:nvPr/>
        </p:nvSpPr>
        <p:spPr bwMode="auto">
          <a:xfrm>
            <a:off x="67491" y="5203825"/>
            <a:ext cx="69532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1"/>
              </a:buClr>
              <a:buSzPct val="70000"/>
              <a:buFont typeface="Monotype Sorts" pitchFamily="2" charset="2"/>
              <a:buChar char="n"/>
              <a:defRPr kumimoji="1" sz="2000" b="1">
                <a:solidFill>
                  <a:schemeClr val="tx1"/>
                </a:solidFill>
                <a:latin typeface="Arial" charset="0"/>
              </a:defRPr>
            </a:lvl1pPr>
            <a:lvl2pPr marL="742950" indent="-285750" eaLnBrk="0" hangingPunct="0">
              <a:spcBef>
                <a:spcPct val="20000"/>
              </a:spcBef>
              <a:buChar char="–"/>
              <a:defRPr kumimoji="1" sz="2000" b="1">
                <a:solidFill>
                  <a:schemeClr val="tx1"/>
                </a:solidFill>
                <a:latin typeface="Arial" charset="0"/>
              </a:defRPr>
            </a:lvl2pPr>
            <a:lvl3pPr marL="1143000" indent="-228600" eaLnBrk="0" hangingPunct="0">
              <a:spcBef>
                <a:spcPct val="20000"/>
              </a:spcBef>
              <a:buChar char="•"/>
              <a:defRPr kumimoji="1" sz="2000" b="1">
                <a:solidFill>
                  <a:schemeClr val="tx1"/>
                </a:solidFill>
                <a:latin typeface="Arial" charset="0"/>
              </a:defRPr>
            </a:lvl3pPr>
            <a:lvl4pPr marL="1600200" indent="-228600" eaLnBrk="0" hangingPunct="0">
              <a:spcBef>
                <a:spcPct val="20000"/>
              </a:spcBef>
              <a:buChar char="–"/>
              <a:defRPr kumimoji="1" sz="2000" b="1">
                <a:solidFill>
                  <a:schemeClr val="tx1"/>
                </a:solidFill>
                <a:latin typeface="Arial" charset="0"/>
              </a:defRPr>
            </a:lvl4pPr>
            <a:lvl5pPr marL="2057400" indent="-228600" eaLnBrk="0" hangingPunct="0">
              <a:spcBef>
                <a:spcPct val="20000"/>
              </a:spcBef>
              <a:buChar char="»"/>
              <a:defRPr kumimoji="1" sz="2000" b="1">
                <a:solidFill>
                  <a:schemeClr val="tx1"/>
                </a:solidFill>
                <a:latin typeface="Arial" charset="0"/>
              </a:defRPr>
            </a:lvl5pPr>
            <a:lvl6pPr marL="2514600" indent="-228600" eaLnBrk="0" fontAlgn="base" hangingPunct="0">
              <a:spcBef>
                <a:spcPct val="20000"/>
              </a:spcBef>
              <a:spcAft>
                <a:spcPct val="0"/>
              </a:spcAft>
              <a:buChar char="»"/>
              <a:defRPr kumimoji="1" sz="2000" b="1">
                <a:solidFill>
                  <a:schemeClr val="tx1"/>
                </a:solidFill>
                <a:latin typeface="Arial" charset="0"/>
              </a:defRPr>
            </a:lvl6pPr>
            <a:lvl7pPr marL="2971800" indent="-228600" eaLnBrk="0" fontAlgn="base" hangingPunct="0">
              <a:spcBef>
                <a:spcPct val="20000"/>
              </a:spcBef>
              <a:spcAft>
                <a:spcPct val="0"/>
              </a:spcAft>
              <a:buChar char="»"/>
              <a:defRPr kumimoji="1" sz="2000" b="1">
                <a:solidFill>
                  <a:schemeClr val="tx1"/>
                </a:solidFill>
                <a:latin typeface="Arial" charset="0"/>
              </a:defRPr>
            </a:lvl7pPr>
            <a:lvl8pPr marL="3429000" indent="-228600" eaLnBrk="0" fontAlgn="base" hangingPunct="0">
              <a:spcBef>
                <a:spcPct val="20000"/>
              </a:spcBef>
              <a:spcAft>
                <a:spcPct val="0"/>
              </a:spcAft>
              <a:buChar char="»"/>
              <a:defRPr kumimoji="1" sz="2000" b="1">
                <a:solidFill>
                  <a:schemeClr val="tx1"/>
                </a:solidFill>
                <a:latin typeface="Arial" charset="0"/>
              </a:defRPr>
            </a:lvl8pPr>
            <a:lvl9pPr marL="3886200" indent="-228600" eaLnBrk="0" fontAlgn="base" hangingPunct="0">
              <a:spcBef>
                <a:spcPct val="20000"/>
              </a:spcBef>
              <a:spcAft>
                <a:spcPct val="0"/>
              </a:spcAft>
              <a:buChar char="»"/>
              <a:defRPr kumimoji="1" sz="2000" b="1">
                <a:solidFill>
                  <a:schemeClr val="tx1"/>
                </a:solidFill>
                <a:latin typeface="Arial" charset="0"/>
              </a:defRPr>
            </a:lvl9pPr>
          </a:lstStyle>
          <a:p>
            <a:pPr algn="ctr" eaLnBrk="1" hangingPunct="1">
              <a:spcBef>
                <a:spcPct val="50000"/>
              </a:spcBef>
              <a:buClrTx/>
              <a:buSzTx/>
              <a:buFontTx/>
              <a:buNone/>
            </a:pPr>
            <a:r>
              <a:rPr kumimoji="0" lang="en-US" altLang="en-US" sz="4800" dirty="0">
                <a:sym typeface="Wingdings" pitchFamily="2" charset="2"/>
              </a:rPr>
              <a:t></a:t>
            </a:r>
            <a:endParaRPr kumimoji="0" lang="en-US" altLang="en-US" sz="4800" dirty="0"/>
          </a:p>
        </p:txBody>
      </p:sp>
      <p:sp>
        <p:nvSpPr>
          <p:cNvPr id="12293" name="Rectangle 10"/>
          <p:cNvSpPr>
            <a:spLocks noChangeArrowheads="1"/>
          </p:cNvSpPr>
          <p:nvPr/>
        </p:nvSpPr>
        <p:spPr bwMode="auto">
          <a:xfrm>
            <a:off x="1347788" y="6035675"/>
            <a:ext cx="268287"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accent1"/>
              </a:buClr>
              <a:buSzPct val="70000"/>
              <a:buFont typeface="Monotype Sorts" pitchFamily="2" charset="2"/>
              <a:buChar char="n"/>
              <a:defRPr kumimoji="1" sz="2000" b="1">
                <a:solidFill>
                  <a:schemeClr val="tx1"/>
                </a:solidFill>
                <a:latin typeface="Arial" charset="0"/>
              </a:defRPr>
            </a:lvl1pPr>
            <a:lvl2pPr marL="742950" indent="-285750" eaLnBrk="0" hangingPunct="0">
              <a:spcBef>
                <a:spcPct val="20000"/>
              </a:spcBef>
              <a:buChar char="–"/>
              <a:defRPr kumimoji="1" sz="2000" b="1">
                <a:solidFill>
                  <a:schemeClr val="tx1"/>
                </a:solidFill>
                <a:latin typeface="Arial" charset="0"/>
              </a:defRPr>
            </a:lvl2pPr>
            <a:lvl3pPr marL="1143000" indent="-228600" eaLnBrk="0" hangingPunct="0">
              <a:spcBef>
                <a:spcPct val="20000"/>
              </a:spcBef>
              <a:buChar char="•"/>
              <a:defRPr kumimoji="1" sz="2000" b="1">
                <a:solidFill>
                  <a:schemeClr val="tx1"/>
                </a:solidFill>
                <a:latin typeface="Arial" charset="0"/>
              </a:defRPr>
            </a:lvl3pPr>
            <a:lvl4pPr marL="1600200" indent="-228600" eaLnBrk="0" hangingPunct="0">
              <a:spcBef>
                <a:spcPct val="20000"/>
              </a:spcBef>
              <a:buChar char="–"/>
              <a:defRPr kumimoji="1" sz="2000" b="1">
                <a:solidFill>
                  <a:schemeClr val="tx1"/>
                </a:solidFill>
                <a:latin typeface="Arial" charset="0"/>
              </a:defRPr>
            </a:lvl4pPr>
            <a:lvl5pPr marL="2057400" indent="-228600" eaLnBrk="0" hangingPunct="0">
              <a:spcBef>
                <a:spcPct val="20000"/>
              </a:spcBef>
              <a:buChar char="»"/>
              <a:defRPr kumimoji="1" sz="2000" b="1">
                <a:solidFill>
                  <a:schemeClr val="tx1"/>
                </a:solidFill>
                <a:latin typeface="Arial" charset="0"/>
              </a:defRPr>
            </a:lvl5pPr>
            <a:lvl6pPr marL="2514600" indent="-228600" eaLnBrk="0" fontAlgn="base" hangingPunct="0">
              <a:spcBef>
                <a:spcPct val="20000"/>
              </a:spcBef>
              <a:spcAft>
                <a:spcPct val="0"/>
              </a:spcAft>
              <a:buChar char="»"/>
              <a:defRPr kumimoji="1" sz="2000" b="1">
                <a:solidFill>
                  <a:schemeClr val="tx1"/>
                </a:solidFill>
                <a:latin typeface="Arial" charset="0"/>
              </a:defRPr>
            </a:lvl6pPr>
            <a:lvl7pPr marL="2971800" indent="-228600" eaLnBrk="0" fontAlgn="base" hangingPunct="0">
              <a:spcBef>
                <a:spcPct val="20000"/>
              </a:spcBef>
              <a:spcAft>
                <a:spcPct val="0"/>
              </a:spcAft>
              <a:buChar char="»"/>
              <a:defRPr kumimoji="1" sz="2000" b="1">
                <a:solidFill>
                  <a:schemeClr val="tx1"/>
                </a:solidFill>
                <a:latin typeface="Arial" charset="0"/>
              </a:defRPr>
            </a:lvl7pPr>
            <a:lvl8pPr marL="3429000" indent="-228600" eaLnBrk="0" fontAlgn="base" hangingPunct="0">
              <a:spcBef>
                <a:spcPct val="20000"/>
              </a:spcBef>
              <a:spcAft>
                <a:spcPct val="0"/>
              </a:spcAft>
              <a:buChar char="»"/>
              <a:defRPr kumimoji="1" sz="2000" b="1">
                <a:solidFill>
                  <a:schemeClr val="tx1"/>
                </a:solidFill>
                <a:latin typeface="Arial" charset="0"/>
              </a:defRPr>
            </a:lvl8pPr>
            <a:lvl9pPr marL="3886200" indent="-228600" eaLnBrk="0" fontAlgn="base" hangingPunct="0">
              <a:spcBef>
                <a:spcPct val="20000"/>
              </a:spcBef>
              <a:spcAft>
                <a:spcPct val="0"/>
              </a:spcAft>
              <a:buChar char="»"/>
              <a:defRPr kumimoji="1" sz="2000" b="1">
                <a:solidFill>
                  <a:schemeClr val="tx1"/>
                </a:solidFill>
                <a:latin typeface="Arial" charset="0"/>
              </a:defRPr>
            </a:lvl9pPr>
          </a:lstStyle>
          <a:p>
            <a:pPr eaLnBrk="1" hangingPunct="1">
              <a:spcBef>
                <a:spcPct val="0"/>
              </a:spcBef>
              <a:buClrTx/>
              <a:buSzTx/>
              <a:buFontTx/>
              <a:buNone/>
            </a:pPr>
            <a:r>
              <a:rPr kumimoji="0" lang="en-US" altLang="en-US" sz="2400" b="0" dirty="0"/>
              <a:t> </a:t>
            </a:r>
          </a:p>
          <a:p>
            <a:pPr eaLnBrk="1" hangingPunct="1">
              <a:spcBef>
                <a:spcPct val="0"/>
              </a:spcBef>
              <a:buClrTx/>
              <a:buSzTx/>
              <a:buFontTx/>
              <a:buNone/>
            </a:pPr>
            <a:endParaRPr kumimoji="0" lang="en-US" altLang="en-US" sz="2400" b="0" dirty="0"/>
          </a:p>
        </p:txBody>
      </p:sp>
      <p:sp>
        <p:nvSpPr>
          <p:cNvPr id="4102" name="Text Box 3"/>
          <p:cNvSpPr txBox="1">
            <a:spLocks noChangeArrowheads="1"/>
          </p:cNvSpPr>
          <p:nvPr/>
        </p:nvSpPr>
        <p:spPr bwMode="auto">
          <a:xfrm>
            <a:off x="76200" y="1600200"/>
            <a:ext cx="7952332"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accent1"/>
              </a:buClr>
              <a:buSzPct val="70000"/>
              <a:buFont typeface="Monotype Sorts" pitchFamily="2" charset="2"/>
              <a:buChar char="n"/>
              <a:defRPr kumimoji="1" sz="2000" b="1">
                <a:solidFill>
                  <a:schemeClr val="tx1"/>
                </a:solidFill>
                <a:latin typeface="Arial" charset="0"/>
              </a:defRPr>
            </a:lvl1pPr>
            <a:lvl2pPr marL="1193800">
              <a:spcBef>
                <a:spcPct val="20000"/>
              </a:spcBef>
              <a:buChar char="–"/>
              <a:defRPr kumimoji="1" sz="2000" b="1">
                <a:solidFill>
                  <a:schemeClr val="tx1"/>
                </a:solidFill>
                <a:latin typeface="Arial" charset="0"/>
              </a:defRPr>
            </a:lvl2pPr>
            <a:lvl3pPr marL="1143000" indent="-228600">
              <a:spcBef>
                <a:spcPct val="20000"/>
              </a:spcBef>
              <a:buChar char="•"/>
              <a:defRPr kumimoji="1" sz="2000" b="1">
                <a:solidFill>
                  <a:schemeClr val="tx1"/>
                </a:solidFill>
                <a:latin typeface="Arial" charset="0"/>
              </a:defRPr>
            </a:lvl3pPr>
            <a:lvl4pPr marL="1600200" indent="-228600">
              <a:spcBef>
                <a:spcPct val="20000"/>
              </a:spcBef>
              <a:buChar char="–"/>
              <a:defRPr kumimoji="1" sz="2000" b="1">
                <a:solidFill>
                  <a:schemeClr val="tx1"/>
                </a:solidFill>
                <a:latin typeface="Arial" charset="0"/>
              </a:defRPr>
            </a:lvl4pPr>
            <a:lvl5pPr marL="2057400" indent="-228600">
              <a:spcBef>
                <a:spcPct val="20000"/>
              </a:spcBef>
              <a:buChar char="»"/>
              <a:defRPr kumimoji="1" sz="2000" b="1">
                <a:solidFill>
                  <a:schemeClr val="tx1"/>
                </a:solidFill>
                <a:latin typeface="Arial" charset="0"/>
              </a:defRPr>
            </a:lvl5pPr>
            <a:lvl6pPr marL="2514600" indent="-228600" eaLnBrk="0" fontAlgn="base" hangingPunct="0">
              <a:spcBef>
                <a:spcPct val="20000"/>
              </a:spcBef>
              <a:spcAft>
                <a:spcPct val="0"/>
              </a:spcAft>
              <a:buChar char="»"/>
              <a:defRPr kumimoji="1" sz="2000" b="1">
                <a:solidFill>
                  <a:schemeClr val="tx1"/>
                </a:solidFill>
                <a:latin typeface="Arial" charset="0"/>
              </a:defRPr>
            </a:lvl6pPr>
            <a:lvl7pPr marL="2971800" indent="-228600" eaLnBrk="0" fontAlgn="base" hangingPunct="0">
              <a:spcBef>
                <a:spcPct val="20000"/>
              </a:spcBef>
              <a:spcAft>
                <a:spcPct val="0"/>
              </a:spcAft>
              <a:buChar char="»"/>
              <a:defRPr kumimoji="1" sz="2000" b="1">
                <a:solidFill>
                  <a:schemeClr val="tx1"/>
                </a:solidFill>
                <a:latin typeface="Arial" charset="0"/>
              </a:defRPr>
            </a:lvl7pPr>
            <a:lvl8pPr marL="3429000" indent="-228600" eaLnBrk="0" fontAlgn="base" hangingPunct="0">
              <a:spcBef>
                <a:spcPct val="20000"/>
              </a:spcBef>
              <a:spcAft>
                <a:spcPct val="0"/>
              </a:spcAft>
              <a:buChar char="»"/>
              <a:defRPr kumimoji="1" sz="2000" b="1">
                <a:solidFill>
                  <a:schemeClr val="tx1"/>
                </a:solidFill>
                <a:latin typeface="Arial" charset="0"/>
              </a:defRPr>
            </a:lvl8pPr>
            <a:lvl9pPr marL="3886200" indent="-228600" eaLnBrk="0" fontAlgn="base" hangingPunct="0">
              <a:spcBef>
                <a:spcPct val="20000"/>
              </a:spcBef>
              <a:spcAft>
                <a:spcPct val="0"/>
              </a:spcAft>
              <a:buChar char="»"/>
              <a:defRPr kumimoji="1" sz="2000" b="1">
                <a:solidFill>
                  <a:schemeClr val="tx1"/>
                </a:solidFill>
                <a:latin typeface="Arial" charset="0"/>
              </a:defRPr>
            </a:lvl9pPr>
          </a:lstStyle>
          <a:p>
            <a:pPr>
              <a:spcBef>
                <a:spcPct val="0"/>
              </a:spcBef>
              <a:buClrTx/>
              <a:buSzPct val="150000"/>
              <a:buFont typeface="Monotype Sorts" pitchFamily="2" charset="2"/>
              <a:buNone/>
              <a:defRPr/>
            </a:pPr>
            <a:r>
              <a:rPr kumimoji="0" lang="en-US" altLang="en-US" sz="2400" b="0" dirty="0"/>
              <a:t> </a:t>
            </a:r>
          </a:p>
          <a:p>
            <a:pPr marL="342900" indent="-342900">
              <a:spcBef>
                <a:spcPct val="0"/>
              </a:spcBef>
              <a:buClrTx/>
              <a:buSzPct val="150000"/>
              <a:buFont typeface="Wingdings" panose="05000000000000000000" pitchFamily="2" charset="2"/>
              <a:buChar char="q"/>
              <a:defRPr/>
            </a:pPr>
            <a:r>
              <a:rPr kumimoji="0" lang="en-US" altLang="en-US" sz="2400" b="0" dirty="0"/>
              <a:t> Status Of Medicaid Managed Care Contracts</a:t>
            </a:r>
          </a:p>
          <a:p>
            <a:pPr marL="974725" lvl="1" indent="-342900">
              <a:spcBef>
                <a:spcPct val="0"/>
              </a:spcBef>
              <a:buSzPct val="150000"/>
              <a:buFont typeface="Wingdings" panose="05000000000000000000" pitchFamily="2" charset="2"/>
              <a:buChar char="Ø"/>
              <a:defRPr/>
            </a:pPr>
            <a:r>
              <a:rPr kumimoji="0" lang="en-US" altLang="en-US" sz="2400" b="0" dirty="0"/>
              <a:t> </a:t>
            </a:r>
            <a:r>
              <a:rPr kumimoji="0" lang="en-US" altLang="en-US" sz="2400" b="0" i="1" dirty="0"/>
              <a:t>Rationale for Re-Procurement</a:t>
            </a:r>
          </a:p>
          <a:p>
            <a:pPr marL="974725" lvl="1" indent="-342900">
              <a:spcBef>
                <a:spcPct val="0"/>
              </a:spcBef>
              <a:buSzPct val="150000"/>
              <a:buFont typeface="Wingdings" panose="05000000000000000000" pitchFamily="2" charset="2"/>
              <a:buChar char="Ø"/>
              <a:defRPr/>
            </a:pPr>
            <a:r>
              <a:rPr kumimoji="0" lang="en-US" altLang="en-US" sz="2400" b="0" i="1" dirty="0"/>
              <a:t> Importance of New Universal Contracting Provisions</a:t>
            </a:r>
          </a:p>
          <a:p>
            <a:pPr marL="974725" lvl="1" indent="-342900">
              <a:spcBef>
                <a:spcPct val="0"/>
              </a:spcBef>
              <a:buSzPct val="150000"/>
              <a:buFont typeface="Wingdings" panose="05000000000000000000" pitchFamily="2" charset="2"/>
              <a:buChar char="Ø"/>
              <a:defRPr/>
            </a:pPr>
            <a:endParaRPr kumimoji="0" lang="en-US" altLang="en-US" sz="2400" i="1" dirty="0"/>
          </a:p>
          <a:p>
            <a:pPr marL="342900" indent="-342900">
              <a:spcBef>
                <a:spcPct val="0"/>
              </a:spcBef>
              <a:buClrTx/>
              <a:buSzPct val="150000"/>
              <a:buFont typeface="Wingdings" panose="05000000000000000000" pitchFamily="2" charset="2"/>
              <a:buChar char="q"/>
              <a:defRPr/>
            </a:pPr>
            <a:endParaRPr kumimoji="0" lang="en-US" altLang="en-US" sz="2400" b="0" dirty="0"/>
          </a:p>
          <a:p>
            <a:pPr marL="342900" indent="-342900">
              <a:spcBef>
                <a:spcPct val="0"/>
              </a:spcBef>
              <a:buClrTx/>
              <a:buSzPct val="150000"/>
              <a:buFont typeface="Wingdings" panose="05000000000000000000" pitchFamily="2" charset="2"/>
              <a:buChar char="q"/>
              <a:defRPr/>
            </a:pPr>
            <a:r>
              <a:rPr kumimoji="0" lang="en-US" altLang="en-US" sz="2400" b="0" dirty="0"/>
              <a:t>  Movement of Fee-For-Service Into Managed Care</a:t>
            </a:r>
          </a:p>
          <a:p>
            <a:pPr marL="342900" indent="-342900">
              <a:spcBef>
                <a:spcPct val="0"/>
              </a:spcBef>
              <a:buClrTx/>
              <a:buSzPct val="150000"/>
              <a:buFont typeface="Wingdings" panose="05000000000000000000" pitchFamily="2" charset="2"/>
              <a:buChar char="q"/>
              <a:defRPr/>
            </a:pPr>
            <a:endParaRPr kumimoji="0" lang="en-US" altLang="en-US" sz="2400" b="0" dirty="0"/>
          </a:p>
          <a:p>
            <a:pPr marL="342900" indent="-342900">
              <a:spcBef>
                <a:spcPct val="0"/>
              </a:spcBef>
              <a:buClrTx/>
              <a:buSzPct val="150000"/>
              <a:buFont typeface="Wingdings" panose="05000000000000000000" pitchFamily="2" charset="2"/>
              <a:buChar char="q"/>
              <a:defRPr/>
            </a:pPr>
            <a:endParaRPr kumimoji="0" lang="en-US" altLang="en-US" sz="2400" b="0" dirty="0"/>
          </a:p>
          <a:p>
            <a:pPr marL="342900" indent="-342900">
              <a:spcBef>
                <a:spcPct val="0"/>
              </a:spcBef>
              <a:buClrTx/>
              <a:buSzPct val="150000"/>
              <a:buFont typeface="Wingdings" panose="05000000000000000000" pitchFamily="2" charset="2"/>
              <a:buChar char="q"/>
              <a:defRPr/>
            </a:pPr>
            <a:endParaRPr kumimoji="0" lang="en-US" altLang="en-US" sz="2400" b="0" dirty="0"/>
          </a:p>
          <a:p>
            <a:pPr marL="342900" indent="-342900">
              <a:spcBef>
                <a:spcPct val="0"/>
              </a:spcBef>
              <a:buClrTx/>
              <a:buSzPct val="150000"/>
              <a:buFont typeface="Wingdings" panose="05000000000000000000" pitchFamily="2" charset="2"/>
              <a:buChar char="q"/>
              <a:defRPr/>
            </a:pPr>
            <a:r>
              <a:rPr kumimoji="0" lang="en-US" altLang="en-US" sz="2400" b="0" dirty="0"/>
              <a:t> </a:t>
            </a:r>
            <a:r>
              <a:rPr kumimoji="0" lang="en-US" altLang="en-US" sz="2400" dirty="0"/>
              <a:t>Issues At United Medical Center </a:t>
            </a:r>
          </a:p>
          <a:p>
            <a:pPr marL="974725" lvl="1" indent="-342900">
              <a:spcBef>
                <a:spcPct val="0"/>
              </a:spcBef>
              <a:buSzPct val="150000"/>
              <a:buFont typeface="Wingdings" panose="05000000000000000000" pitchFamily="2" charset="2"/>
              <a:buChar char="Ø"/>
              <a:defRPr/>
            </a:pPr>
            <a:r>
              <a:rPr kumimoji="0" lang="en-US" altLang="en-US" sz="2400" i="1" dirty="0"/>
              <a:t> Relocation of Nursing Home Residents</a:t>
            </a:r>
          </a:p>
          <a:p>
            <a:pPr marL="974725" lvl="1" indent="-342900">
              <a:spcBef>
                <a:spcPct val="0"/>
              </a:spcBef>
              <a:buSzPct val="150000"/>
              <a:buFont typeface="Wingdings" panose="05000000000000000000" pitchFamily="2" charset="2"/>
              <a:buChar char="Ø"/>
              <a:defRPr/>
            </a:pPr>
            <a:r>
              <a:rPr kumimoji="0" lang="en-US" altLang="en-US" sz="2400" i="1" dirty="0"/>
              <a:t> Power Outage At United Medical Center</a:t>
            </a:r>
          </a:p>
          <a:p>
            <a:pPr lvl="1">
              <a:spcBef>
                <a:spcPct val="0"/>
              </a:spcBef>
              <a:buSzPct val="150000"/>
              <a:buNone/>
              <a:defRPr/>
            </a:pPr>
            <a:r>
              <a:rPr kumimoji="0" lang="en-US" altLang="en-US" sz="2400" b="0" dirty="0"/>
              <a:t> </a:t>
            </a:r>
            <a:endParaRPr kumimoji="0" lang="en-US" altLang="en-US" b="0" i="1" dirty="0"/>
          </a:p>
        </p:txBody>
      </p:sp>
    </p:spTree>
    <p:extLst>
      <p:ext uri="{BB962C8B-B14F-4D97-AF65-F5344CB8AC3E}">
        <p14:creationId xmlns:p14="http://schemas.microsoft.com/office/powerpoint/2010/main" val="1710002728"/>
      </p:ext>
    </p:extLst>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C85790-4C0C-4D62-8F13-4FA023F12B20}"/>
              </a:ext>
            </a:extLst>
          </p:cNvPr>
          <p:cNvSpPr>
            <a:spLocks noGrp="1"/>
          </p:cNvSpPr>
          <p:nvPr>
            <p:ph type="title"/>
          </p:nvPr>
        </p:nvSpPr>
        <p:spPr>
          <a:xfrm>
            <a:off x="21772" y="0"/>
            <a:ext cx="9100456" cy="1676400"/>
          </a:xfrm>
        </p:spPr>
        <p:txBody>
          <a:bodyPr/>
          <a:lstStyle/>
          <a:p>
            <a:r>
              <a:rPr lang="en-US" dirty="0">
                <a:solidFill>
                  <a:schemeClr val="tx1"/>
                </a:solidFill>
              </a:rPr>
              <a:t>The District of Columbia Has One Of The Highest Nursing Home Occupancy Rates In The United States</a:t>
            </a:r>
          </a:p>
        </p:txBody>
      </p:sp>
      <p:sp>
        <p:nvSpPr>
          <p:cNvPr id="4" name="Slide Number Placeholder 3">
            <a:extLst>
              <a:ext uri="{FF2B5EF4-FFF2-40B4-BE49-F238E27FC236}">
                <a16:creationId xmlns:a16="http://schemas.microsoft.com/office/drawing/2014/main" id="{F8B0056D-D8A8-41AA-95AA-E9B2DF378FCD}"/>
              </a:ext>
            </a:extLst>
          </p:cNvPr>
          <p:cNvSpPr>
            <a:spLocks noGrp="1"/>
          </p:cNvSpPr>
          <p:nvPr>
            <p:ph type="sldNum" sz="quarter" idx="12"/>
          </p:nvPr>
        </p:nvSpPr>
        <p:spPr/>
        <p:txBody>
          <a:bodyPr/>
          <a:lstStyle/>
          <a:p>
            <a:fld id="{FA53AE14-8039-4FC6-91B7-9020D30246A3}" type="slidenum">
              <a:rPr lang="en-US" altLang="en-US" smtClean="0"/>
              <a:pPr/>
              <a:t>14</a:t>
            </a:fld>
            <a:endParaRPr lang="en-US" altLang="en-US" dirty="0"/>
          </a:p>
        </p:txBody>
      </p:sp>
      <p:graphicFrame>
        <p:nvGraphicFramePr>
          <p:cNvPr id="5" name="Table 4">
            <a:extLst>
              <a:ext uri="{FF2B5EF4-FFF2-40B4-BE49-F238E27FC236}">
                <a16:creationId xmlns:a16="http://schemas.microsoft.com/office/drawing/2014/main" id="{3BFF5249-B419-4BB4-A569-D0138407C549}"/>
              </a:ext>
            </a:extLst>
          </p:cNvPr>
          <p:cNvGraphicFramePr>
            <a:graphicFrameLocks noGrp="1"/>
          </p:cNvGraphicFramePr>
          <p:nvPr>
            <p:extLst>
              <p:ext uri="{D42A27DB-BD31-4B8C-83A1-F6EECF244321}">
                <p14:modId xmlns:p14="http://schemas.microsoft.com/office/powerpoint/2010/main" val="2161584932"/>
              </p:ext>
            </p:extLst>
          </p:nvPr>
        </p:nvGraphicFramePr>
        <p:xfrm>
          <a:off x="21772" y="1752600"/>
          <a:ext cx="9100457" cy="3858086"/>
        </p:xfrm>
        <a:graphic>
          <a:graphicData uri="http://schemas.openxmlformats.org/drawingml/2006/table">
            <a:tbl>
              <a:tblPr/>
              <a:tblGrid>
                <a:gridCol w="4908297">
                  <a:extLst>
                    <a:ext uri="{9D8B030D-6E8A-4147-A177-3AD203B41FA5}">
                      <a16:colId xmlns:a16="http://schemas.microsoft.com/office/drawing/2014/main" val="1361513412"/>
                    </a:ext>
                  </a:extLst>
                </a:gridCol>
                <a:gridCol w="4192160">
                  <a:extLst>
                    <a:ext uri="{9D8B030D-6E8A-4147-A177-3AD203B41FA5}">
                      <a16:colId xmlns:a16="http://schemas.microsoft.com/office/drawing/2014/main" val="592555965"/>
                    </a:ext>
                  </a:extLst>
                </a:gridCol>
              </a:tblGrid>
              <a:tr h="650655">
                <a:tc gridSpan="2">
                  <a:txBody>
                    <a:bodyPr/>
                    <a:lstStyle/>
                    <a:p>
                      <a:pPr algn="ctr"/>
                      <a:r>
                        <a:rPr lang="en-US" sz="2800" dirty="0">
                          <a:solidFill>
                            <a:schemeClr val="bg1"/>
                          </a:solidFill>
                          <a:effectLst/>
                          <a:latin typeface="+mn-lt"/>
                        </a:rPr>
                        <a:t>The District of Columbia’s Nursing </a:t>
                      </a:r>
                      <a:r>
                        <a:rPr lang="en-US" sz="2800" dirty="0">
                          <a:solidFill>
                            <a:schemeClr val="bg1">
                              <a:lumMod val="95000"/>
                            </a:schemeClr>
                          </a:solidFill>
                          <a:effectLst/>
                          <a:latin typeface="+mn-lt"/>
                        </a:rPr>
                        <a:t>Home Environment </a:t>
                      </a:r>
                    </a:p>
                  </a:txBody>
                  <a:tcPr marL="68580" marR="68580" marT="0" marB="0">
                    <a:lnL w="12700" cap="flat" cmpd="sng" algn="ctr">
                      <a:solidFill>
                        <a:srgbClr val="4472C4"/>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4472C4"/>
                    </a:solidFill>
                  </a:tcPr>
                </a:tc>
                <a:tc hMerge="1">
                  <a:txBody>
                    <a:bodyPr/>
                    <a:lstStyle/>
                    <a:p>
                      <a:endParaRPr lang="en-US" sz="1100" dirty="0">
                        <a:effectLst/>
                        <a:latin typeface="Calibri" panose="020F0502020204030204" pitchFamily="34" charset="0"/>
                      </a:endParaRPr>
                    </a:p>
                  </a:txBody>
                  <a:tcPr marL="0" marR="0" marT="0" marB="0" anchor="ctr">
                    <a:lnL w="12700" cap="flat" cmpd="sng" algn="ctr">
                      <a:solidFill>
                        <a:srgbClr val="4472C4"/>
                      </a:solidFill>
                      <a:prstDash val="solid"/>
                      <a:round/>
                      <a:headEnd type="none" w="med" len="med"/>
                      <a:tailEnd type="none" w="med" len="med"/>
                    </a:lnL>
                    <a:lnR>
                      <a:noFill/>
                    </a:lnR>
                    <a:lnT>
                      <a:noFill/>
                    </a:lnT>
                    <a:lnB w="12700" cap="flat" cmpd="sng" algn="ctr">
                      <a:solidFill>
                        <a:srgbClr val="8EAADB"/>
                      </a:solidFill>
                      <a:prstDash val="solid"/>
                      <a:round/>
                      <a:headEnd type="none" w="med" len="med"/>
                      <a:tailEnd type="none" w="med" len="med"/>
                    </a:lnB>
                  </a:tcPr>
                </a:tc>
                <a:extLst>
                  <a:ext uri="{0D108BD9-81ED-4DB2-BD59-A6C34878D82A}">
                    <a16:rowId xmlns:a16="http://schemas.microsoft.com/office/drawing/2014/main" val="1780867261"/>
                  </a:ext>
                </a:extLst>
              </a:tr>
              <a:tr h="392941">
                <a:tc>
                  <a:txBody>
                    <a:bodyPr/>
                    <a:lstStyle/>
                    <a:p>
                      <a:r>
                        <a:rPr lang="en-US" sz="1800" b="1" dirty="0">
                          <a:solidFill>
                            <a:srgbClr val="000000"/>
                          </a:solidFill>
                          <a:effectLst/>
                          <a:latin typeface="Calibri" panose="020F0502020204030204" pitchFamily="34" charset="0"/>
                        </a:rPr>
                        <a:t>Total Number of Nursing Homes In The District</a:t>
                      </a:r>
                      <a:endParaRPr lang="en-US" sz="1800" dirty="0">
                        <a:effectLst/>
                        <a:latin typeface="Calibri" panose="020F0502020204030204" pitchFamily="34" charset="0"/>
                      </a:endParaRPr>
                    </a:p>
                  </a:txBody>
                  <a:tcPr marL="68580" marR="68580" marT="0" marB="0">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D9E2F3"/>
                    </a:solidFill>
                  </a:tcPr>
                </a:tc>
                <a:tc>
                  <a:txBody>
                    <a:bodyPr/>
                    <a:lstStyle/>
                    <a:p>
                      <a:pPr algn="ctr"/>
                      <a:r>
                        <a:rPr lang="en-US" sz="1800" dirty="0">
                          <a:solidFill>
                            <a:srgbClr val="000000"/>
                          </a:solidFill>
                          <a:effectLst/>
                          <a:latin typeface="Calibri" panose="020F0502020204030204" pitchFamily="34" charset="0"/>
                        </a:rPr>
                        <a:t>16</a:t>
                      </a:r>
                      <a:endParaRPr lang="en-US" sz="1800" dirty="0">
                        <a:effectLst/>
                        <a:latin typeface="Calibri" panose="020F0502020204030204" pitchFamily="34" charset="0"/>
                      </a:endParaRPr>
                    </a:p>
                  </a:txBody>
                  <a:tcPr marL="68580" marR="68580" marT="0" marB="0">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D9E2F3"/>
                    </a:solidFill>
                  </a:tcPr>
                </a:tc>
                <a:extLst>
                  <a:ext uri="{0D108BD9-81ED-4DB2-BD59-A6C34878D82A}">
                    <a16:rowId xmlns:a16="http://schemas.microsoft.com/office/drawing/2014/main" val="237771459"/>
                  </a:ext>
                </a:extLst>
              </a:tr>
              <a:tr h="281449">
                <a:tc>
                  <a:txBody>
                    <a:bodyPr/>
                    <a:lstStyle/>
                    <a:p>
                      <a:r>
                        <a:rPr lang="en-US" sz="1800" b="1" dirty="0">
                          <a:effectLst/>
                          <a:latin typeface="Calibri" panose="020F0502020204030204" pitchFamily="34" charset="0"/>
                        </a:rPr>
                        <a:t>Total Beds</a:t>
                      </a:r>
                      <a:endParaRPr lang="en-US" sz="1800" dirty="0">
                        <a:effectLst/>
                        <a:latin typeface="Calibri" panose="020F0502020204030204" pitchFamily="34" charset="0"/>
                      </a:endParaRPr>
                    </a:p>
                  </a:txBody>
                  <a:tcPr marL="68580" marR="68580" marT="0" marB="0">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tcPr>
                </a:tc>
                <a:tc>
                  <a:txBody>
                    <a:bodyPr/>
                    <a:lstStyle/>
                    <a:p>
                      <a:pPr algn="ctr"/>
                      <a:r>
                        <a:rPr lang="en-US" sz="1800" dirty="0">
                          <a:effectLst/>
                          <a:latin typeface="Calibri" panose="020F0502020204030204" pitchFamily="34" charset="0"/>
                        </a:rPr>
                        <a:t>2,405</a:t>
                      </a:r>
                    </a:p>
                  </a:txBody>
                  <a:tcPr marL="68580" marR="68580" marT="0" marB="0">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tcPr>
                </a:tc>
                <a:extLst>
                  <a:ext uri="{0D108BD9-81ED-4DB2-BD59-A6C34878D82A}">
                    <a16:rowId xmlns:a16="http://schemas.microsoft.com/office/drawing/2014/main" val="879430306"/>
                  </a:ext>
                </a:extLst>
              </a:tr>
              <a:tr h="281449">
                <a:tc>
                  <a:txBody>
                    <a:bodyPr/>
                    <a:lstStyle/>
                    <a:p>
                      <a:pPr algn="l"/>
                      <a:r>
                        <a:rPr lang="en-US" sz="1800" b="1" dirty="0">
                          <a:solidFill>
                            <a:srgbClr val="000000"/>
                          </a:solidFill>
                          <a:effectLst/>
                          <a:latin typeface="Calibri" panose="020F0502020204030204" pitchFamily="34" charset="0"/>
                        </a:rPr>
                        <a:t>   Occupied Beds</a:t>
                      </a:r>
                      <a:endParaRPr lang="en-US" sz="1800" dirty="0">
                        <a:effectLst/>
                        <a:latin typeface="Calibri" panose="020F0502020204030204" pitchFamily="34" charset="0"/>
                      </a:endParaRPr>
                    </a:p>
                  </a:txBody>
                  <a:tcPr marL="68580" marR="68580" marT="0" marB="0">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D9E2F3"/>
                    </a:solidFill>
                  </a:tcPr>
                </a:tc>
                <a:tc>
                  <a:txBody>
                    <a:bodyPr/>
                    <a:lstStyle/>
                    <a:p>
                      <a:pPr algn="ctr"/>
                      <a:r>
                        <a:rPr lang="en-US" sz="1800" dirty="0">
                          <a:solidFill>
                            <a:srgbClr val="000000"/>
                          </a:solidFill>
                          <a:effectLst/>
                          <a:latin typeface="Calibri" panose="020F0502020204030204" pitchFamily="34" charset="0"/>
                        </a:rPr>
                        <a:t>           2,258 (94%)</a:t>
                      </a:r>
                      <a:endParaRPr lang="en-US" sz="1800" dirty="0">
                        <a:effectLst/>
                        <a:latin typeface="Calibri" panose="020F0502020204030204" pitchFamily="34" charset="0"/>
                      </a:endParaRPr>
                    </a:p>
                  </a:txBody>
                  <a:tcPr marL="68580" marR="68580" marT="0" marB="0">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D9E2F3"/>
                    </a:solidFill>
                  </a:tcPr>
                </a:tc>
                <a:extLst>
                  <a:ext uri="{0D108BD9-81ED-4DB2-BD59-A6C34878D82A}">
                    <a16:rowId xmlns:a16="http://schemas.microsoft.com/office/drawing/2014/main" val="4086434808"/>
                  </a:ext>
                </a:extLst>
              </a:tr>
              <a:tr h="281449">
                <a:tc>
                  <a:txBody>
                    <a:bodyPr/>
                    <a:lstStyle/>
                    <a:p>
                      <a:pPr algn="l"/>
                      <a:r>
                        <a:rPr lang="en-US" sz="1800" b="1" dirty="0">
                          <a:effectLst/>
                          <a:latin typeface="Calibri" panose="020F0502020204030204" pitchFamily="34" charset="0"/>
                        </a:rPr>
                        <a:t>   Occupied by Medicaid</a:t>
                      </a:r>
                      <a:endParaRPr lang="en-US" sz="1800" dirty="0">
                        <a:effectLst/>
                        <a:latin typeface="Calibri" panose="020F0502020204030204" pitchFamily="34" charset="0"/>
                      </a:endParaRPr>
                    </a:p>
                  </a:txBody>
                  <a:tcPr marL="68580" marR="68580" marT="0" marB="0">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tcPr>
                </a:tc>
                <a:tc>
                  <a:txBody>
                    <a:bodyPr/>
                    <a:lstStyle/>
                    <a:p>
                      <a:pPr algn="ctr"/>
                      <a:r>
                        <a:rPr lang="en-US" sz="1800" dirty="0">
                          <a:effectLst/>
                          <a:latin typeface="Calibri" panose="020F0502020204030204" pitchFamily="34" charset="0"/>
                        </a:rPr>
                        <a:t>           1827  (76%)</a:t>
                      </a:r>
                    </a:p>
                  </a:txBody>
                  <a:tcPr marL="68580" marR="68580" marT="0" marB="0">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tcPr>
                </a:tc>
                <a:extLst>
                  <a:ext uri="{0D108BD9-81ED-4DB2-BD59-A6C34878D82A}">
                    <a16:rowId xmlns:a16="http://schemas.microsoft.com/office/drawing/2014/main" val="3435020354"/>
                  </a:ext>
                </a:extLst>
              </a:tr>
              <a:tr h="281449">
                <a:tc>
                  <a:txBody>
                    <a:bodyPr/>
                    <a:lstStyle/>
                    <a:p>
                      <a:r>
                        <a:rPr lang="en-US" sz="1800" b="1" dirty="0">
                          <a:effectLst/>
                          <a:latin typeface="Calibri" panose="020F0502020204030204" pitchFamily="34" charset="0"/>
                        </a:rPr>
                        <a:t> </a:t>
                      </a:r>
                      <a:endParaRPr lang="en-US" sz="1800" dirty="0">
                        <a:effectLst/>
                        <a:latin typeface="Calibri" panose="020F0502020204030204" pitchFamily="34" charset="0"/>
                      </a:endParaRPr>
                    </a:p>
                  </a:txBody>
                  <a:tcPr marL="68580" marR="68580" marT="0" marB="0">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D9E2F3"/>
                    </a:solidFill>
                  </a:tcPr>
                </a:tc>
                <a:tc>
                  <a:txBody>
                    <a:bodyPr/>
                    <a:lstStyle/>
                    <a:p>
                      <a:pPr algn="ctr"/>
                      <a:r>
                        <a:rPr lang="en-US" sz="1800" dirty="0">
                          <a:effectLst/>
                          <a:latin typeface="Calibri" panose="020F0502020204030204" pitchFamily="34" charset="0"/>
                        </a:rPr>
                        <a:t> </a:t>
                      </a:r>
                    </a:p>
                  </a:txBody>
                  <a:tcPr marL="68580" marR="68580" marT="0" marB="0">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D9E2F3"/>
                    </a:solidFill>
                  </a:tcPr>
                </a:tc>
                <a:extLst>
                  <a:ext uri="{0D108BD9-81ED-4DB2-BD59-A6C34878D82A}">
                    <a16:rowId xmlns:a16="http://schemas.microsoft.com/office/drawing/2014/main" val="2678586647"/>
                  </a:ext>
                </a:extLst>
              </a:tr>
              <a:tr h="281449">
                <a:tc>
                  <a:txBody>
                    <a:bodyPr/>
                    <a:lstStyle/>
                    <a:p>
                      <a:r>
                        <a:rPr lang="en-US" sz="1800" b="1" dirty="0">
                          <a:effectLst/>
                          <a:latin typeface="Calibri" panose="020F0502020204030204" pitchFamily="34" charset="0"/>
                        </a:rPr>
                        <a:t>Total Beneficiaries in NH </a:t>
                      </a:r>
                      <a:r>
                        <a:rPr lang="en-US" sz="1800" b="1" dirty="0">
                          <a:effectLst/>
                          <a:latin typeface="inherit"/>
                        </a:rPr>
                        <a:t>(DC, MD, VA)</a:t>
                      </a:r>
                      <a:endParaRPr lang="en-US" sz="1800" dirty="0">
                        <a:effectLst/>
                        <a:latin typeface="Calibri" panose="020F0502020204030204" pitchFamily="34" charset="0"/>
                      </a:endParaRPr>
                    </a:p>
                  </a:txBody>
                  <a:tcPr marL="68580" marR="68580" marT="0" marB="0">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tcPr>
                </a:tc>
                <a:tc>
                  <a:txBody>
                    <a:bodyPr/>
                    <a:lstStyle/>
                    <a:p>
                      <a:pPr algn="ctr"/>
                      <a:r>
                        <a:rPr lang="en-US" sz="1800" dirty="0">
                          <a:effectLst/>
                          <a:latin typeface="Calibri" panose="020F0502020204030204" pitchFamily="34" charset="0"/>
                        </a:rPr>
                        <a:t>2298</a:t>
                      </a:r>
                    </a:p>
                  </a:txBody>
                  <a:tcPr marL="68580" marR="68580" marT="0" marB="0">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tcPr>
                </a:tc>
                <a:extLst>
                  <a:ext uri="{0D108BD9-81ED-4DB2-BD59-A6C34878D82A}">
                    <a16:rowId xmlns:a16="http://schemas.microsoft.com/office/drawing/2014/main" val="1460105831"/>
                  </a:ext>
                </a:extLst>
              </a:tr>
              <a:tr h="281449">
                <a:tc>
                  <a:txBody>
                    <a:bodyPr/>
                    <a:lstStyle/>
                    <a:p>
                      <a:pPr algn="l"/>
                      <a:r>
                        <a:rPr lang="en-US" sz="1800" b="1" dirty="0">
                          <a:solidFill>
                            <a:srgbClr val="000000"/>
                          </a:solidFill>
                          <a:effectLst/>
                          <a:latin typeface="Calibri" panose="020F0502020204030204" pitchFamily="34" charset="0"/>
                        </a:rPr>
                        <a:t>    Total Persons In-District</a:t>
                      </a:r>
                      <a:endParaRPr lang="en-US" sz="1800" dirty="0">
                        <a:effectLst/>
                        <a:latin typeface="Calibri" panose="020F0502020204030204" pitchFamily="34" charset="0"/>
                      </a:endParaRPr>
                    </a:p>
                  </a:txBody>
                  <a:tcPr marL="68580" marR="68580" marT="0" marB="0">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D9E2F3"/>
                    </a:solidFill>
                  </a:tcPr>
                </a:tc>
                <a:tc>
                  <a:txBody>
                    <a:bodyPr/>
                    <a:lstStyle/>
                    <a:p>
                      <a:pPr algn="ctr"/>
                      <a:r>
                        <a:rPr lang="en-US" sz="1800" dirty="0">
                          <a:solidFill>
                            <a:srgbClr val="000000"/>
                          </a:solidFill>
                          <a:effectLst/>
                          <a:latin typeface="Calibri" panose="020F0502020204030204" pitchFamily="34" charset="0"/>
                        </a:rPr>
                        <a:t>            1827 (80%)</a:t>
                      </a:r>
                      <a:endParaRPr lang="en-US" sz="1800" dirty="0">
                        <a:effectLst/>
                        <a:latin typeface="Calibri" panose="020F0502020204030204" pitchFamily="34" charset="0"/>
                      </a:endParaRPr>
                    </a:p>
                  </a:txBody>
                  <a:tcPr marL="68580" marR="68580" marT="0" marB="0">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D9E2F3"/>
                    </a:solidFill>
                  </a:tcPr>
                </a:tc>
                <a:extLst>
                  <a:ext uri="{0D108BD9-81ED-4DB2-BD59-A6C34878D82A}">
                    <a16:rowId xmlns:a16="http://schemas.microsoft.com/office/drawing/2014/main" val="3517780090"/>
                  </a:ext>
                </a:extLst>
              </a:tr>
              <a:tr h="281449">
                <a:tc>
                  <a:txBody>
                    <a:bodyPr/>
                    <a:lstStyle/>
                    <a:p>
                      <a:pPr algn="l"/>
                      <a:r>
                        <a:rPr lang="en-US" sz="1800" b="1" dirty="0">
                          <a:effectLst/>
                          <a:latin typeface="Calibri" panose="020F0502020204030204" pitchFamily="34" charset="0"/>
                        </a:rPr>
                        <a:t>    Total Persons Out-of-District</a:t>
                      </a:r>
                      <a:endParaRPr lang="en-US" sz="1800" dirty="0">
                        <a:effectLst/>
                        <a:latin typeface="Calibri" panose="020F0502020204030204" pitchFamily="34" charset="0"/>
                      </a:endParaRPr>
                    </a:p>
                  </a:txBody>
                  <a:tcPr marL="68580" marR="68580" marT="0" marB="0">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tcPr>
                </a:tc>
                <a:tc>
                  <a:txBody>
                    <a:bodyPr/>
                    <a:lstStyle/>
                    <a:p>
                      <a:pPr algn="ctr"/>
                      <a:r>
                        <a:rPr lang="en-US" sz="1800" dirty="0">
                          <a:effectLst/>
                          <a:latin typeface="Calibri" panose="020F0502020204030204" pitchFamily="34" charset="0"/>
                        </a:rPr>
                        <a:t>             471   (20%)</a:t>
                      </a:r>
                    </a:p>
                  </a:txBody>
                  <a:tcPr marL="68580" marR="68580" marT="0" marB="0">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tcPr>
                </a:tc>
                <a:extLst>
                  <a:ext uri="{0D108BD9-81ED-4DB2-BD59-A6C34878D82A}">
                    <a16:rowId xmlns:a16="http://schemas.microsoft.com/office/drawing/2014/main" val="579966738"/>
                  </a:ext>
                </a:extLst>
              </a:tr>
              <a:tr h="281449">
                <a:tc>
                  <a:txBody>
                    <a:bodyPr/>
                    <a:lstStyle/>
                    <a:p>
                      <a:r>
                        <a:rPr lang="en-US" sz="1800" b="1" dirty="0">
                          <a:effectLst/>
                          <a:latin typeface="Calibri" panose="020F0502020204030204" pitchFamily="34" charset="0"/>
                        </a:rPr>
                        <a:t> </a:t>
                      </a:r>
                      <a:endParaRPr lang="en-US" sz="1800" dirty="0">
                        <a:effectLst/>
                        <a:latin typeface="Calibri" panose="020F0502020204030204" pitchFamily="34" charset="0"/>
                      </a:endParaRPr>
                    </a:p>
                  </a:txBody>
                  <a:tcPr marL="68580" marR="68580" marT="0" marB="0">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D9E2F3"/>
                    </a:solidFill>
                  </a:tcPr>
                </a:tc>
                <a:tc>
                  <a:txBody>
                    <a:bodyPr/>
                    <a:lstStyle/>
                    <a:p>
                      <a:pPr algn="ctr"/>
                      <a:r>
                        <a:rPr lang="en-US" sz="1800" dirty="0">
                          <a:effectLst/>
                          <a:latin typeface="Calibri" panose="020F0502020204030204" pitchFamily="34" charset="0"/>
                        </a:rPr>
                        <a:t> </a:t>
                      </a:r>
                    </a:p>
                  </a:txBody>
                  <a:tcPr marL="68580" marR="68580" marT="0" marB="0">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D9E2F3"/>
                    </a:solidFill>
                  </a:tcPr>
                </a:tc>
                <a:extLst>
                  <a:ext uri="{0D108BD9-81ED-4DB2-BD59-A6C34878D82A}">
                    <a16:rowId xmlns:a16="http://schemas.microsoft.com/office/drawing/2014/main" val="62205732"/>
                  </a:ext>
                </a:extLst>
              </a:tr>
              <a:tr h="281449">
                <a:tc>
                  <a:txBody>
                    <a:bodyPr/>
                    <a:lstStyle/>
                    <a:p>
                      <a:r>
                        <a:rPr lang="en-US" sz="1800" b="1" dirty="0">
                          <a:effectLst/>
                          <a:latin typeface="Calibri" panose="020F0502020204030204" pitchFamily="34" charset="0"/>
                        </a:rPr>
                        <a:t>All DC Medicaid Enrollees</a:t>
                      </a:r>
                      <a:endParaRPr lang="en-US" sz="1800" dirty="0">
                        <a:effectLst/>
                        <a:latin typeface="Calibri" panose="020F0502020204030204" pitchFamily="34" charset="0"/>
                      </a:endParaRPr>
                    </a:p>
                  </a:txBody>
                  <a:tcPr marL="68580" marR="68580" marT="0" marB="0">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tcPr>
                </a:tc>
                <a:tc>
                  <a:txBody>
                    <a:bodyPr/>
                    <a:lstStyle/>
                    <a:p>
                      <a:pPr algn="ctr"/>
                      <a:r>
                        <a:rPr lang="en-US" sz="1800" dirty="0">
                          <a:effectLst/>
                          <a:latin typeface="Calibri" panose="020F0502020204030204" pitchFamily="34" charset="0"/>
                        </a:rPr>
                        <a:t>      273,500</a:t>
                      </a:r>
                    </a:p>
                  </a:txBody>
                  <a:tcPr marL="68580" marR="68580" marT="0" marB="0">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tcPr>
                </a:tc>
                <a:extLst>
                  <a:ext uri="{0D108BD9-81ED-4DB2-BD59-A6C34878D82A}">
                    <a16:rowId xmlns:a16="http://schemas.microsoft.com/office/drawing/2014/main" val="1663414272"/>
                  </a:ext>
                </a:extLst>
              </a:tr>
              <a:tr h="281449">
                <a:tc>
                  <a:txBody>
                    <a:bodyPr/>
                    <a:lstStyle/>
                    <a:p>
                      <a:r>
                        <a:rPr lang="en-US" sz="1800" b="1" dirty="0">
                          <a:effectLst/>
                          <a:latin typeface="Calibri" panose="020F0502020204030204" pitchFamily="34" charset="0"/>
                        </a:rPr>
                        <a:t> </a:t>
                      </a:r>
                      <a:endParaRPr lang="en-US" sz="1800" dirty="0">
                        <a:effectLst/>
                        <a:latin typeface="Calibri" panose="020F0502020204030204" pitchFamily="34" charset="0"/>
                      </a:endParaRPr>
                    </a:p>
                  </a:txBody>
                  <a:tcPr marL="68580" marR="68580" marT="0" marB="0">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D9E2F3"/>
                    </a:solidFill>
                  </a:tcPr>
                </a:tc>
                <a:tc>
                  <a:txBody>
                    <a:bodyPr/>
                    <a:lstStyle/>
                    <a:p>
                      <a:r>
                        <a:rPr lang="en-US" sz="1800" dirty="0">
                          <a:effectLst/>
                          <a:latin typeface="Calibri" panose="020F0502020204030204" pitchFamily="34" charset="0"/>
                        </a:rPr>
                        <a:t> </a:t>
                      </a:r>
                    </a:p>
                  </a:txBody>
                  <a:tcPr marL="68580" marR="68580" marT="0" marB="0">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D9E2F3"/>
                    </a:solidFill>
                  </a:tcPr>
                </a:tc>
                <a:extLst>
                  <a:ext uri="{0D108BD9-81ED-4DB2-BD59-A6C34878D82A}">
                    <a16:rowId xmlns:a16="http://schemas.microsoft.com/office/drawing/2014/main" val="1924654380"/>
                  </a:ext>
                </a:extLst>
              </a:tr>
            </a:tbl>
          </a:graphicData>
        </a:graphic>
      </p:graphicFrame>
      <p:graphicFrame>
        <p:nvGraphicFramePr>
          <p:cNvPr id="6" name="Table 5">
            <a:extLst>
              <a:ext uri="{FF2B5EF4-FFF2-40B4-BE49-F238E27FC236}">
                <a16:creationId xmlns:a16="http://schemas.microsoft.com/office/drawing/2014/main" id="{7490C60A-4024-4EE4-AA37-9A94D68E527D}"/>
              </a:ext>
            </a:extLst>
          </p:cNvPr>
          <p:cNvGraphicFramePr>
            <a:graphicFrameLocks noGrp="1"/>
          </p:cNvGraphicFramePr>
          <p:nvPr>
            <p:extLst>
              <p:ext uri="{D42A27DB-BD31-4B8C-83A1-F6EECF244321}">
                <p14:modId xmlns:p14="http://schemas.microsoft.com/office/powerpoint/2010/main" val="1083848326"/>
              </p:ext>
            </p:extLst>
          </p:nvPr>
        </p:nvGraphicFramePr>
        <p:xfrm>
          <a:off x="21771" y="5410200"/>
          <a:ext cx="8839200" cy="1737360"/>
        </p:xfrm>
        <a:graphic>
          <a:graphicData uri="http://schemas.openxmlformats.org/drawingml/2006/table">
            <a:tbl>
              <a:tblPr/>
              <a:tblGrid>
                <a:gridCol w="8839200">
                  <a:extLst>
                    <a:ext uri="{9D8B030D-6E8A-4147-A177-3AD203B41FA5}">
                      <a16:colId xmlns:a16="http://schemas.microsoft.com/office/drawing/2014/main" val="1217698194"/>
                    </a:ext>
                  </a:extLst>
                </a:gridCol>
              </a:tblGrid>
              <a:tr h="205031">
                <a:tc>
                  <a:txBody>
                    <a:bodyPr/>
                    <a:lstStyle/>
                    <a:p>
                      <a:endParaRPr lang="en-US" dirty="0"/>
                    </a:p>
                  </a:txBody>
                  <a:tcPr marL="68580" marR="68580" marT="0" marB="0" anchor="ctr">
                    <a:lnL>
                      <a:noFill/>
                    </a:lnL>
                    <a:lnR>
                      <a:noFill/>
                    </a:lnR>
                    <a:lnT>
                      <a:noFill/>
                    </a:lnT>
                    <a:lnB>
                      <a:noFill/>
                    </a:lnB>
                  </a:tcPr>
                </a:tc>
                <a:extLst>
                  <a:ext uri="{0D108BD9-81ED-4DB2-BD59-A6C34878D82A}">
                    <a16:rowId xmlns:a16="http://schemas.microsoft.com/office/drawing/2014/main" val="1775613801"/>
                  </a:ext>
                </a:extLst>
              </a:tr>
              <a:tr h="932693">
                <a:tc>
                  <a:txBody>
                    <a:bodyPr/>
                    <a:lstStyle/>
                    <a:p>
                      <a:r>
                        <a:rPr lang="en-US" sz="800" b="1" dirty="0">
                          <a:effectLst/>
                          <a:latin typeface="inherit"/>
                        </a:rPr>
                        <a:t>Medicaid Occupancy Source</a:t>
                      </a:r>
                      <a:r>
                        <a:rPr lang="en-US" sz="800" dirty="0">
                          <a:effectLst/>
                          <a:latin typeface="inherit"/>
                        </a:rPr>
                        <a:t>: Based on claims from DHCF Medicaid Management Information System (MMIS) data as of July 27, 2020. Includes paid final FFS claims and small number of MCO encounters.</a:t>
                      </a:r>
                      <a:endParaRPr lang="en-US" sz="1100" dirty="0">
                        <a:effectLst/>
                        <a:latin typeface="Calibri" panose="020F0502020204030204" pitchFamily="34" charset="0"/>
                      </a:endParaRPr>
                    </a:p>
                    <a:p>
                      <a:pPr>
                        <a:buFont typeface="Arial" panose="020B0604020202020204" pitchFamily="34" charset="0"/>
                        <a:buChar char="•"/>
                      </a:pPr>
                      <a:r>
                        <a:rPr lang="en-US" sz="800" dirty="0">
                          <a:effectLst/>
                          <a:latin typeface="inherit"/>
                        </a:rPr>
                        <a:t>March information is provided because at least three full months of run-out is typically required to obtain stable claims data</a:t>
                      </a:r>
                      <a:endParaRPr lang="en-US" sz="1100" dirty="0">
                        <a:effectLst/>
                        <a:latin typeface="Calibri" panose="020F0502020204030204" pitchFamily="34" charset="0"/>
                      </a:endParaRPr>
                    </a:p>
                    <a:p>
                      <a:pPr>
                        <a:buFont typeface="Arial" panose="020B0604020202020204" pitchFamily="34" charset="0"/>
                        <a:buChar char="•"/>
                      </a:pPr>
                      <a:r>
                        <a:rPr lang="en-US" sz="800" dirty="0">
                          <a:effectLst/>
                          <a:latin typeface="inherit"/>
                        </a:rPr>
                        <a:t>UMC SNF data was modified to reflect the closure and the occupancy rate was recalculated.  The recalculation presumes the three residents currently in the hospital will be placed in MD once discharged.</a:t>
                      </a:r>
                      <a:endParaRPr lang="en-US" sz="1100" dirty="0">
                        <a:effectLst/>
                        <a:latin typeface="Calibri" panose="020F0502020204030204" pitchFamily="34" charset="0"/>
                      </a:endParaRPr>
                    </a:p>
                    <a:p>
                      <a:r>
                        <a:rPr lang="en-US" sz="800" b="1" dirty="0">
                          <a:effectLst/>
                          <a:latin typeface="inherit"/>
                        </a:rPr>
                        <a:t>Licensed Beds Source: </a:t>
                      </a:r>
                      <a:r>
                        <a:rPr lang="en-US" sz="800" dirty="0">
                          <a:effectLst/>
                          <a:latin typeface="inherit"/>
                        </a:rPr>
                        <a:t>DC Health</a:t>
                      </a:r>
                      <a:endParaRPr lang="en-US" sz="1100" dirty="0">
                        <a:effectLst/>
                        <a:latin typeface="Calibri" panose="020F0502020204030204" pitchFamily="34" charset="0"/>
                      </a:endParaRPr>
                    </a:p>
                    <a:p>
                      <a:r>
                        <a:rPr lang="en-US" sz="800" b="1" dirty="0">
                          <a:effectLst/>
                          <a:latin typeface="inherit"/>
                        </a:rPr>
                        <a:t>General Occupancy Source</a:t>
                      </a:r>
                      <a:r>
                        <a:rPr lang="en-US" sz="800" dirty="0">
                          <a:effectLst/>
                          <a:latin typeface="inherit"/>
                        </a:rPr>
                        <a:t>:  Based on data published by DCHCA </a:t>
                      </a:r>
                      <a:r>
                        <a:rPr lang="en-US" sz="800" dirty="0">
                          <a:effectLst/>
                          <a:latin typeface="inherit"/>
                          <a:hlinkClick r:id="rId2"/>
                        </a:rPr>
                        <a:t>here</a:t>
                      </a:r>
                      <a:r>
                        <a:rPr lang="en-US" sz="800" dirty="0">
                          <a:effectLst/>
                          <a:latin typeface="inherit"/>
                        </a:rPr>
                        <a:t>.  </a:t>
                      </a:r>
                      <a:endParaRPr lang="en-US" sz="1100" dirty="0">
                        <a:effectLst/>
                        <a:latin typeface="Calibri" panose="020F0502020204030204" pitchFamily="34" charset="0"/>
                      </a:endParaRPr>
                    </a:p>
                    <a:p>
                      <a:pPr marL="24765">
                        <a:buFont typeface="Arial" panose="020B0604020202020204" pitchFamily="34" charset="0"/>
                        <a:buChar char="•"/>
                      </a:pPr>
                      <a:r>
                        <a:rPr lang="en-US" sz="800" dirty="0">
                          <a:effectLst/>
                          <a:latin typeface="inherit"/>
                        </a:rPr>
                        <a:t>Out of 16 facilities:</a:t>
                      </a:r>
                      <a:endParaRPr lang="en-US" sz="1100" dirty="0">
                        <a:effectLst/>
                        <a:latin typeface="Calibri" panose="020F0502020204030204" pitchFamily="34" charset="0"/>
                      </a:endParaRPr>
                    </a:p>
                    <a:p>
                      <a:pPr marL="742950" lvl="1" indent="-285750">
                        <a:buFont typeface="Courier New" panose="02070309020205020404" pitchFamily="49" charset="0"/>
                        <a:buChar char="o"/>
                      </a:pPr>
                      <a:r>
                        <a:rPr lang="en-US" sz="800" dirty="0">
                          <a:effectLst/>
                          <a:latin typeface="inherit"/>
                        </a:rPr>
                        <a:t>14 were updated in 2020 (8 in July 2020)</a:t>
                      </a:r>
                      <a:endParaRPr lang="en-US" sz="1100" dirty="0">
                        <a:effectLst/>
                        <a:latin typeface="Calibri" panose="020F0502020204030204" pitchFamily="34" charset="0"/>
                      </a:endParaRPr>
                    </a:p>
                    <a:p>
                      <a:pPr marL="742950" lvl="1" indent="-285750">
                        <a:buFont typeface="Courier New" panose="02070309020205020404" pitchFamily="49" charset="0"/>
                        <a:buChar char="o"/>
                      </a:pPr>
                      <a:r>
                        <a:rPr lang="en-US" sz="800" dirty="0">
                          <a:effectLst/>
                          <a:latin typeface="inherit"/>
                        </a:rPr>
                        <a:t>1 updated in 2019</a:t>
                      </a:r>
                      <a:endParaRPr lang="en-US" sz="1100" dirty="0">
                        <a:effectLst/>
                        <a:latin typeface="Calibri" panose="020F0502020204030204" pitchFamily="34" charset="0"/>
                      </a:endParaRPr>
                    </a:p>
                    <a:p>
                      <a:pPr marL="742950" lvl="1" indent="-285750">
                        <a:buFont typeface="Courier New" panose="02070309020205020404" pitchFamily="49" charset="0"/>
                        <a:buChar char="o"/>
                      </a:pPr>
                      <a:r>
                        <a:rPr lang="en-US" sz="800" dirty="0">
                          <a:effectLst/>
                          <a:latin typeface="inherit"/>
                        </a:rPr>
                        <a:t>1 updated in 2018</a:t>
                      </a:r>
                      <a:endParaRPr lang="en-US" sz="1100" dirty="0">
                        <a:effectLst/>
                        <a:latin typeface="Calibri" panose="020F0502020204030204" pitchFamily="34" charset="0"/>
                      </a:endParaRPr>
                    </a:p>
                  </a:txBody>
                  <a:tcPr marL="68580" marR="68580" marT="0" marB="0" anchor="b">
                    <a:lnL>
                      <a:noFill/>
                    </a:lnL>
                    <a:lnR>
                      <a:noFill/>
                    </a:lnR>
                    <a:lnT>
                      <a:noFill/>
                    </a:lnT>
                    <a:lnB>
                      <a:noFill/>
                    </a:lnB>
                    <a:solidFill>
                      <a:srgbClr val="FFFFFF"/>
                    </a:solidFill>
                  </a:tcPr>
                </a:tc>
                <a:extLst>
                  <a:ext uri="{0D108BD9-81ED-4DB2-BD59-A6C34878D82A}">
                    <a16:rowId xmlns:a16="http://schemas.microsoft.com/office/drawing/2014/main" val="4003836711"/>
                  </a:ext>
                </a:extLst>
              </a:tr>
              <a:tr h="254371">
                <a:tc>
                  <a:txBody>
                    <a:bodyPr/>
                    <a:lstStyle/>
                    <a:p>
                      <a:endParaRPr lang="en-US" dirty="0"/>
                    </a:p>
                  </a:txBody>
                  <a:tcPr anchor="ctr">
                    <a:lnL>
                      <a:noFill/>
                    </a:lnL>
                    <a:lnR>
                      <a:noFill/>
                    </a:lnR>
                    <a:lnT>
                      <a:noFill/>
                    </a:lnT>
                    <a:lnB>
                      <a:noFill/>
                    </a:lnB>
                  </a:tcPr>
                </a:tc>
                <a:extLst>
                  <a:ext uri="{0D108BD9-81ED-4DB2-BD59-A6C34878D82A}">
                    <a16:rowId xmlns:a16="http://schemas.microsoft.com/office/drawing/2014/main" val="1372612514"/>
                  </a:ext>
                </a:extLst>
              </a:tr>
            </a:tbl>
          </a:graphicData>
        </a:graphic>
      </p:graphicFrame>
      <p:sp>
        <p:nvSpPr>
          <p:cNvPr id="7" name="Rectangle 1">
            <a:extLst>
              <a:ext uri="{FF2B5EF4-FFF2-40B4-BE49-F238E27FC236}">
                <a16:creationId xmlns:a16="http://schemas.microsoft.com/office/drawing/2014/main" id="{DF0876F6-5427-4279-A4C9-A6E9CE9005C7}"/>
              </a:ext>
            </a:extLst>
          </p:cNvPr>
          <p:cNvSpPr>
            <a:spLocks noChangeArrowheads="1"/>
          </p:cNvSpPr>
          <p:nvPr/>
        </p:nvSpPr>
        <p:spPr bwMode="auto">
          <a:xfrm>
            <a:off x="1828800" y="4648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767476951"/>
      </p:ext>
    </p:extLst>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11881-2BDE-4361-B288-C3FB60B657AC}"/>
              </a:ext>
            </a:extLst>
          </p:cNvPr>
          <p:cNvSpPr>
            <a:spLocks noGrp="1"/>
          </p:cNvSpPr>
          <p:nvPr>
            <p:ph type="title"/>
          </p:nvPr>
        </p:nvSpPr>
        <p:spPr>
          <a:xfrm>
            <a:off x="0" y="76200"/>
            <a:ext cx="8915400" cy="1447800"/>
          </a:xfrm>
        </p:spPr>
        <p:txBody>
          <a:bodyPr/>
          <a:lstStyle/>
          <a:p>
            <a:r>
              <a:rPr lang="en-US" sz="2800" dirty="0">
                <a:solidFill>
                  <a:schemeClr val="tx1"/>
                </a:solidFill>
              </a:rPr>
              <a:t>The Movement Of United Medical Center Nursing Center (UMNC) Residents </a:t>
            </a:r>
          </a:p>
        </p:txBody>
      </p:sp>
      <p:sp>
        <p:nvSpPr>
          <p:cNvPr id="4" name="Slide Number Placeholder 3">
            <a:extLst>
              <a:ext uri="{FF2B5EF4-FFF2-40B4-BE49-F238E27FC236}">
                <a16:creationId xmlns:a16="http://schemas.microsoft.com/office/drawing/2014/main" id="{81D91EFD-A093-4794-B675-96A968E5963E}"/>
              </a:ext>
            </a:extLst>
          </p:cNvPr>
          <p:cNvSpPr>
            <a:spLocks noGrp="1"/>
          </p:cNvSpPr>
          <p:nvPr>
            <p:ph type="sldNum" sz="quarter" idx="12"/>
          </p:nvPr>
        </p:nvSpPr>
        <p:spPr/>
        <p:txBody>
          <a:bodyPr/>
          <a:lstStyle/>
          <a:p>
            <a:fld id="{8EEAE41E-0448-475B-BEBE-E7173EBC1ABF}" type="slidenum">
              <a:rPr lang="en-US" altLang="en-US" smtClean="0"/>
              <a:pPr/>
              <a:t>15</a:t>
            </a:fld>
            <a:endParaRPr lang="en-US" altLang="en-US" dirty="0"/>
          </a:p>
        </p:txBody>
      </p:sp>
      <p:sp>
        <p:nvSpPr>
          <p:cNvPr id="6" name="Rectangle 5">
            <a:extLst>
              <a:ext uri="{FF2B5EF4-FFF2-40B4-BE49-F238E27FC236}">
                <a16:creationId xmlns:a16="http://schemas.microsoft.com/office/drawing/2014/main" id="{4083414E-3C58-4B82-AF6D-538EAFCC17CF}"/>
              </a:ext>
            </a:extLst>
          </p:cNvPr>
          <p:cNvSpPr/>
          <p:nvPr/>
        </p:nvSpPr>
        <p:spPr>
          <a:xfrm>
            <a:off x="58183" y="1524000"/>
            <a:ext cx="9144000" cy="5262979"/>
          </a:xfrm>
          <a:prstGeom prst="rect">
            <a:avLst/>
          </a:prstGeom>
        </p:spPr>
        <p:txBody>
          <a:bodyPr wrap="square">
            <a:spAutoFit/>
          </a:bodyPr>
          <a:lstStyle/>
          <a:p>
            <a:pPr marL="342900" indent="-342900">
              <a:buFont typeface="Wingdings" panose="05000000000000000000" pitchFamily="2" charset="2"/>
              <a:buChar char="q"/>
            </a:pPr>
            <a:endParaRPr lang="en-US" sz="1800" dirty="0">
              <a:latin typeface="+mn-lt"/>
            </a:endParaRPr>
          </a:p>
          <a:p>
            <a:pPr marL="342900" lvl="1" indent="-342900">
              <a:buFont typeface="Wingdings" panose="05000000000000000000" pitchFamily="2" charset="2"/>
              <a:buChar char="q"/>
            </a:pPr>
            <a:r>
              <a:rPr lang="en-US" sz="1800" dirty="0">
                <a:latin typeface="+mn-lt"/>
              </a:rPr>
              <a:t>In view of the current COVID-19 pandemic, UMC worked with the Mayor’s Surge Capacity Task Force to increase hospital capacity to prepare for a possible surge of COVID-19 positive individuals in our community</a:t>
            </a:r>
          </a:p>
          <a:p>
            <a:pPr marL="342900" lvl="1" indent="-342900">
              <a:buFont typeface="Wingdings" panose="05000000000000000000" pitchFamily="2" charset="2"/>
              <a:buChar char="q"/>
            </a:pPr>
            <a:endParaRPr lang="en-US" sz="1800" dirty="0">
              <a:latin typeface="+mn-lt"/>
            </a:endParaRPr>
          </a:p>
          <a:p>
            <a:pPr marL="342900" lvl="1" indent="-342900">
              <a:buFont typeface="Wingdings" panose="05000000000000000000" pitchFamily="2" charset="2"/>
              <a:buChar char="q"/>
            </a:pPr>
            <a:r>
              <a:rPr lang="en-US" sz="1800" dirty="0">
                <a:latin typeface="+mn-lt"/>
              </a:rPr>
              <a:t>To ensure UMNC residents are in safe environments and not placed at further risk of infection, the Board approved the temporary transfer of all residents to facilities in the District of Columbia and Maryland.</a:t>
            </a:r>
          </a:p>
          <a:p>
            <a:pPr marL="342900" lvl="1" indent="-342900">
              <a:buFont typeface="Wingdings" panose="05000000000000000000" pitchFamily="2" charset="2"/>
              <a:buChar char="q"/>
            </a:pPr>
            <a:endParaRPr lang="en-US" sz="1800" dirty="0">
              <a:latin typeface="+mn-lt"/>
            </a:endParaRPr>
          </a:p>
          <a:p>
            <a:pPr marL="342900" lvl="1" indent="-342900">
              <a:buFont typeface="Wingdings" panose="05000000000000000000" pitchFamily="2" charset="2"/>
              <a:buChar char="q"/>
            </a:pPr>
            <a:r>
              <a:rPr lang="en-US" sz="1800" dirty="0">
                <a:latin typeface="+mn-lt"/>
              </a:rPr>
              <a:t>UMC staff worked with DC Health, CMS, and the DC Long Term Care Ombudsman</a:t>
            </a:r>
          </a:p>
          <a:p>
            <a:pPr marL="1027113" lvl="2" indent="-342900">
              <a:buFont typeface="Wingdings" panose="05000000000000000000" pitchFamily="2" charset="2"/>
              <a:buChar char="Ø"/>
            </a:pPr>
            <a:r>
              <a:rPr lang="en-US" sz="1800" dirty="0">
                <a:latin typeface="+mn-lt"/>
              </a:rPr>
              <a:t>Guidance provided</a:t>
            </a:r>
          </a:p>
          <a:p>
            <a:pPr marL="1027113" lvl="2" indent="-342900">
              <a:buFont typeface="Wingdings" panose="05000000000000000000" pitchFamily="2" charset="2"/>
              <a:buChar char="Ø"/>
            </a:pPr>
            <a:r>
              <a:rPr lang="en-US" sz="1800" dirty="0">
                <a:latin typeface="+mn-lt"/>
              </a:rPr>
              <a:t>Daily touchpoints with DC Department of Health Care Finance</a:t>
            </a:r>
          </a:p>
          <a:p>
            <a:pPr marL="1027113" lvl="2" indent="-342900">
              <a:buFont typeface="Wingdings" panose="05000000000000000000" pitchFamily="2" charset="2"/>
              <a:buChar char="Ø"/>
            </a:pPr>
            <a:endParaRPr lang="en-US" sz="1800" dirty="0">
              <a:latin typeface="+mn-lt"/>
            </a:endParaRPr>
          </a:p>
          <a:p>
            <a:pPr marL="112713" indent="-342900">
              <a:buFont typeface="Wingdings" panose="05000000000000000000" pitchFamily="2" charset="2"/>
              <a:buChar char="q"/>
            </a:pPr>
            <a:r>
              <a:rPr lang="en-US" sz="1800" dirty="0">
                <a:latin typeface="+mn-lt"/>
              </a:rPr>
              <a:t>UMC has maintained constant communications with all residents and their</a:t>
            </a:r>
          </a:p>
          <a:p>
            <a:r>
              <a:rPr lang="en-US" sz="1800" dirty="0">
                <a:latin typeface="+mn-lt"/>
              </a:rPr>
              <a:t>      responsible parties/guardians with detailed placement information</a:t>
            </a:r>
          </a:p>
          <a:p>
            <a:pPr marL="1027113" lvl="2" indent="-342900">
              <a:buFont typeface="Wingdings" panose="05000000000000000000" pitchFamily="2" charset="2"/>
              <a:buChar char="Ø"/>
            </a:pPr>
            <a:r>
              <a:rPr lang="en-US" sz="1800" dirty="0">
                <a:latin typeface="+mn-lt"/>
              </a:rPr>
              <a:t>Residents were notified of appeal rights</a:t>
            </a:r>
          </a:p>
          <a:p>
            <a:pPr lvl="1"/>
            <a:endParaRPr lang="en-US" dirty="0"/>
          </a:p>
          <a:p>
            <a:pPr marL="800100" lvl="1" indent="-342900">
              <a:buFont typeface="Wingdings" panose="05000000000000000000" pitchFamily="2" charset="2"/>
              <a:buChar char="q"/>
            </a:pPr>
            <a:endParaRPr lang="en-US" dirty="0"/>
          </a:p>
        </p:txBody>
      </p:sp>
    </p:spTree>
    <p:extLst>
      <p:ext uri="{BB962C8B-B14F-4D97-AF65-F5344CB8AC3E}">
        <p14:creationId xmlns:p14="http://schemas.microsoft.com/office/powerpoint/2010/main" val="1209679580"/>
      </p:ext>
    </p:extLst>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4">
            <a:extLst>
              <a:ext uri="{FF2B5EF4-FFF2-40B4-BE49-F238E27FC236}">
                <a16:creationId xmlns:a16="http://schemas.microsoft.com/office/drawing/2014/main" id="{C6A793FB-8E39-4100-888B-F869D80502C1}"/>
              </a:ext>
            </a:extLst>
          </p:cNvPr>
          <p:cNvGraphicFramePr>
            <a:graphicFrameLocks noGrp="1"/>
          </p:cNvGraphicFramePr>
          <p:nvPr>
            <p:ph idx="1"/>
          </p:nvPr>
        </p:nvGraphicFramePr>
        <p:xfrm>
          <a:off x="2662283" y="2197542"/>
          <a:ext cx="4271917" cy="4115946"/>
        </p:xfrm>
        <a:graphic>
          <a:graphicData uri="http://schemas.openxmlformats.org/drawingml/2006/chart">
            <c:chart xmlns:c="http://schemas.openxmlformats.org/drawingml/2006/chart" xmlns:r="http://schemas.openxmlformats.org/officeDocument/2006/relationships" r:id="rId2"/>
          </a:graphicData>
        </a:graphic>
      </p:graphicFrame>
      <p:sp>
        <p:nvSpPr>
          <p:cNvPr id="6" name="Right Brace 5">
            <a:extLst>
              <a:ext uri="{FF2B5EF4-FFF2-40B4-BE49-F238E27FC236}">
                <a16:creationId xmlns:a16="http://schemas.microsoft.com/office/drawing/2014/main" id="{9BD60FBC-2635-4C81-A7FB-AEE0D4C212E1}"/>
              </a:ext>
            </a:extLst>
          </p:cNvPr>
          <p:cNvSpPr>
            <a:spLocks/>
          </p:cNvSpPr>
          <p:nvPr/>
        </p:nvSpPr>
        <p:spPr bwMode="auto">
          <a:xfrm flipH="1">
            <a:off x="3606366" y="4844765"/>
            <a:ext cx="392545" cy="1022635"/>
          </a:xfrm>
          <a:prstGeom prst="rightBrace">
            <a:avLst>
              <a:gd name="adj1" fmla="val 38090"/>
              <a:gd name="adj2" fmla="val 47104"/>
            </a:avLst>
          </a:prstGeom>
          <a:ln>
            <a:solidFill>
              <a:schemeClr val="tx1">
                <a:lumMod val="95000"/>
                <a:lumOff val="5000"/>
              </a:schemeClr>
            </a:solidFill>
            <a:headEnd/>
            <a:tailEnd/>
          </a:ln>
        </p:spPr>
        <p:style>
          <a:lnRef idx="3">
            <a:schemeClr val="accent4"/>
          </a:lnRef>
          <a:fillRef idx="0">
            <a:schemeClr val="accent4"/>
          </a:fillRef>
          <a:effectRef idx="2">
            <a:schemeClr val="accent4"/>
          </a:effectRef>
          <a:fontRef idx="minor">
            <a:schemeClr val="tx1"/>
          </a:fontRef>
        </p:style>
        <p:txBody>
          <a:bodyPr lIns="65439" tIns="32719" rIns="65439" bIns="32719"/>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defTabSz="587383">
              <a:defRPr/>
            </a:pPr>
            <a:endParaRPr lang="en-US" sz="707" dirty="0">
              <a:solidFill>
                <a:srgbClr val="000000">
                  <a:lumMod val="95000"/>
                  <a:lumOff val="5000"/>
                </a:srgbClr>
              </a:solidFill>
              <a:latin typeface="Calibri"/>
            </a:endParaRPr>
          </a:p>
        </p:txBody>
      </p:sp>
      <p:sp>
        <p:nvSpPr>
          <p:cNvPr id="44048" name="Text Box 1048">
            <a:extLst>
              <a:ext uri="{FF2B5EF4-FFF2-40B4-BE49-F238E27FC236}">
                <a16:creationId xmlns:a16="http://schemas.microsoft.com/office/drawing/2014/main" id="{26E237AD-05CF-4B16-BB9D-A26378D4DB4A}"/>
              </a:ext>
            </a:extLst>
          </p:cNvPr>
          <p:cNvSpPr txBox="1">
            <a:spLocks noChangeArrowheads="1"/>
          </p:cNvSpPr>
          <p:nvPr/>
        </p:nvSpPr>
        <p:spPr bwMode="auto">
          <a:xfrm>
            <a:off x="3810000" y="1602184"/>
            <a:ext cx="1877991" cy="989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439" tIns="32719" rIns="65439" bIns="32719">
            <a:spAutoFit/>
          </a:bodyPr>
          <a:lstStyle>
            <a:lvl1pPr eaLnBrk="0" hangingPunct="0">
              <a:spcBef>
                <a:spcPct val="20000"/>
              </a:spcBef>
              <a:buClr>
                <a:schemeClr val="accent1"/>
              </a:buClr>
              <a:buSzPct val="70000"/>
              <a:buFont typeface="Monotype Sorts" pitchFamily="1" charset="2"/>
              <a:buChar char="n"/>
              <a:defRPr kumimoji="1" sz="2000" b="1">
                <a:solidFill>
                  <a:schemeClr val="tx1"/>
                </a:solidFill>
                <a:latin typeface="Arial" charset="0"/>
              </a:defRPr>
            </a:lvl1pPr>
            <a:lvl2pPr marL="742950" indent="-285750" eaLnBrk="0" hangingPunct="0">
              <a:spcBef>
                <a:spcPct val="20000"/>
              </a:spcBef>
              <a:buChar char="–"/>
              <a:defRPr kumimoji="1" sz="2000" b="1">
                <a:solidFill>
                  <a:schemeClr val="tx1"/>
                </a:solidFill>
                <a:latin typeface="Arial" charset="0"/>
              </a:defRPr>
            </a:lvl2pPr>
            <a:lvl3pPr marL="1143000" indent="-228600" eaLnBrk="0" hangingPunct="0">
              <a:spcBef>
                <a:spcPct val="20000"/>
              </a:spcBef>
              <a:buChar char="•"/>
              <a:defRPr kumimoji="1" sz="2000" b="1">
                <a:solidFill>
                  <a:schemeClr val="tx1"/>
                </a:solidFill>
                <a:latin typeface="Arial" charset="0"/>
              </a:defRPr>
            </a:lvl3pPr>
            <a:lvl4pPr marL="1600200" indent="-228600" eaLnBrk="0" hangingPunct="0">
              <a:spcBef>
                <a:spcPct val="20000"/>
              </a:spcBef>
              <a:buChar char="–"/>
              <a:defRPr kumimoji="1" sz="2000" b="1">
                <a:solidFill>
                  <a:schemeClr val="tx1"/>
                </a:solidFill>
                <a:latin typeface="Arial" charset="0"/>
              </a:defRPr>
            </a:lvl4pPr>
            <a:lvl5pPr marL="2057400" indent="-228600" eaLnBrk="0" hangingPunct="0">
              <a:spcBef>
                <a:spcPct val="20000"/>
              </a:spcBef>
              <a:buChar char="»"/>
              <a:defRPr kumimoji="1" sz="2000" b="1">
                <a:solidFill>
                  <a:schemeClr val="tx1"/>
                </a:solidFill>
                <a:latin typeface="Arial" charset="0"/>
              </a:defRPr>
            </a:lvl5pPr>
            <a:lvl6pPr marL="2514600" indent="-228600" eaLnBrk="0" fontAlgn="base" hangingPunct="0">
              <a:spcBef>
                <a:spcPct val="20000"/>
              </a:spcBef>
              <a:spcAft>
                <a:spcPct val="0"/>
              </a:spcAft>
              <a:buChar char="»"/>
              <a:defRPr kumimoji="1" sz="2000" b="1">
                <a:solidFill>
                  <a:schemeClr val="tx1"/>
                </a:solidFill>
                <a:latin typeface="Arial" charset="0"/>
              </a:defRPr>
            </a:lvl6pPr>
            <a:lvl7pPr marL="2971800" indent="-228600" eaLnBrk="0" fontAlgn="base" hangingPunct="0">
              <a:spcBef>
                <a:spcPct val="20000"/>
              </a:spcBef>
              <a:spcAft>
                <a:spcPct val="0"/>
              </a:spcAft>
              <a:buChar char="»"/>
              <a:defRPr kumimoji="1" sz="2000" b="1">
                <a:solidFill>
                  <a:schemeClr val="tx1"/>
                </a:solidFill>
                <a:latin typeface="Arial" charset="0"/>
              </a:defRPr>
            </a:lvl7pPr>
            <a:lvl8pPr marL="3429000" indent="-228600" eaLnBrk="0" fontAlgn="base" hangingPunct="0">
              <a:spcBef>
                <a:spcPct val="20000"/>
              </a:spcBef>
              <a:spcAft>
                <a:spcPct val="0"/>
              </a:spcAft>
              <a:buChar char="»"/>
              <a:defRPr kumimoji="1" sz="2000" b="1">
                <a:solidFill>
                  <a:schemeClr val="tx1"/>
                </a:solidFill>
                <a:latin typeface="Arial" charset="0"/>
              </a:defRPr>
            </a:lvl8pPr>
            <a:lvl9pPr marL="3886200" indent="-228600" eaLnBrk="0" fontAlgn="base" hangingPunct="0">
              <a:spcBef>
                <a:spcPct val="20000"/>
              </a:spcBef>
              <a:spcAft>
                <a:spcPct val="0"/>
              </a:spcAft>
              <a:buChar char="»"/>
              <a:defRPr kumimoji="1" sz="2000" b="1">
                <a:solidFill>
                  <a:schemeClr val="tx1"/>
                </a:solidFill>
                <a:latin typeface="Arial" charset="0"/>
              </a:defRPr>
            </a:lvl9pPr>
          </a:lstStyle>
          <a:p>
            <a:pPr algn="ctr" defTabSz="587383" eaLnBrk="1" hangingPunct="1">
              <a:spcBef>
                <a:spcPct val="0"/>
              </a:spcBef>
              <a:buClrTx/>
              <a:buSzTx/>
              <a:buFont typeface="Monotype Sorts" pitchFamily="1" charset="2"/>
              <a:buNone/>
              <a:defRPr/>
            </a:pPr>
            <a:endParaRPr kumimoji="0" lang="en-US" altLang="en-US" b="0" dirty="0">
              <a:solidFill>
                <a:srgbClr val="000000"/>
              </a:solidFill>
              <a:latin typeface="+mn-lt"/>
            </a:endParaRPr>
          </a:p>
          <a:p>
            <a:pPr algn="ctr" defTabSz="587383" eaLnBrk="1" hangingPunct="1">
              <a:spcBef>
                <a:spcPct val="0"/>
              </a:spcBef>
              <a:buClrTx/>
              <a:buSzTx/>
              <a:buFont typeface="Monotype Sorts" pitchFamily="1" charset="2"/>
              <a:buNone/>
              <a:defRPr/>
            </a:pPr>
            <a:r>
              <a:rPr kumimoji="0" lang="en-US" altLang="en-US" b="0" dirty="0">
                <a:solidFill>
                  <a:srgbClr val="000000"/>
                </a:solidFill>
                <a:latin typeface="+mn-lt"/>
              </a:rPr>
              <a:t>Total Residents</a:t>
            </a:r>
          </a:p>
          <a:p>
            <a:pPr algn="ctr" defTabSz="587383" eaLnBrk="1" hangingPunct="1">
              <a:spcBef>
                <a:spcPct val="0"/>
              </a:spcBef>
              <a:buClrTx/>
              <a:buSzTx/>
              <a:buFont typeface="Monotype Sorts" pitchFamily="1" charset="2"/>
              <a:buNone/>
              <a:defRPr/>
            </a:pPr>
            <a:r>
              <a:rPr kumimoji="0" lang="en-US" altLang="en-US" b="0" dirty="0">
                <a:solidFill>
                  <a:srgbClr val="000000"/>
                </a:solidFill>
                <a:latin typeface="+mn-lt"/>
              </a:rPr>
              <a:t> *77</a:t>
            </a:r>
          </a:p>
        </p:txBody>
      </p:sp>
      <p:sp>
        <p:nvSpPr>
          <p:cNvPr id="2" name="Rectangle 1">
            <a:extLst>
              <a:ext uri="{FF2B5EF4-FFF2-40B4-BE49-F238E27FC236}">
                <a16:creationId xmlns:a16="http://schemas.microsoft.com/office/drawing/2014/main" id="{6516C28D-FC99-4E01-88F1-23E0A0BCB26A}"/>
              </a:ext>
            </a:extLst>
          </p:cNvPr>
          <p:cNvSpPr/>
          <p:nvPr/>
        </p:nvSpPr>
        <p:spPr>
          <a:xfrm>
            <a:off x="76200" y="130175"/>
            <a:ext cx="8915400" cy="1206774"/>
          </a:xfrm>
          <a:prstGeom prst="rect">
            <a:avLst/>
          </a:prstGeom>
        </p:spPr>
        <p:txBody>
          <a:bodyPr lIns="65439" tIns="32719" rIns="65439" bIns="32719">
            <a:spAutoFit/>
          </a:bodyPr>
          <a:lstStyle/>
          <a:p>
            <a:pPr algn="ctr" defTabSz="587383">
              <a:defRPr/>
            </a:pPr>
            <a:r>
              <a:rPr lang="en-US" altLang="en-US" sz="2471" b="1" dirty="0">
                <a:latin typeface="+mn-lt"/>
              </a:rPr>
              <a:t>Most United Medical Center Nursing Home Residents Were Transferred To Maryland Because Of The High Occupancy Rates In The District of Columbia </a:t>
            </a:r>
            <a:endParaRPr lang="en-US" sz="2471" b="1" dirty="0">
              <a:latin typeface="+mn-lt"/>
            </a:endParaRPr>
          </a:p>
        </p:txBody>
      </p:sp>
      <p:sp>
        <p:nvSpPr>
          <p:cNvPr id="36" name="TextBox 35">
            <a:extLst>
              <a:ext uri="{FF2B5EF4-FFF2-40B4-BE49-F238E27FC236}">
                <a16:creationId xmlns:a16="http://schemas.microsoft.com/office/drawing/2014/main" id="{1B68D95A-922E-487B-A634-84434807EC0E}"/>
              </a:ext>
            </a:extLst>
          </p:cNvPr>
          <p:cNvSpPr txBox="1"/>
          <p:nvPr/>
        </p:nvSpPr>
        <p:spPr>
          <a:xfrm>
            <a:off x="95250" y="6034931"/>
            <a:ext cx="8877300" cy="581057"/>
          </a:xfrm>
          <a:prstGeom prst="rect">
            <a:avLst/>
          </a:prstGeom>
          <a:noFill/>
        </p:spPr>
        <p:txBody>
          <a:bodyPr wrap="square">
            <a:spAutoFit/>
          </a:bodyPr>
          <a:lstStyle/>
          <a:p>
            <a:pPr>
              <a:defRPr/>
            </a:pPr>
            <a:r>
              <a:rPr lang="en-US" sz="1588" dirty="0"/>
              <a:t>*Total Residents at the time of patient transfer.  The average daily population at the nursing home was 83</a:t>
            </a:r>
          </a:p>
          <a:p>
            <a:pPr>
              <a:defRPr/>
            </a:pPr>
            <a:r>
              <a:rPr lang="en-US" sz="1588" dirty="0"/>
              <a:t>  at the time of transfer.</a:t>
            </a:r>
          </a:p>
        </p:txBody>
      </p:sp>
      <p:cxnSp>
        <p:nvCxnSpPr>
          <p:cNvPr id="42" name="Straight Connector 41">
            <a:extLst>
              <a:ext uri="{FF2B5EF4-FFF2-40B4-BE49-F238E27FC236}">
                <a16:creationId xmlns:a16="http://schemas.microsoft.com/office/drawing/2014/main" id="{D84492AD-6019-4249-8CB2-0618946298A5}"/>
              </a:ext>
            </a:extLst>
          </p:cNvPr>
          <p:cNvCxnSpPr>
            <a:cxnSpLocks/>
          </p:cNvCxnSpPr>
          <p:nvPr/>
        </p:nvCxnSpPr>
        <p:spPr bwMode="auto">
          <a:xfrm>
            <a:off x="3263968" y="2748472"/>
            <a:ext cx="569912" cy="12700"/>
          </a:xfrm>
          <a:prstGeom prst="line">
            <a:avLst/>
          </a:prstGeom>
          <a:ln>
            <a:solidFill>
              <a:schemeClr val="tx1"/>
            </a:solidFill>
            <a:prstDash val="sysDot"/>
            <a:headEnd type="none" w="med" len="med"/>
            <a:tailEnd type="triangle" w="med" len="med"/>
          </a:ln>
        </p:spPr>
        <p:style>
          <a:lnRef idx="3">
            <a:schemeClr val="dk1"/>
          </a:lnRef>
          <a:fillRef idx="0">
            <a:schemeClr val="dk1"/>
          </a:fillRef>
          <a:effectRef idx="2">
            <a:schemeClr val="dk1"/>
          </a:effectRef>
          <a:fontRef idx="minor">
            <a:schemeClr val="tx1"/>
          </a:fontRef>
        </p:style>
      </p:cxnSp>
      <p:sp>
        <p:nvSpPr>
          <p:cNvPr id="43" name="TextBox 42">
            <a:extLst>
              <a:ext uri="{FF2B5EF4-FFF2-40B4-BE49-F238E27FC236}">
                <a16:creationId xmlns:a16="http://schemas.microsoft.com/office/drawing/2014/main" id="{A2CD83F2-BDC7-443A-BA96-0782CF69970F}"/>
              </a:ext>
            </a:extLst>
          </p:cNvPr>
          <p:cNvSpPr txBox="1"/>
          <p:nvPr/>
        </p:nvSpPr>
        <p:spPr>
          <a:xfrm>
            <a:off x="92529" y="6665351"/>
            <a:ext cx="8162503" cy="226517"/>
          </a:xfrm>
          <a:prstGeom prst="rect">
            <a:avLst/>
          </a:prstGeom>
          <a:noFill/>
          <a:ln>
            <a:noFill/>
          </a:ln>
          <a:effectLst>
            <a:outerShdw blurRad="50800" dist="50800" dir="5400000" algn="ctr" rotWithShape="0">
              <a:srgbClr val="000000">
                <a:alpha val="0"/>
              </a:srgbClr>
            </a:outerShdw>
            <a:reflection stA="0" endPos="65000" dist="50800" dir="5400000" sy="-100000" algn="bl" rotWithShape="0"/>
          </a:effectLst>
        </p:spPr>
        <p:txBody>
          <a:bodyPr lIns="89896" tIns="44948" rIns="89896" bIns="44948">
            <a:spAutoFit/>
          </a:bodyPr>
          <a:lstStyle/>
          <a:p>
            <a:pPr>
              <a:defRPr/>
            </a:pPr>
            <a:r>
              <a:rPr lang="en-US" sz="882" dirty="0"/>
              <a:t>Source: United Medical Center </a:t>
            </a:r>
          </a:p>
        </p:txBody>
      </p:sp>
      <p:sp>
        <p:nvSpPr>
          <p:cNvPr id="14346" name="TextBox 45">
            <a:extLst>
              <a:ext uri="{FF2B5EF4-FFF2-40B4-BE49-F238E27FC236}">
                <a16:creationId xmlns:a16="http://schemas.microsoft.com/office/drawing/2014/main" id="{DE540C80-67AB-4D52-B3C2-E29AF2A62BD5}"/>
              </a:ext>
            </a:extLst>
          </p:cNvPr>
          <p:cNvSpPr txBox="1">
            <a:spLocks noChangeArrowheads="1"/>
          </p:cNvSpPr>
          <p:nvPr/>
        </p:nvSpPr>
        <p:spPr bwMode="auto">
          <a:xfrm>
            <a:off x="902086" y="5103732"/>
            <a:ext cx="250407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accent1"/>
              </a:buClr>
              <a:buSzPct val="70000"/>
              <a:buFont typeface="Monotype Sorts" pitchFamily="2" charset="2"/>
              <a:buChar char="n"/>
              <a:defRPr kumimoji="1" sz="2000" b="1">
                <a:solidFill>
                  <a:schemeClr val="tx1"/>
                </a:solidFill>
                <a:latin typeface="Arial" panose="020B0604020202020204" pitchFamily="34" charset="0"/>
              </a:defRPr>
            </a:lvl1pPr>
            <a:lvl2pPr marL="742950" indent="-285750">
              <a:spcBef>
                <a:spcPct val="20000"/>
              </a:spcBef>
              <a:buChar char="–"/>
              <a:defRPr kumimoji="1" sz="2000" b="1">
                <a:solidFill>
                  <a:schemeClr val="tx1"/>
                </a:solidFill>
                <a:latin typeface="Arial" panose="020B0604020202020204" pitchFamily="34" charset="0"/>
              </a:defRPr>
            </a:lvl2pPr>
            <a:lvl3pPr marL="1143000" indent="-228600">
              <a:spcBef>
                <a:spcPct val="20000"/>
              </a:spcBef>
              <a:buChar char="•"/>
              <a:defRPr kumimoji="1" sz="2000" b="1">
                <a:solidFill>
                  <a:schemeClr val="tx1"/>
                </a:solidFill>
                <a:latin typeface="Arial" panose="020B0604020202020204" pitchFamily="34" charset="0"/>
              </a:defRPr>
            </a:lvl3pPr>
            <a:lvl4pPr marL="1600200" indent="-228600">
              <a:spcBef>
                <a:spcPct val="20000"/>
              </a:spcBef>
              <a:buChar char="–"/>
              <a:defRPr kumimoji="1" sz="2000" b="1">
                <a:solidFill>
                  <a:schemeClr val="tx1"/>
                </a:solidFill>
                <a:latin typeface="Arial" panose="020B0604020202020204" pitchFamily="34" charset="0"/>
              </a:defRPr>
            </a:lvl4pPr>
            <a:lvl5pPr marL="2057400" indent="-228600">
              <a:spcBef>
                <a:spcPct val="20000"/>
              </a:spcBef>
              <a:buChar char="»"/>
              <a:defRPr kumimoji="1"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b="1">
                <a:solidFill>
                  <a:schemeClr val="tx1"/>
                </a:solidFill>
                <a:latin typeface="Arial" panose="020B0604020202020204" pitchFamily="34" charset="0"/>
              </a:defRPr>
            </a:lvl9pPr>
          </a:lstStyle>
          <a:p>
            <a:pPr>
              <a:spcBef>
                <a:spcPct val="0"/>
              </a:spcBef>
              <a:buClrTx/>
              <a:buSzTx/>
              <a:buFontTx/>
              <a:buNone/>
            </a:pPr>
            <a:r>
              <a:rPr kumimoji="0" lang="en-US" altLang="en-US" sz="1200" b="0" dirty="0">
                <a:latin typeface="Times New Roman" panose="02020603050405020304" pitchFamily="18" charset="0"/>
              </a:rPr>
              <a:t>Percent of Residents Transferred To DC Nursing Homes</a:t>
            </a:r>
          </a:p>
        </p:txBody>
      </p:sp>
      <p:sp>
        <p:nvSpPr>
          <p:cNvPr id="47" name="Right Brace 46">
            <a:extLst>
              <a:ext uri="{FF2B5EF4-FFF2-40B4-BE49-F238E27FC236}">
                <a16:creationId xmlns:a16="http://schemas.microsoft.com/office/drawing/2014/main" id="{3BD4D7D0-3BE4-4107-A067-6901DC3713FF}"/>
              </a:ext>
            </a:extLst>
          </p:cNvPr>
          <p:cNvSpPr>
            <a:spLocks/>
          </p:cNvSpPr>
          <p:nvPr/>
        </p:nvSpPr>
        <p:spPr bwMode="auto">
          <a:xfrm flipH="1">
            <a:off x="3429000" y="2857100"/>
            <a:ext cx="569912" cy="1963723"/>
          </a:xfrm>
          <a:prstGeom prst="rightBrace">
            <a:avLst>
              <a:gd name="adj1" fmla="val 38090"/>
              <a:gd name="adj2" fmla="val 47104"/>
            </a:avLst>
          </a:prstGeom>
          <a:ln>
            <a:solidFill>
              <a:schemeClr val="tx1">
                <a:lumMod val="95000"/>
                <a:lumOff val="5000"/>
              </a:schemeClr>
            </a:solidFill>
            <a:headEnd/>
            <a:tailEnd/>
          </a:ln>
        </p:spPr>
        <p:style>
          <a:lnRef idx="3">
            <a:schemeClr val="accent4"/>
          </a:lnRef>
          <a:fillRef idx="0">
            <a:schemeClr val="accent4"/>
          </a:fillRef>
          <a:effectRef idx="2">
            <a:schemeClr val="accent4"/>
          </a:effectRef>
          <a:fontRef idx="minor">
            <a:schemeClr val="tx1"/>
          </a:fontRef>
        </p:style>
        <p:txBody>
          <a:bodyPr lIns="65439" tIns="32719" rIns="65439" bIns="32719"/>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defTabSz="587383">
              <a:defRPr/>
            </a:pPr>
            <a:endParaRPr lang="en-US" sz="707" dirty="0">
              <a:solidFill>
                <a:srgbClr val="000000">
                  <a:lumMod val="95000"/>
                  <a:lumOff val="5000"/>
                </a:srgbClr>
              </a:solidFill>
              <a:latin typeface="Calibri"/>
            </a:endParaRPr>
          </a:p>
        </p:txBody>
      </p:sp>
      <p:sp>
        <p:nvSpPr>
          <p:cNvPr id="14348" name="TextBox 47">
            <a:extLst>
              <a:ext uri="{FF2B5EF4-FFF2-40B4-BE49-F238E27FC236}">
                <a16:creationId xmlns:a16="http://schemas.microsoft.com/office/drawing/2014/main" id="{F23D3FFC-EA1A-4092-885E-C21A405DB099}"/>
              </a:ext>
            </a:extLst>
          </p:cNvPr>
          <p:cNvSpPr txBox="1">
            <a:spLocks noChangeArrowheads="1"/>
          </p:cNvSpPr>
          <p:nvPr/>
        </p:nvSpPr>
        <p:spPr bwMode="auto">
          <a:xfrm>
            <a:off x="902086" y="3493894"/>
            <a:ext cx="290791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accent1"/>
              </a:buClr>
              <a:buSzPct val="70000"/>
              <a:buFont typeface="Monotype Sorts" pitchFamily="2" charset="2"/>
              <a:buChar char="n"/>
              <a:defRPr kumimoji="1" sz="2000" b="1">
                <a:solidFill>
                  <a:schemeClr val="tx1"/>
                </a:solidFill>
                <a:latin typeface="Arial" panose="020B0604020202020204" pitchFamily="34" charset="0"/>
              </a:defRPr>
            </a:lvl1pPr>
            <a:lvl2pPr marL="742950" indent="-285750">
              <a:spcBef>
                <a:spcPct val="20000"/>
              </a:spcBef>
              <a:buChar char="–"/>
              <a:defRPr kumimoji="1" sz="2000" b="1">
                <a:solidFill>
                  <a:schemeClr val="tx1"/>
                </a:solidFill>
                <a:latin typeface="Arial" panose="020B0604020202020204" pitchFamily="34" charset="0"/>
              </a:defRPr>
            </a:lvl2pPr>
            <a:lvl3pPr marL="1143000" indent="-228600">
              <a:spcBef>
                <a:spcPct val="20000"/>
              </a:spcBef>
              <a:buChar char="•"/>
              <a:defRPr kumimoji="1" sz="2000" b="1">
                <a:solidFill>
                  <a:schemeClr val="tx1"/>
                </a:solidFill>
                <a:latin typeface="Arial" panose="020B0604020202020204" pitchFamily="34" charset="0"/>
              </a:defRPr>
            </a:lvl3pPr>
            <a:lvl4pPr marL="1600200" indent="-228600">
              <a:spcBef>
                <a:spcPct val="20000"/>
              </a:spcBef>
              <a:buChar char="–"/>
              <a:defRPr kumimoji="1" sz="2000" b="1">
                <a:solidFill>
                  <a:schemeClr val="tx1"/>
                </a:solidFill>
                <a:latin typeface="Arial" panose="020B0604020202020204" pitchFamily="34" charset="0"/>
              </a:defRPr>
            </a:lvl4pPr>
            <a:lvl5pPr marL="2057400" indent="-228600">
              <a:spcBef>
                <a:spcPct val="20000"/>
              </a:spcBef>
              <a:buChar char="»"/>
              <a:defRPr kumimoji="1"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b="1">
                <a:solidFill>
                  <a:schemeClr val="tx1"/>
                </a:solidFill>
                <a:latin typeface="Arial" panose="020B0604020202020204" pitchFamily="34" charset="0"/>
              </a:defRPr>
            </a:lvl9pPr>
          </a:lstStyle>
          <a:p>
            <a:pPr>
              <a:spcBef>
                <a:spcPct val="0"/>
              </a:spcBef>
              <a:buClrTx/>
              <a:buSzTx/>
              <a:buFontTx/>
              <a:buNone/>
            </a:pPr>
            <a:r>
              <a:rPr kumimoji="0" lang="en-US" altLang="en-US" sz="1200" b="0" dirty="0">
                <a:latin typeface="Times New Roman" panose="02020603050405020304" pitchFamily="18" charset="0"/>
              </a:rPr>
              <a:t>Percent of Residents Transferred To Maryland Nursing Homes</a:t>
            </a:r>
          </a:p>
        </p:txBody>
      </p:sp>
      <p:sp>
        <p:nvSpPr>
          <p:cNvPr id="14349" name="TextBox 48">
            <a:extLst>
              <a:ext uri="{FF2B5EF4-FFF2-40B4-BE49-F238E27FC236}">
                <a16:creationId xmlns:a16="http://schemas.microsoft.com/office/drawing/2014/main" id="{48372A06-9BA4-4318-B8EA-2B05DBD11794}"/>
              </a:ext>
            </a:extLst>
          </p:cNvPr>
          <p:cNvSpPr txBox="1">
            <a:spLocks noChangeArrowheads="1"/>
          </p:cNvSpPr>
          <p:nvPr/>
        </p:nvSpPr>
        <p:spPr bwMode="auto">
          <a:xfrm>
            <a:off x="902086" y="2471812"/>
            <a:ext cx="238977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accent1"/>
              </a:buClr>
              <a:buSzPct val="70000"/>
              <a:buFont typeface="Monotype Sorts" pitchFamily="2" charset="2"/>
              <a:buChar char="n"/>
              <a:defRPr kumimoji="1" sz="2000" b="1">
                <a:solidFill>
                  <a:schemeClr val="tx1"/>
                </a:solidFill>
                <a:latin typeface="Arial" panose="020B0604020202020204" pitchFamily="34" charset="0"/>
              </a:defRPr>
            </a:lvl1pPr>
            <a:lvl2pPr marL="742950" indent="-285750">
              <a:spcBef>
                <a:spcPct val="20000"/>
              </a:spcBef>
              <a:buChar char="–"/>
              <a:defRPr kumimoji="1" sz="2000" b="1">
                <a:solidFill>
                  <a:schemeClr val="tx1"/>
                </a:solidFill>
                <a:latin typeface="Arial" panose="020B0604020202020204" pitchFamily="34" charset="0"/>
              </a:defRPr>
            </a:lvl2pPr>
            <a:lvl3pPr marL="1143000" indent="-228600">
              <a:spcBef>
                <a:spcPct val="20000"/>
              </a:spcBef>
              <a:buChar char="•"/>
              <a:defRPr kumimoji="1" sz="2000" b="1">
                <a:solidFill>
                  <a:schemeClr val="tx1"/>
                </a:solidFill>
                <a:latin typeface="Arial" panose="020B0604020202020204" pitchFamily="34" charset="0"/>
              </a:defRPr>
            </a:lvl3pPr>
            <a:lvl4pPr marL="1600200" indent="-228600">
              <a:spcBef>
                <a:spcPct val="20000"/>
              </a:spcBef>
              <a:buChar char="–"/>
              <a:defRPr kumimoji="1" sz="2000" b="1">
                <a:solidFill>
                  <a:schemeClr val="tx1"/>
                </a:solidFill>
                <a:latin typeface="Arial" panose="020B0604020202020204" pitchFamily="34" charset="0"/>
              </a:defRPr>
            </a:lvl4pPr>
            <a:lvl5pPr marL="2057400" indent="-228600">
              <a:spcBef>
                <a:spcPct val="20000"/>
              </a:spcBef>
              <a:buChar char="»"/>
              <a:defRPr kumimoji="1"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b="1">
                <a:solidFill>
                  <a:schemeClr val="tx1"/>
                </a:solidFill>
                <a:latin typeface="Arial" panose="020B0604020202020204" pitchFamily="34" charset="0"/>
              </a:defRPr>
            </a:lvl9pPr>
          </a:lstStyle>
          <a:p>
            <a:pPr>
              <a:spcBef>
                <a:spcPct val="0"/>
              </a:spcBef>
              <a:buClrTx/>
              <a:buSzTx/>
              <a:buFontTx/>
              <a:buNone/>
            </a:pPr>
            <a:r>
              <a:rPr kumimoji="0" lang="en-US" altLang="en-US" sz="1200" b="0" dirty="0">
                <a:latin typeface="Times New Roman" panose="02020603050405020304" pitchFamily="18" charset="0"/>
              </a:rPr>
              <a:t>Percent of Residents Not Transferred Due To Inpatient Status</a:t>
            </a:r>
          </a:p>
        </p:txBody>
      </p:sp>
      <p:sp>
        <p:nvSpPr>
          <p:cNvPr id="13" name="Slide Number Placeholder 3">
            <a:extLst>
              <a:ext uri="{FF2B5EF4-FFF2-40B4-BE49-F238E27FC236}">
                <a16:creationId xmlns:a16="http://schemas.microsoft.com/office/drawing/2014/main" id="{9B3583CC-ACF7-4525-AEE9-22ACBAAEE410}"/>
              </a:ext>
            </a:extLst>
          </p:cNvPr>
          <p:cNvSpPr>
            <a:spLocks noGrp="1"/>
          </p:cNvSpPr>
          <p:nvPr>
            <p:ph type="sldNum" sz="quarter" idx="12"/>
          </p:nvPr>
        </p:nvSpPr>
        <p:spPr>
          <a:xfrm>
            <a:off x="8686800" y="6477000"/>
            <a:ext cx="457200" cy="381000"/>
          </a:xfrm>
        </p:spPr>
        <p:txBody>
          <a:bodyPr/>
          <a:lstStyle/>
          <a:p>
            <a:fld id="{8EEAE41E-0448-475B-BEBE-E7173EBC1ABF}" type="slidenum">
              <a:rPr lang="en-US" altLang="en-US" smtClean="0"/>
              <a:pPr/>
              <a:t>16</a:t>
            </a:fld>
            <a:endParaRPr lang="en-US" altLang="en-US" dirty="0"/>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11881-2BDE-4361-B288-C3FB60B657AC}"/>
              </a:ext>
            </a:extLst>
          </p:cNvPr>
          <p:cNvSpPr>
            <a:spLocks noGrp="1"/>
          </p:cNvSpPr>
          <p:nvPr>
            <p:ph type="title"/>
          </p:nvPr>
        </p:nvSpPr>
        <p:spPr>
          <a:xfrm>
            <a:off x="0" y="76200"/>
            <a:ext cx="8915400" cy="1447800"/>
          </a:xfrm>
        </p:spPr>
        <p:txBody>
          <a:bodyPr/>
          <a:lstStyle/>
          <a:p>
            <a:r>
              <a:rPr lang="en-US" sz="2800" dirty="0">
                <a:solidFill>
                  <a:schemeClr val="tx1"/>
                </a:solidFill>
              </a:rPr>
              <a:t>Given The Reality Of The Pandemic, UMC’s Board Decided To Permanently Close The Nursing Center </a:t>
            </a:r>
          </a:p>
        </p:txBody>
      </p:sp>
      <p:sp>
        <p:nvSpPr>
          <p:cNvPr id="4" name="Slide Number Placeholder 3">
            <a:extLst>
              <a:ext uri="{FF2B5EF4-FFF2-40B4-BE49-F238E27FC236}">
                <a16:creationId xmlns:a16="http://schemas.microsoft.com/office/drawing/2014/main" id="{81D91EFD-A093-4794-B675-96A968E5963E}"/>
              </a:ext>
            </a:extLst>
          </p:cNvPr>
          <p:cNvSpPr>
            <a:spLocks noGrp="1"/>
          </p:cNvSpPr>
          <p:nvPr>
            <p:ph type="sldNum" sz="quarter" idx="12"/>
          </p:nvPr>
        </p:nvSpPr>
        <p:spPr/>
        <p:txBody>
          <a:bodyPr/>
          <a:lstStyle/>
          <a:p>
            <a:fld id="{8EEAE41E-0448-475B-BEBE-E7173EBC1ABF}" type="slidenum">
              <a:rPr lang="en-US" altLang="en-US" smtClean="0"/>
              <a:pPr/>
              <a:t>17</a:t>
            </a:fld>
            <a:endParaRPr lang="en-US" altLang="en-US" dirty="0"/>
          </a:p>
        </p:txBody>
      </p:sp>
      <p:sp>
        <p:nvSpPr>
          <p:cNvPr id="6" name="Rectangle 5">
            <a:extLst>
              <a:ext uri="{FF2B5EF4-FFF2-40B4-BE49-F238E27FC236}">
                <a16:creationId xmlns:a16="http://schemas.microsoft.com/office/drawing/2014/main" id="{4083414E-3C58-4B82-AF6D-538EAFCC17CF}"/>
              </a:ext>
            </a:extLst>
          </p:cNvPr>
          <p:cNvSpPr/>
          <p:nvPr/>
        </p:nvSpPr>
        <p:spPr>
          <a:xfrm>
            <a:off x="-15240" y="1890900"/>
            <a:ext cx="9144000" cy="4893647"/>
          </a:xfrm>
          <a:prstGeom prst="rect">
            <a:avLst/>
          </a:prstGeom>
        </p:spPr>
        <p:txBody>
          <a:bodyPr wrap="square">
            <a:spAutoFit/>
          </a:bodyPr>
          <a:lstStyle/>
          <a:p>
            <a:pPr marL="342900" lvl="1" indent="-342900">
              <a:buFont typeface="Wingdings" panose="05000000000000000000" pitchFamily="2" charset="2"/>
              <a:buChar char="q"/>
            </a:pPr>
            <a:r>
              <a:rPr lang="en-US" dirty="0">
                <a:latin typeface="+mn-lt"/>
              </a:rPr>
              <a:t>With unanswered questions about the length of the nationwide pandemic and the expected closure of United Medical Center in 2024 when the new hospital opens, the UMC Board announced the closure of the nursing center on June 24, 2020</a:t>
            </a:r>
          </a:p>
          <a:p>
            <a:pPr marL="342900" lvl="1" indent="-342900">
              <a:buFont typeface="Wingdings" panose="05000000000000000000" pitchFamily="2" charset="2"/>
              <a:buChar char="q"/>
            </a:pPr>
            <a:endParaRPr lang="en-US" dirty="0">
              <a:latin typeface="+mn-lt"/>
            </a:endParaRPr>
          </a:p>
          <a:p>
            <a:pPr marL="342900" lvl="1" indent="-342900">
              <a:buFont typeface="Wingdings" panose="05000000000000000000" pitchFamily="2" charset="2"/>
              <a:buChar char="q"/>
            </a:pPr>
            <a:r>
              <a:rPr lang="en-US" dirty="0">
                <a:latin typeface="+mn-lt"/>
              </a:rPr>
              <a:t>Now, plans are underway to replace this capacity rather than reopen the nursing home in UMC</a:t>
            </a:r>
          </a:p>
          <a:p>
            <a:pPr marL="342900" lvl="1" indent="-342900">
              <a:buFont typeface="Wingdings" panose="05000000000000000000" pitchFamily="2" charset="2"/>
              <a:buChar char="q"/>
            </a:pPr>
            <a:endParaRPr lang="en-US" dirty="0">
              <a:latin typeface="+mn-lt"/>
            </a:endParaRPr>
          </a:p>
          <a:p>
            <a:pPr marL="801688" lvl="1" indent="-342900">
              <a:buFont typeface="Wingdings" panose="05000000000000000000" pitchFamily="2" charset="2"/>
              <a:buChar char="Ø"/>
            </a:pPr>
            <a:r>
              <a:rPr lang="en-US" dirty="0">
                <a:latin typeface="+mn-lt"/>
              </a:rPr>
              <a:t>One provider has expressed an interest in expanding its nursing home footprint in Ward 8</a:t>
            </a:r>
          </a:p>
          <a:p>
            <a:pPr marL="342900" lvl="1" indent="-342900">
              <a:buFont typeface="Wingdings" panose="05000000000000000000" pitchFamily="2" charset="2"/>
              <a:buChar char="q"/>
            </a:pPr>
            <a:endParaRPr lang="en-US" dirty="0">
              <a:latin typeface="+mn-lt"/>
            </a:endParaRPr>
          </a:p>
          <a:p>
            <a:pPr marL="342900" lvl="1" indent="-342900">
              <a:buFont typeface="Wingdings" panose="05000000000000000000" pitchFamily="2" charset="2"/>
              <a:buChar char="q"/>
            </a:pPr>
            <a:r>
              <a:rPr lang="en-US" dirty="0">
                <a:latin typeface="+mn-lt"/>
              </a:rPr>
              <a:t>We will watch this development closely over the coming months and keep the Committee abreast of any progress</a:t>
            </a:r>
          </a:p>
        </p:txBody>
      </p:sp>
    </p:spTree>
    <p:extLst>
      <p:ext uri="{BB962C8B-B14F-4D97-AF65-F5344CB8AC3E}">
        <p14:creationId xmlns:p14="http://schemas.microsoft.com/office/powerpoint/2010/main" val="1468910357"/>
      </p:ext>
    </p:extLst>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11881-2BDE-4361-B288-C3FB60B657AC}"/>
              </a:ext>
            </a:extLst>
          </p:cNvPr>
          <p:cNvSpPr>
            <a:spLocks noGrp="1"/>
          </p:cNvSpPr>
          <p:nvPr>
            <p:ph type="title"/>
          </p:nvPr>
        </p:nvSpPr>
        <p:spPr>
          <a:xfrm>
            <a:off x="0" y="76200"/>
            <a:ext cx="8915400" cy="1447800"/>
          </a:xfrm>
        </p:spPr>
        <p:txBody>
          <a:bodyPr/>
          <a:lstStyle/>
          <a:p>
            <a:r>
              <a:rPr lang="en-US" sz="3200" dirty="0">
                <a:solidFill>
                  <a:schemeClr val="tx1"/>
                </a:solidFill>
              </a:rPr>
              <a:t>Timeline Of Events Surrounding UMC Power Outage</a:t>
            </a:r>
          </a:p>
        </p:txBody>
      </p:sp>
      <p:sp>
        <p:nvSpPr>
          <p:cNvPr id="4" name="Slide Number Placeholder 3">
            <a:extLst>
              <a:ext uri="{FF2B5EF4-FFF2-40B4-BE49-F238E27FC236}">
                <a16:creationId xmlns:a16="http://schemas.microsoft.com/office/drawing/2014/main" id="{81D91EFD-A093-4794-B675-96A968E5963E}"/>
              </a:ext>
            </a:extLst>
          </p:cNvPr>
          <p:cNvSpPr>
            <a:spLocks noGrp="1"/>
          </p:cNvSpPr>
          <p:nvPr>
            <p:ph type="sldNum" sz="quarter" idx="12"/>
          </p:nvPr>
        </p:nvSpPr>
        <p:spPr/>
        <p:txBody>
          <a:bodyPr/>
          <a:lstStyle/>
          <a:p>
            <a:fld id="{8EEAE41E-0448-475B-BEBE-E7173EBC1ABF}" type="slidenum">
              <a:rPr lang="en-US" altLang="en-US" smtClean="0"/>
              <a:pPr/>
              <a:t>18</a:t>
            </a:fld>
            <a:endParaRPr lang="en-US" altLang="en-US" dirty="0"/>
          </a:p>
        </p:txBody>
      </p:sp>
      <p:sp>
        <p:nvSpPr>
          <p:cNvPr id="6" name="Rectangle 5">
            <a:extLst>
              <a:ext uri="{FF2B5EF4-FFF2-40B4-BE49-F238E27FC236}">
                <a16:creationId xmlns:a16="http://schemas.microsoft.com/office/drawing/2014/main" id="{4083414E-3C58-4B82-AF6D-538EAFCC17CF}"/>
              </a:ext>
            </a:extLst>
          </p:cNvPr>
          <p:cNvSpPr/>
          <p:nvPr/>
        </p:nvSpPr>
        <p:spPr>
          <a:xfrm>
            <a:off x="-128452" y="1600200"/>
            <a:ext cx="9272451" cy="5632311"/>
          </a:xfrm>
          <a:prstGeom prst="rect">
            <a:avLst/>
          </a:prstGeom>
        </p:spPr>
        <p:txBody>
          <a:bodyPr wrap="square">
            <a:spAutoFit/>
          </a:bodyPr>
          <a:lstStyle/>
          <a:p>
            <a:pPr marL="342900" indent="-342900">
              <a:buFont typeface="Wingdings" panose="05000000000000000000" pitchFamily="2" charset="2"/>
              <a:buChar char="q"/>
            </a:pPr>
            <a:endParaRPr lang="en-US" sz="1600" dirty="0">
              <a:latin typeface="+mj-lt"/>
            </a:endParaRPr>
          </a:p>
          <a:p>
            <a:pPr lvl="1"/>
            <a:r>
              <a:rPr lang="en-US" sz="1600" dirty="0">
                <a:latin typeface="+mj-lt"/>
              </a:rPr>
              <a:t>Thursday, July 23</a:t>
            </a:r>
          </a:p>
          <a:p>
            <a:pPr lvl="1"/>
            <a:endParaRPr lang="en-US" sz="1600" dirty="0">
              <a:latin typeface="+mj-lt"/>
            </a:endParaRPr>
          </a:p>
          <a:p>
            <a:pPr marL="1139825" lvl="1" indent="-285750">
              <a:buFont typeface="Wingdings" panose="05000000000000000000" pitchFamily="2" charset="2"/>
              <a:buChar char="v"/>
            </a:pPr>
            <a:r>
              <a:rPr lang="en-US" sz="1600" dirty="0">
                <a:latin typeface="+mj-lt"/>
              </a:rPr>
              <a:t>8:55PM   Hospital lights and monitors flickered</a:t>
            </a:r>
          </a:p>
          <a:p>
            <a:pPr marL="1139825" lvl="1" indent="-285750">
              <a:buFont typeface="Wingdings" panose="05000000000000000000" pitchFamily="2" charset="2"/>
              <a:buChar char="v"/>
            </a:pPr>
            <a:r>
              <a:rPr lang="en-US" sz="1600" dirty="0">
                <a:latin typeface="+mj-lt"/>
              </a:rPr>
              <a:t>9:30PM   UMC Facilities Director notified</a:t>
            </a:r>
          </a:p>
          <a:p>
            <a:pPr marL="1139825" lvl="1" indent="-285750">
              <a:buFont typeface="Wingdings" panose="05000000000000000000" pitchFamily="2" charset="2"/>
              <a:buChar char="v"/>
            </a:pPr>
            <a:r>
              <a:rPr lang="en-US" sz="1600" dirty="0">
                <a:latin typeface="+mj-lt"/>
              </a:rPr>
              <a:t>10:00PM DC Health notified </a:t>
            </a:r>
          </a:p>
          <a:p>
            <a:pPr marL="1139825" lvl="1" indent="-285750">
              <a:buFont typeface="Wingdings" panose="05000000000000000000" pitchFamily="2" charset="2"/>
              <a:buChar char="v"/>
            </a:pPr>
            <a:r>
              <a:rPr lang="en-US" sz="1600" dirty="0">
                <a:latin typeface="+mj-lt"/>
              </a:rPr>
              <a:t>10:04PM UMC’s CEO Daniel and COO notified</a:t>
            </a:r>
          </a:p>
          <a:p>
            <a:pPr lvl="1"/>
            <a:endParaRPr lang="en-US" sz="1600" dirty="0">
              <a:latin typeface="+mj-lt"/>
            </a:endParaRPr>
          </a:p>
          <a:p>
            <a:pPr lvl="1"/>
            <a:r>
              <a:rPr lang="en-US" sz="1600" dirty="0">
                <a:latin typeface="+mj-lt"/>
              </a:rPr>
              <a:t>Friday, July 24</a:t>
            </a:r>
          </a:p>
          <a:p>
            <a:pPr lvl="1"/>
            <a:endParaRPr lang="en-US" sz="1600" dirty="0">
              <a:latin typeface="+mj-lt"/>
            </a:endParaRPr>
          </a:p>
          <a:p>
            <a:pPr marL="1139825" lvl="1" indent="-285750">
              <a:buFont typeface="Wingdings" panose="05000000000000000000" pitchFamily="2" charset="2"/>
              <a:buChar char="v"/>
            </a:pPr>
            <a:r>
              <a:rPr lang="en-US" sz="1600" dirty="0">
                <a:latin typeface="+mj-lt"/>
              </a:rPr>
              <a:t>12:58AM Update provided to DC Health</a:t>
            </a:r>
          </a:p>
          <a:p>
            <a:pPr marL="1139825" lvl="1" indent="-285750">
              <a:buFont typeface="Wingdings" panose="05000000000000000000" pitchFamily="2" charset="2"/>
              <a:buChar char="v"/>
            </a:pPr>
            <a:r>
              <a:rPr lang="en-US" sz="1600" dirty="0">
                <a:latin typeface="+mj-lt"/>
              </a:rPr>
              <a:t>2:31AM   Lights went out and staff reported loud banging</a:t>
            </a:r>
          </a:p>
          <a:p>
            <a:pPr marL="1139825" lvl="1" indent="-285750">
              <a:buFont typeface="Wingdings" panose="05000000000000000000" pitchFamily="2" charset="2"/>
              <a:buChar char="v"/>
            </a:pPr>
            <a:r>
              <a:rPr lang="en-US" sz="1600" dirty="0">
                <a:latin typeface="+mj-lt"/>
              </a:rPr>
              <a:t>2:43AM   Lights still out with no emergency power. UMC begin moving patients</a:t>
            </a:r>
          </a:p>
          <a:p>
            <a:pPr marL="1139825" lvl="1" indent="-285750">
              <a:buFont typeface="Wingdings" panose="05000000000000000000" pitchFamily="2" charset="2"/>
              <a:buChar char="v"/>
            </a:pPr>
            <a:r>
              <a:rPr lang="en-US" sz="1600" dirty="0">
                <a:latin typeface="+mj-lt"/>
              </a:rPr>
              <a:t>3:10AM   DC HSEMA onsite and speaks to PEPCO</a:t>
            </a:r>
          </a:p>
          <a:p>
            <a:pPr marL="1139825" lvl="1" indent="-285750">
              <a:buFont typeface="Wingdings" panose="05000000000000000000" pitchFamily="2" charset="2"/>
              <a:buChar char="v"/>
            </a:pPr>
            <a:r>
              <a:rPr lang="en-US" sz="1600" dirty="0">
                <a:latin typeface="+mj-lt"/>
              </a:rPr>
              <a:t>4:24AM   PEPCO dispatched</a:t>
            </a:r>
          </a:p>
          <a:p>
            <a:pPr marL="1139825" lvl="1" indent="-285750">
              <a:buFont typeface="Wingdings" panose="05000000000000000000" pitchFamily="2" charset="2"/>
              <a:buChar char="v"/>
            </a:pPr>
            <a:r>
              <a:rPr lang="en-US" sz="1600" dirty="0">
                <a:latin typeface="+mj-lt"/>
              </a:rPr>
              <a:t>4:27AM   Chair May and DM Turnage notified</a:t>
            </a:r>
          </a:p>
          <a:p>
            <a:pPr marL="1139825" lvl="1" indent="-285750">
              <a:buFont typeface="Wingdings" panose="05000000000000000000" pitchFamily="2" charset="2"/>
              <a:buChar char="v"/>
            </a:pPr>
            <a:r>
              <a:rPr lang="en-US" sz="1600" dirty="0">
                <a:latin typeface="+mj-lt"/>
              </a:rPr>
              <a:t>5:02AM   DC Health arrives onsite </a:t>
            </a:r>
          </a:p>
          <a:p>
            <a:pPr marL="1139825" lvl="1" indent="-285750">
              <a:buFont typeface="Wingdings" panose="05000000000000000000" pitchFamily="2" charset="2"/>
              <a:buChar char="v"/>
            </a:pPr>
            <a:r>
              <a:rPr lang="en-US" sz="1600" dirty="0">
                <a:latin typeface="+mj-lt"/>
              </a:rPr>
              <a:t>7:03AM   PEPCO confirms that Maryland feeder has NO power, so chillers are not effective</a:t>
            </a:r>
          </a:p>
          <a:p>
            <a:pPr marL="1139825" lvl="1" indent="-285750">
              <a:buFont typeface="Wingdings" panose="05000000000000000000" pitchFamily="2" charset="2"/>
              <a:buChar char="v"/>
            </a:pPr>
            <a:r>
              <a:rPr lang="en-US" sz="1600" dirty="0">
                <a:latin typeface="+mj-lt"/>
              </a:rPr>
              <a:t>9:07AM   PEPCO confirmed that both transformers blew</a:t>
            </a:r>
          </a:p>
          <a:p>
            <a:pPr marL="1139825" lvl="1" indent="-285750">
              <a:buFont typeface="Wingdings" panose="05000000000000000000" pitchFamily="2" charset="2"/>
              <a:buChar char="v"/>
            </a:pPr>
            <a:r>
              <a:rPr lang="en-US" sz="1600" dirty="0">
                <a:latin typeface="+mj-lt"/>
              </a:rPr>
              <a:t>10:11AM Full power restored</a:t>
            </a:r>
            <a:endParaRPr lang="en-US" dirty="0">
              <a:latin typeface="+mj-lt"/>
            </a:endParaRPr>
          </a:p>
          <a:p>
            <a:pPr marL="800100" lvl="1" indent="-342900">
              <a:buFont typeface="Wingdings" panose="05000000000000000000" pitchFamily="2" charset="2"/>
              <a:buChar char="q"/>
            </a:pPr>
            <a:endParaRPr lang="en-US" dirty="0"/>
          </a:p>
        </p:txBody>
      </p:sp>
    </p:spTree>
    <p:extLst>
      <p:ext uri="{BB962C8B-B14F-4D97-AF65-F5344CB8AC3E}">
        <p14:creationId xmlns:p14="http://schemas.microsoft.com/office/powerpoint/2010/main" val="1670433790"/>
      </p:ext>
    </p:extLst>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D56425-A55C-49D4-8743-99083AF63D95}"/>
              </a:ext>
            </a:extLst>
          </p:cNvPr>
          <p:cNvSpPr>
            <a:spLocks noGrp="1"/>
          </p:cNvSpPr>
          <p:nvPr>
            <p:ph type="title"/>
          </p:nvPr>
        </p:nvSpPr>
        <p:spPr>
          <a:xfrm>
            <a:off x="0" y="76200"/>
            <a:ext cx="9067800" cy="1374775"/>
          </a:xfrm>
        </p:spPr>
        <p:txBody>
          <a:bodyPr/>
          <a:lstStyle/>
          <a:p>
            <a:r>
              <a:rPr lang="en-US" dirty="0">
                <a:solidFill>
                  <a:schemeClr val="tx1"/>
                </a:solidFill>
              </a:rPr>
              <a:t>Significant Repairs Will Be Needed On Hospital’s Cooling And Heating System Before UMC’s Closure</a:t>
            </a:r>
          </a:p>
        </p:txBody>
      </p:sp>
      <p:sp>
        <p:nvSpPr>
          <p:cNvPr id="4" name="Slide Number Placeholder 3">
            <a:extLst>
              <a:ext uri="{FF2B5EF4-FFF2-40B4-BE49-F238E27FC236}">
                <a16:creationId xmlns:a16="http://schemas.microsoft.com/office/drawing/2014/main" id="{C8E13B8D-3FCF-44CA-8197-01C591778E6E}"/>
              </a:ext>
            </a:extLst>
          </p:cNvPr>
          <p:cNvSpPr>
            <a:spLocks noGrp="1"/>
          </p:cNvSpPr>
          <p:nvPr>
            <p:ph type="sldNum" sz="quarter" idx="12"/>
          </p:nvPr>
        </p:nvSpPr>
        <p:spPr/>
        <p:txBody>
          <a:bodyPr/>
          <a:lstStyle/>
          <a:p>
            <a:fld id="{8EEAE41E-0448-475B-BEBE-E7173EBC1ABF}" type="slidenum">
              <a:rPr lang="en-US" altLang="en-US" smtClean="0"/>
              <a:pPr/>
              <a:t>19</a:t>
            </a:fld>
            <a:endParaRPr lang="en-US" altLang="en-US" dirty="0"/>
          </a:p>
        </p:txBody>
      </p:sp>
      <p:graphicFrame>
        <p:nvGraphicFramePr>
          <p:cNvPr id="5" name="Table 5">
            <a:extLst>
              <a:ext uri="{FF2B5EF4-FFF2-40B4-BE49-F238E27FC236}">
                <a16:creationId xmlns:a16="http://schemas.microsoft.com/office/drawing/2014/main" id="{38A576D7-EB93-474A-B0C4-B8AA36DB4812}"/>
              </a:ext>
            </a:extLst>
          </p:cNvPr>
          <p:cNvGraphicFramePr>
            <a:graphicFrameLocks noGrp="1"/>
          </p:cNvGraphicFramePr>
          <p:nvPr>
            <p:extLst>
              <p:ext uri="{D42A27DB-BD31-4B8C-83A1-F6EECF244321}">
                <p14:modId xmlns:p14="http://schemas.microsoft.com/office/powerpoint/2010/main" val="3363720840"/>
              </p:ext>
            </p:extLst>
          </p:nvPr>
        </p:nvGraphicFramePr>
        <p:xfrm>
          <a:off x="0" y="1752600"/>
          <a:ext cx="9144000" cy="5105401"/>
        </p:xfrm>
        <a:graphic>
          <a:graphicData uri="http://schemas.openxmlformats.org/drawingml/2006/table">
            <a:tbl>
              <a:tblPr firstRow="1" bandRow="1">
                <a:tableStyleId>{5C22544A-7EE6-4342-B048-85BDC9FD1C3A}</a:tableStyleId>
              </a:tblPr>
              <a:tblGrid>
                <a:gridCol w="4572000">
                  <a:extLst>
                    <a:ext uri="{9D8B030D-6E8A-4147-A177-3AD203B41FA5}">
                      <a16:colId xmlns:a16="http://schemas.microsoft.com/office/drawing/2014/main" val="2827833761"/>
                    </a:ext>
                  </a:extLst>
                </a:gridCol>
                <a:gridCol w="4572000">
                  <a:extLst>
                    <a:ext uri="{9D8B030D-6E8A-4147-A177-3AD203B41FA5}">
                      <a16:colId xmlns:a16="http://schemas.microsoft.com/office/drawing/2014/main" val="537978356"/>
                    </a:ext>
                  </a:extLst>
                </a:gridCol>
              </a:tblGrid>
              <a:tr h="1770439">
                <a:tc gridSpan="2">
                  <a:txBody>
                    <a:bodyPr/>
                    <a:lstStyle/>
                    <a:p>
                      <a:pPr algn="ctr"/>
                      <a:r>
                        <a:rPr lang="en-US" sz="3600" dirty="0"/>
                        <a:t>UMC’s Heating And Cooling Costs For FY20-FY21</a:t>
                      </a:r>
                    </a:p>
                  </a:txBody>
                  <a:tcPr/>
                </a:tc>
                <a:tc hMerge="1">
                  <a:txBody>
                    <a:bodyPr/>
                    <a:lstStyle/>
                    <a:p>
                      <a:endParaRPr lang="en-US" dirty="0"/>
                    </a:p>
                  </a:txBody>
                  <a:tcPr/>
                </a:tc>
                <a:extLst>
                  <a:ext uri="{0D108BD9-81ED-4DB2-BD59-A6C34878D82A}">
                    <a16:rowId xmlns:a16="http://schemas.microsoft.com/office/drawing/2014/main" val="710726609"/>
                  </a:ext>
                </a:extLst>
              </a:tr>
              <a:tr h="1667481">
                <a:tc>
                  <a:txBody>
                    <a:bodyPr/>
                    <a:lstStyle/>
                    <a:p>
                      <a:pPr algn="ctr"/>
                      <a:endParaRPr lang="en-US" sz="2400" b="1" dirty="0"/>
                    </a:p>
                    <a:p>
                      <a:pPr algn="ctr"/>
                      <a:r>
                        <a:rPr lang="en-US" sz="2400" b="1" dirty="0"/>
                        <a:t>Repairs and Replacements</a:t>
                      </a:r>
                    </a:p>
                  </a:txBody>
                  <a:tcPr/>
                </a:tc>
                <a:tc>
                  <a:txBody>
                    <a:bodyPr/>
                    <a:lstStyle/>
                    <a:p>
                      <a:pPr algn="ctr"/>
                      <a:endParaRPr lang="en-US" sz="2400" b="1" dirty="0"/>
                    </a:p>
                    <a:p>
                      <a:pPr algn="ctr"/>
                      <a:r>
                        <a:rPr lang="en-US" sz="2400" b="1" dirty="0"/>
                        <a:t>Required Annual Maintenance</a:t>
                      </a:r>
                    </a:p>
                  </a:txBody>
                  <a:tcPr/>
                </a:tc>
                <a:extLst>
                  <a:ext uri="{0D108BD9-81ED-4DB2-BD59-A6C34878D82A}">
                    <a16:rowId xmlns:a16="http://schemas.microsoft.com/office/drawing/2014/main" val="1508480453"/>
                  </a:ext>
                </a:extLst>
              </a:tr>
              <a:tr h="1667481">
                <a:tc>
                  <a:txBody>
                    <a:bodyPr/>
                    <a:lstStyle/>
                    <a:p>
                      <a:pPr algn="ctr"/>
                      <a:r>
                        <a:rPr lang="en-US" sz="3200" dirty="0"/>
                        <a:t>$5,843,000</a:t>
                      </a:r>
                    </a:p>
                  </a:txBody>
                  <a:tcPr/>
                </a:tc>
                <a:tc>
                  <a:txBody>
                    <a:bodyPr/>
                    <a:lstStyle/>
                    <a:p>
                      <a:pPr algn="ctr"/>
                      <a:r>
                        <a:rPr lang="en-US" sz="3200" dirty="0"/>
                        <a:t>$805,000</a:t>
                      </a:r>
                    </a:p>
                  </a:txBody>
                  <a:tcPr/>
                </a:tc>
                <a:extLst>
                  <a:ext uri="{0D108BD9-81ED-4DB2-BD59-A6C34878D82A}">
                    <a16:rowId xmlns:a16="http://schemas.microsoft.com/office/drawing/2014/main" val="1758104532"/>
                  </a:ext>
                </a:extLst>
              </a:tr>
            </a:tbl>
          </a:graphicData>
        </a:graphic>
      </p:graphicFrame>
      <p:sp>
        <p:nvSpPr>
          <p:cNvPr id="6" name="Slide Number Placeholder 3">
            <a:extLst>
              <a:ext uri="{FF2B5EF4-FFF2-40B4-BE49-F238E27FC236}">
                <a16:creationId xmlns:a16="http://schemas.microsoft.com/office/drawing/2014/main" id="{993B2261-2F0C-40E6-A619-300BB7FB93CB}"/>
              </a:ext>
            </a:extLst>
          </p:cNvPr>
          <p:cNvSpPr txBox="1">
            <a:spLocks/>
          </p:cNvSpPr>
          <p:nvPr/>
        </p:nvSpPr>
        <p:spPr bwMode="auto">
          <a:xfrm>
            <a:off x="8686800" y="6400800"/>
            <a:ext cx="457200" cy="457200"/>
          </a:xfrm>
          <a:prstGeom prst="rect">
            <a:avLst/>
          </a:prstGeom>
          <a:noFill/>
          <a:ln>
            <a:noFill/>
          </a:ln>
        </p:spPr>
        <p:txBody>
          <a:bodyPr vert="horz" wrap="square" lIns="91440" tIns="45720" rIns="91440" bIns="45720" numCol="1" anchor="t" anchorCtr="0" compatLnSpc="1">
            <a:prstTxWarp prst="textNoShape">
              <a:avLst/>
            </a:prstTxWarp>
          </a:bodyPr>
          <a:lstStyle>
            <a:defPPr>
              <a:defRPr lang="en-US"/>
            </a:defPPr>
            <a:lvl1pPr algn="r" rtl="0" fontAlgn="base">
              <a:spcBef>
                <a:spcPct val="50000"/>
              </a:spcBef>
              <a:spcAft>
                <a:spcPct val="0"/>
              </a:spcAft>
              <a:defRPr sz="1400" kern="1200">
                <a:solidFill>
                  <a:schemeClr val="tx1"/>
                </a:solidFill>
                <a:latin typeface="Arial" panose="020B0604020202020204" pitchFamily="34" charset="0"/>
                <a:ea typeface="+mn-ea"/>
                <a:cs typeface="Arial" charset="0"/>
              </a:defRPr>
            </a:lvl1pPr>
            <a:lvl2pPr marL="457200" algn="l" rtl="0" fontAlgn="base">
              <a:spcBef>
                <a:spcPct val="0"/>
              </a:spcBef>
              <a:spcAft>
                <a:spcPct val="0"/>
              </a:spcAft>
              <a:defRPr sz="2400" kern="1200">
                <a:solidFill>
                  <a:schemeClr val="tx1"/>
                </a:solidFill>
                <a:latin typeface="Times New Roman" pitchFamily="18" charset="0"/>
                <a:ea typeface="+mn-ea"/>
                <a:cs typeface="Arial" charset="0"/>
              </a:defRPr>
            </a:lvl2pPr>
            <a:lvl3pPr marL="914400" algn="l" rtl="0" fontAlgn="base">
              <a:spcBef>
                <a:spcPct val="0"/>
              </a:spcBef>
              <a:spcAft>
                <a:spcPct val="0"/>
              </a:spcAft>
              <a:defRPr sz="24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24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2400" kern="1200">
                <a:solidFill>
                  <a:schemeClr val="tx1"/>
                </a:solidFill>
                <a:latin typeface="Times New Roman" pitchFamily="18" charset="0"/>
                <a:ea typeface="+mn-ea"/>
                <a:cs typeface="Arial" charset="0"/>
              </a:defRPr>
            </a:lvl5pPr>
            <a:lvl6pPr marL="2286000" algn="l" defTabSz="914400" rtl="0" eaLnBrk="1" latinLnBrk="0" hangingPunct="1">
              <a:defRPr sz="2400" kern="1200">
                <a:solidFill>
                  <a:schemeClr val="tx1"/>
                </a:solidFill>
                <a:latin typeface="Times New Roman" pitchFamily="18" charset="0"/>
                <a:ea typeface="+mn-ea"/>
                <a:cs typeface="Arial" charset="0"/>
              </a:defRPr>
            </a:lvl6pPr>
            <a:lvl7pPr marL="2743200" algn="l" defTabSz="914400" rtl="0" eaLnBrk="1" latinLnBrk="0" hangingPunct="1">
              <a:defRPr sz="2400" kern="1200">
                <a:solidFill>
                  <a:schemeClr val="tx1"/>
                </a:solidFill>
                <a:latin typeface="Times New Roman" pitchFamily="18" charset="0"/>
                <a:ea typeface="+mn-ea"/>
                <a:cs typeface="Arial" charset="0"/>
              </a:defRPr>
            </a:lvl7pPr>
            <a:lvl8pPr marL="3200400" algn="l" defTabSz="914400" rtl="0" eaLnBrk="1" latinLnBrk="0" hangingPunct="1">
              <a:defRPr sz="2400" kern="1200">
                <a:solidFill>
                  <a:schemeClr val="tx1"/>
                </a:solidFill>
                <a:latin typeface="Times New Roman" pitchFamily="18" charset="0"/>
                <a:ea typeface="+mn-ea"/>
                <a:cs typeface="Arial" charset="0"/>
              </a:defRPr>
            </a:lvl8pPr>
            <a:lvl9pPr marL="3657600" algn="l" defTabSz="914400" rtl="0" eaLnBrk="1" latinLnBrk="0" hangingPunct="1">
              <a:defRPr sz="2400" kern="1200">
                <a:solidFill>
                  <a:schemeClr val="tx1"/>
                </a:solidFill>
                <a:latin typeface="Times New Roman" pitchFamily="18" charset="0"/>
                <a:ea typeface="+mn-ea"/>
                <a:cs typeface="Arial" charset="0"/>
              </a:defRPr>
            </a:lvl9pPr>
          </a:lstStyle>
          <a:p>
            <a:fld id="{8EEAE41E-0448-475B-BEBE-E7173EBC1ABF}" type="slidenum">
              <a:rPr lang="en-US" altLang="en-US" smtClean="0"/>
              <a:pPr/>
              <a:t>19</a:t>
            </a:fld>
            <a:endParaRPr lang="en-US" altLang="en-US" dirty="0"/>
          </a:p>
        </p:txBody>
      </p:sp>
    </p:spTree>
    <p:extLst>
      <p:ext uri="{BB962C8B-B14F-4D97-AF65-F5344CB8AC3E}">
        <p14:creationId xmlns:p14="http://schemas.microsoft.com/office/powerpoint/2010/main" val="3983255420"/>
      </p:ext>
    </p:extLst>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ltLang="en-US" dirty="0">
                <a:solidFill>
                  <a:schemeClr val="tx1"/>
                </a:solidFill>
              </a:rPr>
              <a:t>Presentation Outline</a:t>
            </a:r>
          </a:p>
        </p:txBody>
      </p:sp>
      <p:sp>
        <p:nvSpPr>
          <p:cNvPr id="10" name="Slide Number Placeholder 5"/>
          <p:cNvSpPr>
            <a:spLocks noGrp="1"/>
          </p:cNvSpPr>
          <p:nvPr>
            <p:ph type="sldNum" sz="quarter" idx="12"/>
          </p:nvPr>
        </p:nvSpPr>
        <p:spPr/>
        <p:txBody>
          <a:bodyPr/>
          <a:lstStyle/>
          <a:p>
            <a:pPr>
              <a:defRPr/>
            </a:pPr>
            <a:fld id="{4077AAD1-7F36-4564-9771-CE69E8B5EBFC}" type="slidenum">
              <a:rPr lang="en-US"/>
              <a:pPr>
                <a:defRPr/>
              </a:pPr>
              <a:t>2</a:t>
            </a:fld>
            <a:endParaRPr lang="en-US" dirty="0"/>
          </a:p>
        </p:txBody>
      </p:sp>
      <p:sp>
        <p:nvSpPr>
          <p:cNvPr id="12292" name="Text Box 7"/>
          <p:cNvSpPr txBox="1">
            <a:spLocks noChangeArrowheads="1"/>
          </p:cNvSpPr>
          <p:nvPr/>
        </p:nvSpPr>
        <p:spPr bwMode="auto">
          <a:xfrm>
            <a:off x="76200" y="1981200"/>
            <a:ext cx="69532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1"/>
              </a:buClr>
              <a:buSzPct val="70000"/>
              <a:buFont typeface="Monotype Sorts" pitchFamily="2" charset="2"/>
              <a:buChar char="n"/>
              <a:defRPr kumimoji="1" sz="2000" b="1">
                <a:solidFill>
                  <a:schemeClr val="tx1"/>
                </a:solidFill>
                <a:latin typeface="Arial" charset="0"/>
              </a:defRPr>
            </a:lvl1pPr>
            <a:lvl2pPr marL="742950" indent="-285750" eaLnBrk="0" hangingPunct="0">
              <a:spcBef>
                <a:spcPct val="20000"/>
              </a:spcBef>
              <a:buChar char="–"/>
              <a:defRPr kumimoji="1" sz="2000" b="1">
                <a:solidFill>
                  <a:schemeClr val="tx1"/>
                </a:solidFill>
                <a:latin typeface="Arial" charset="0"/>
              </a:defRPr>
            </a:lvl2pPr>
            <a:lvl3pPr marL="1143000" indent="-228600" eaLnBrk="0" hangingPunct="0">
              <a:spcBef>
                <a:spcPct val="20000"/>
              </a:spcBef>
              <a:buChar char="•"/>
              <a:defRPr kumimoji="1" sz="2000" b="1">
                <a:solidFill>
                  <a:schemeClr val="tx1"/>
                </a:solidFill>
                <a:latin typeface="Arial" charset="0"/>
              </a:defRPr>
            </a:lvl3pPr>
            <a:lvl4pPr marL="1600200" indent="-228600" eaLnBrk="0" hangingPunct="0">
              <a:spcBef>
                <a:spcPct val="20000"/>
              </a:spcBef>
              <a:buChar char="–"/>
              <a:defRPr kumimoji="1" sz="2000" b="1">
                <a:solidFill>
                  <a:schemeClr val="tx1"/>
                </a:solidFill>
                <a:latin typeface="Arial" charset="0"/>
              </a:defRPr>
            </a:lvl4pPr>
            <a:lvl5pPr marL="2057400" indent="-228600" eaLnBrk="0" hangingPunct="0">
              <a:spcBef>
                <a:spcPct val="20000"/>
              </a:spcBef>
              <a:buChar char="»"/>
              <a:defRPr kumimoji="1" sz="2000" b="1">
                <a:solidFill>
                  <a:schemeClr val="tx1"/>
                </a:solidFill>
                <a:latin typeface="Arial" charset="0"/>
              </a:defRPr>
            </a:lvl5pPr>
            <a:lvl6pPr marL="2514600" indent="-228600" eaLnBrk="0" fontAlgn="base" hangingPunct="0">
              <a:spcBef>
                <a:spcPct val="20000"/>
              </a:spcBef>
              <a:spcAft>
                <a:spcPct val="0"/>
              </a:spcAft>
              <a:buChar char="»"/>
              <a:defRPr kumimoji="1" sz="2000" b="1">
                <a:solidFill>
                  <a:schemeClr val="tx1"/>
                </a:solidFill>
                <a:latin typeface="Arial" charset="0"/>
              </a:defRPr>
            </a:lvl6pPr>
            <a:lvl7pPr marL="2971800" indent="-228600" eaLnBrk="0" fontAlgn="base" hangingPunct="0">
              <a:spcBef>
                <a:spcPct val="20000"/>
              </a:spcBef>
              <a:spcAft>
                <a:spcPct val="0"/>
              </a:spcAft>
              <a:buChar char="»"/>
              <a:defRPr kumimoji="1" sz="2000" b="1">
                <a:solidFill>
                  <a:schemeClr val="tx1"/>
                </a:solidFill>
                <a:latin typeface="Arial" charset="0"/>
              </a:defRPr>
            </a:lvl7pPr>
            <a:lvl8pPr marL="3429000" indent="-228600" eaLnBrk="0" fontAlgn="base" hangingPunct="0">
              <a:spcBef>
                <a:spcPct val="20000"/>
              </a:spcBef>
              <a:spcAft>
                <a:spcPct val="0"/>
              </a:spcAft>
              <a:buChar char="»"/>
              <a:defRPr kumimoji="1" sz="2000" b="1">
                <a:solidFill>
                  <a:schemeClr val="tx1"/>
                </a:solidFill>
                <a:latin typeface="Arial" charset="0"/>
              </a:defRPr>
            </a:lvl8pPr>
            <a:lvl9pPr marL="3886200" indent="-228600" eaLnBrk="0" fontAlgn="base" hangingPunct="0">
              <a:spcBef>
                <a:spcPct val="20000"/>
              </a:spcBef>
              <a:spcAft>
                <a:spcPct val="0"/>
              </a:spcAft>
              <a:buChar char="»"/>
              <a:defRPr kumimoji="1" sz="2000" b="1">
                <a:solidFill>
                  <a:schemeClr val="tx1"/>
                </a:solidFill>
                <a:latin typeface="Arial" charset="0"/>
              </a:defRPr>
            </a:lvl9pPr>
          </a:lstStyle>
          <a:p>
            <a:pPr algn="ctr" eaLnBrk="1" hangingPunct="1">
              <a:spcBef>
                <a:spcPct val="50000"/>
              </a:spcBef>
              <a:buClrTx/>
              <a:buSzTx/>
              <a:buFontTx/>
              <a:buNone/>
            </a:pPr>
            <a:r>
              <a:rPr kumimoji="0" lang="en-US" altLang="en-US" sz="4800" dirty="0">
                <a:sym typeface="Wingdings" pitchFamily="2" charset="2"/>
              </a:rPr>
              <a:t></a:t>
            </a:r>
            <a:endParaRPr kumimoji="0" lang="en-US" altLang="en-US" sz="4800" dirty="0"/>
          </a:p>
        </p:txBody>
      </p:sp>
      <p:sp>
        <p:nvSpPr>
          <p:cNvPr id="12293" name="Rectangle 10"/>
          <p:cNvSpPr>
            <a:spLocks noChangeArrowheads="1"/>
          </p:cNvSpPr>
          <p:nvPr/>
        </p:nvSpPr>
        <p:spPr bwMode="auto">
          <a:xfrm>
            <a:off x="1347788" y="6035675"/>
            <a:ext cx="268287"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accent1"/>
              </a:buClr>
              <a:buSzPct val="70000"/>
              <a:buFont typeface="Monotype Sorts" pitchFamily="2" charset="2"/>
              <a:buChar char="n"/>
              <a:defRPr kumimoji="1" sz="2000" b="1">
                <a:solidFill>
                  <a:schemeClr val="tx1"/>
                </a:solidFill>
                <a:latin typeface="Arial" charset="0"/>
              </a:defRPr>
            </a:lvl1pPr>
            <a:lvl2pPr marL="742950" indent="-285750" eaLnBrk="0" hangingPunct="0">
              <a:spcBef>
                <a:spcPct val="20000"/>
              </a:spcBef>
              <a:buChar char="–"/>
              <a:defRPr kumimoji="1" sz="2000" b="1">
                <a:solidFill>
                  <a:schemeClr val="tx1"/>
                </a:solidFill>
                <a:latin typeface="Arial" charset="0"/>
              </a:defRPr>
            </a:lvl2pPr>
            <a:lvl3pPr marL="1143000" indent="-228600" eaLnBrk="0" hangingPunct="0">
              <a:spcBef>
                <a:spcPct val="20000"/>
              </a:spcBef>
              <a:buChar char="•"/>
              <a:defRPr kumimoji="1" sz="2000" b="1">
                <a:solidFill>
                  <a:schemeClr val="tx1"/>
                </a:solidFill>
                <a:latin typeface="Arial" charset="0"/>
              </a:defRPr>
            </a:lvl3pPr>
            <a:lvl4pPr marL="1600200" indent="-228600" eaLnBrk="0" hangingPunct="0">
              <a:spcBef>
                <a:spcPct val="20000"/>
              </a:spcBef>
              <a:buChar char="–"/>
              <a:defRPr kumimoji="1" sz="2000" b="1">
                <a:solidFill>
                  <a:schemeClr val="tx1"/>
                </a:solidFill>
                <a:latin typeface="Arial" charset="0"/>
              </a:defRPr>
            </a:lvl4pPr>
            <a:lvl5pPr marL="2057400" indent="-228600" eaLnBrk="0" hangingPunct="0">
              <a:spcBef>
                <a:spcPct val="20000"/>
              </a:spcBef>
              <a:buChar char="»"/>
              <a:defRPr kumimoji="1" sz="2000" b="1">
                <a:solidFill>
                  <a:schemeClr val="tx1"/>
                </a:solidFill>
                <a:latin typeface="Arial" charset="0"/>
              </a:defRPr>
            </a:lvl5pPr>
            <a:lvl6pPr marL="2514600" indent="-228600" eaLnBrk="0" fontAlgn="base" hangingPunct="0">
              <a:spcBef>
                <a:spcPct val="20000"/>
              </a:spcBef>
              <a:spcAft>
                <a:spcPct val="0"/>
              </a:spcAft>
              <a:buChar char="»"/>
              <a:defRPr kumimoji="1" sz="2000" b="1">
                <a:solidFill>
                  <a:schemeClr val="tx1"/>
                </a:solidFill>
                <a:latin typeface="Arial" charset="0"/>
              </a:defRPr>
            </a:lvl6pPr>
            <a:lvl7pPr marL="2971800" indent="-228600" eaLnBrk="0" fontAlgn="base" hangingPunct="0">
              <a:spcBef>
                <a:spcPct val="20000"/>
              </a:spcBef>
              <a:spcAft>
                <a:spcPct val="0"/>
              </a:spcAft>
              <a:buChar char="»"/>
              <a:defRPr kumimoji="1" sz="2000" b="1">
                <a:solidFill>
                  <a:schemeClr val="tx1"/>
                </a:solidFill>
                <a:latin typeface="Arial" charset="0"/>
              </a:defRPr>
            </a:lvl7pPr>
            <a:lvl8pPr marL="3429000" indent="-228600" eaLnBrk="0" fontAlgn="base" hangingPunct="0">
              <a:spcBef>
                <a:spcPct val="20000"/>
              </a:spcBef>
              <a:spcAft>
                <a:spcPct val="0"/>
              </a:spcAft>
              <a:buChar char="»"/>
              <a:defRPr kumimoji="1" sz="2000" b="1">
                <a:solidFill>
                  <a:schemeClr val="tx1"/>
                </a:solidFill>
                <a:latin typeface="Arial" charset="0"/>
              </a:defRPr>
            </a:lvl8pPr>
            <a:lvl9pPr marL="3886200" indent="-228600" eaLnBrk="0" fontAlgn="base" hangingPunct="0">
              <a:spcBef>
                <a:spcPct val="20000"/>
              </a:spcBef>
              <a:spcAft>
                <a:spcPct val="0"/>
              </a:spcAft>
              <a:buChar char="»"/>
              <a:defRPr kumimoji="1" sz="2000" b="1">
                <a:solidFill>
                  <a:schemeClr val="tx1"/>
                </a:solidFill>
                <a:latin typeface="Arial" charset="0"/>
              </a:defRPr>
            </a:lvl9pPr>
          </a:lstStyle>
          <a:p>
            <a:pPr eaLnBrk="1" hangingPunct="1">
              <a:spcBef>
                <a:spcPct val="0"/>
              </a:spcBef>
              <a:buClrTx/>
              <a:buSzTx/>
              <a:buFontTx/>
              <a:buNone/>
            </a:pPr>
            <a:r>
              <a:rPr kumimoji="0" lang="en-US" altLang="en-US" sz="2400" b="0" dirty="0"/>
              <a:t> </a:t>
            </a:r>
          </a:p>
          <a:p>
            <a:pPr eaLnBrk="1" hangingPunct="1">
              <a:spcBef>
                <a:spcPct val="0"/>
              </a:spcBef>
              <a:buClrTx/>
              <a:buSzTx/>
              <a:buFontTx/>
              <a:buNone/>
            </a:pPr>
            <a:endParaRPr kumimoji="0" lang="en-US" altLang="en-US" sz="2400" b="0" dirty="0"/>
          </a:p>
        </p:txBody>
      </p:sp>
      <p:sp>
        <p:nvSpPr>
          <p:cNvPr id="4102" name="Text Box 3"/>
          <p:cNvSpPr txBox="1">
            <a:spLocks noChangeArrowheads="1"/>
          </p:cNvSpPr>
          <p:nvPr/>
        </p:nvSpPr>
        <p:spPr bwMode="auto">
          <a:xfrm>
            <a:off x="76200" y="1828800"/>
            <a:ext cx="9118600"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accent1"/>
              </a:buClr>
              <a:buSzPct val="70000"/>
              <a:buFont typeface="Monotype Sorts" pitchFamily="2" charset="2"/>
              <a:buChar char="n"/>
              <a:defRPr kumimoji="1" sz="2000" b="1">
                <a:solidFill>
                  <a:schemeClr val="tx1"/>
                </a:solidFill>
                <a:latin typeface="Arial" charset="0"/>
              </a:defRPr>
            </a:lvl1pPr>
            <a:lvl2pPr marL="1193800">
              <a:spcBef>
                <a:spcPct val="20000"/>
              </a:spcBef>
              <a:buChar char="–"/>
              <a:defRPr kumimoji="1" sz="2000" b="1">
                <a:solidFill>
                  <a:schemeClr val="tx1"/>
                </a:solidFill>
                <a:latin typeface="Arial" charset="0"/>
              </a:defRPr>
            </a:lvl2pPr>
            <a:lvl3pPr marL="1143000" indent="-228600">
              <a:spcBef>
                <a:spcPct val="20000"/>
              </a:spcBef>
              <a:buChar char="•"/>
              <a:defRPr kumimoji="1" sz="2000" b="1">
                <a:solidFill>
                  <a:schemeClr val="tx1"/>
                </a:solidFill>
                <a:latin typeface="Arial" charset="0"/>
              </a:defRPr>
            </a:lvl3pPr>
            <a:lvl4pPr marL="1600200" indent="-228600">
              <a:spcBef>
                <a:spcPct val="20000"/>
              </a:spcBef>
              <a:buChar char="–"/>
              <a:defRPr kumimoji="1" sz="2000" b="1">
                <a:solidFill>
                  <a:schemeClr val="tx1"/>
                </a:solidFill>
                <a:latin typeface="Arial" charset="0"/>
              </a:defRPr>
            </a:lvl4pPr>
            <a:lvl5pPr marL="2057400" indent="-228600">
              <a:spcBef>
                <a:spcPct val="20000"/>
              </a:spcBef>
              <a:buChar char="»"/>
              <a:defRPr kumimoji="1" sz="2000" b="1">
                <a:solidFill>
                  <a:schemeClr val="tx1"/>
                </a:solidFill>
                <a:latin typeface="Arial" charset="0"/>
              </a:defRPr>
            </a:lvl5pPr>
            <a:lvl6pPr marL="2514600" indent="-228600" eaLnBrk="0" fontAlgn="base" hangingPunct="0">
              <a:spcBef>
                <a:spcPct val="20000"/>
              </a:spcBef>
              <a:spcAft>
                <a:spcPct val="0"/>
              </a:spcAft>
              <a:buChar char="»"/>
              <a:defRPr kumimoji="1" sz="2000" b="1">
                <a:solidFill>
                  <a:schemeClr val="tx1"/>
                </a:solidFill>
                <a:latin typeface="Arial" charset="0"/>
              </a:defRPr>
            </a:lvl6pPr>
            <a:lvl7pPr marL="2971800" indent="-228600" eaLnBrk="0" fontAlgn="base" hangingPunct="0">
              <a:spcBef>
                <a:spcPct val="20000"/>
              </a:spcBef>
              <a:spcAft>
                <a:spcPct val="0"/>
              </a:spcAft>
              <a:buChar char="»"/>
              <a:defRPr kumimoji="1" sz="2000" b="1">
                <a:solidFill>
                  <a:schemeClr val="tx1"/>
                </a:solidFill>
                <a:latin typeface="Arial" charset="0"/>
              </a:defRPr>
            </a:lvl7pPr>
            <a:lvl8pPr marL="3429000" indent="-228600" eaLnBrk="0" fontAlgn="base" hangingPunct="0">
              <a:spcBef>
                <a:spcPct val="20000"/>
              </a:spcBef>
              <a:spcAft>
                <a:spcPct val="0"/>
              </a:spcAft>
              <a:buChar char="»"/>
              <a:defRPr kumimoji="1" sz="2000" b="1">
                <a:solidFill>
                  <a:schemeClr val="tx1"/>
                </a:solidFill>
                <a:latin typeface="Arial" charset="0"/>
              </a:defRPr>
            </a:lvl8pPr>
            <a:lvl9pPr marL="3886200" indent="-228600" eaLnBrk="0" fontAlgn="base" hangingPunct="0">
              <a:spcBef>
                <a:spcPct val="20000"/>
              </a:spcBef>
              <a:spcAft>
                <a:spcPct val="0"/>
              </a:spcAft>
              <a:buChar char="»"/>
              <a:defRPr kumimoji="1" sz="2000" b="1">
                <a:solidFill>
                  <a:schemeClr val="tx1"/>
                </a:solidFill>
                <a:latin typeface="Arial" charset="0"/>
              </a:defRPr>
            </a:lvl9pPr>
          </a:lstStyle>
          <a:p>
            <a:pPr>
              <a:spcBef>
                <a:spcPct val="0"/>
              </a:spcBef>
              <a:buClrTx/>
              <a:buSzPct val="150000"/>
              <a:buFont typeface="Monotype Sorts" pitchFamily="2" charset="2"/>
              <a:buNone/>
              <a:defRPr/>
            </a:pPr>
            <a:r>
              <a:rPr kumimoji="0" lang="en-US" altLang="en-US" sz="2400" b="0" dirty="0"/>
              <a:t> </a:t>
            </a:r>
          </a:p>
          <a:p>
            <a:pPr marL="342900" indent="-342900">
              <a:spcBef>
                <a:spcPct val="0"/>
              </a:spcBef>
              <a:buClrTx/>
              <a:buSzPct val="150000"/>
              <a:buFont typeface="Wingdings" panose="05000000000000000000" pitchFamily="2" charset="2"/>
              <a:buChar char="q"/>
              <a:defRPr/>
            </a:pPr>
            <a:r>
              <a:rPr kumimoji="0" lang="en-US" altLang="en-US" sz="2400" b="0" dirty="0"/>
              <a:t> </a:t>
            </a:r>
            <a:r>
              <a:rPr kumimoji="0" lang="en-US" altLang="en-US" sz="2400" dirty="0"/>
              <a:t>Status Of Medicaid Managed Care Contracts</a:t>
            </a:r>
          </a:p>
          <a:p>
            <a:pPr marL="974725" lvl="1" indent="-342900">
              <a:spcBef>
                <a:spcPct val="0"/>
              </a:spcBef>
              <a:buSzPct val="150000"/>
              <a:buFont typeface="Wingdings" panose="05000000000000000000" pitchFamily="2" charset="2"/>
              <a:buChar char="Ø"/>
              <a:defRPr/>
            </a:pPr>
            <a:r>
              <a:rPr kumimoji="0" lang="en-US" altLang="en-US" sz="2400" dirty="0"/>
              <a:t> </a:t>
            </a:r>
            <a:r>
              <a:rPr kumimoji="0" lang="en-US" altLang="en-US" sz="2400" i="1" dirty="0"/>
              <a:t>Rationale for Re-Procurement</a:t>
            </a:r>
          </a:p>
          <a:p>
            <a:pPr marL="974725" lvl="1" indent="-342900">
              <a:spcBef>
                <a:spcPct val="0"/>
              </a:spcBef>
              <a:buSzPct val="150000"/>
              <a:buFont typeface="Wingdings" panose="05000000000000000000" pitchFamily="2" charset="2"/>
              <a:buChar char="Ø"/>
              <a:defRPr/>
            </a:pPr>
            <a:r>
              <a:rPr kumimoji="0" lang="en-US" altLang="en-US" sz="2400" i="1" dirty="0"/>
              <a:t> Importance of New Universal Contracting Provisions</a:t>
            </a:r>
          </a:p>
          <a:p>
            <a:pPr marL="974725" lvl="1" indent="-342900">
              <a:spcBef>
                <a:spcPct val="0"/>
              </a:spcBef>
              <a:buSzPct val="150000"/>
              <a:buFont typeface="Wingdings" panose="05000000000000000000" pitchFamily="2" charset="2"/>
              <a:buChar char="Ø"/>
              <a:defRPr/>
            </a:pPr>
            <a:endParaRPr kumimoji="0" lang="en-US" altLang="en-US" sz="2400" i="1" dirty="0"/>
          </a:p>
          <a:p>
            <a:pPr marL="342900" indent="-342900">
              <a:spcBef>
                <a:spcPct val="0"/>
              </a:spcBef>
              <a:buClrTx/>
              <a:buSzPct val="150000"/>
              <a:buFont typeface="Wingdings" panose="05000000000000000000" pitchFamily="2" charset="2"/>
              <a:buChar char="q"/>
              <a:defRPr/>
            </a:pPr>
            <a:endParaRPr kumimoji="0" lang="en-US" altLang="en-US" sz="2400" b="0" dirty="0"/>
          </a:p>
          <a:p>
            <a:pPr marL="342900" indent="-342900">
              <a:spcBef>
                <a:spcPct val="0"/>
              </a:spcBef>
              <a:buClrTx/>
              <a:buSzPct val="150000"/>
              <a:buFont typeface="Wingdings" panose="05000000000000000000" pitchFamily="2" charset="2"/>
              <a:buChar char="q"/>
              <a:defRPr/>
            </a:pPr>
            <a:r>
              <a:rPr kumimoji="0" lang="en-US" altLang="en-US" sz="2400" b="0" dirty="0"/>
              <a:t>  Movement of Fee-For-Service (FFS) Enrollees Into Managed</a:t>
            </a:r>
          </a:p>
          <a:p>
            <a:pPr>
              <a:spcBef>
                <a:spcPct val="0"/>
              </a:spcBef>
              <a:buClrTx/>
              <a:buSzPct val="150000"/>
              <a:buNone/>
              <a:defRPr/>
            </a:pPr>
            <a:r>
              <a:rPr kumimoji="0" lang="en-US" altLang="en-US" sz="2400" b="0" dirty="0"/>
              <a:t>       Care</a:t>
            </a:r>
          </a:p>
          <a:p>
            <a:pPr>
              <a:spcBef>
                <a:spcPct val="0"/>
              </a:spcBef>
              <a:buClrTx/>
              <a:buSzPct val="150000"/>
              <a:buNone/>
              <a:defRPr/>
            </a:pPr>
            <a:endParaRPr kumimoji="0" lang="en-US" altLang="en-US" sz="2400" b="0" dirty="0"/>
          </a:p>
          <a:p>
            <a:pPr marL="342900" indent="-342900">
              <a:spcBef>
                <a:spcPct val="0"/>
              </a:spcBef>
              <a:buClrTx/>
              <a:buSzPct val="150000"/>
              <a:buFont typeface="Wingdings" panose="05000000000000000000" pitchFamily="2" charset="2"/>
              <a:buChar char="q"/>
              <a:defRPr/>
            </a:pPr>
            <a:endParaRPr kumimoji="0" lang="en-US" altLang="en-US" sz="2400" b="0" dirty="0"/>
          </a:p>
          <a:p>
            <a:pPr marL="342900" indent="-342900">
              <a:spcBef>
                <a:spcPct val="0"/>
              </a:spcBef>
              <a:buClrTx/>
              <a:buSzPct val="150000"/>
              <a:buFont typeface="Wingdings" panose="05000000000000000000" pitchFamily="2" charset="2"/>
              <a:buChar char="q"/>
              <a:defRPr/>
            </a:pPr>
            <a:r>
              <a:rPr kumimoji="0" lang="en-US" altLang="en-US" sz="2400" b="0" dirty="0"/>
              <a:t> Issues At United Medical Center</a:t>
            </a:r>
          </a:p>
          <a:p>
            <a:pPr marL="974725" lvl="1" indent="-342900">
              <a:spcBef>
                <a:spcPct val="0"/>
              </a:spcBef>
              <a:buSzPct val="150000"/>
              <a:buFont typeface="Wingdings" panose="05000000000000000000" pitchFamily="2" charset="2"/>
              <a:buChar char="Ø"/>
              <a:defRPr/>
            </a:pPr>
            <a:r>
              <a:rPr kumimoji="0" lang="en-US" altLang="en-US" sz="2400" i="1" dirty="0"/>
              <a:t> </a:t>
            </a:r>
            <a:r>
              <a:rPr kumimoji="0" lang="en-US" altLang="en-US" sz="2400" b="0" i="1" dirty="0"/>
              <a:t>Relocation of Nursing Home Residents</a:t>
            </a:r>
          </a:p>
          <a:p>
            <a:pPr marL="974725" lvl="1" indent="-342900">
              <a:spcBef>
                <a:spcPct val="0"/>
              </a:spcBef>
              <a:buSzPct val="150000"/>
              <a:buFont typeface="Wingdings" panose="05000000000000000000" pitchFamily="2" charset="2"/>
              <a:buChar char="Ø"/>
              <a:defRPr/>
            </a:pPr>
            <a:r>
              <a:rPr kumimoji="0" lang="en-US" altLang="en-US" sz="2400" b="0" i="1" dirty="0"/>
              <a:t> Power Outage At United Medical Center</a:t>
            </a:r>
          </a:p>
          <a:p>
            <a:pPr lvl="1">
              <a:spcBef>
                <a:spcPct val="0"/>
              </a:spcBef>
              <a:buSzPct val="150000"/>
              <a:buNone/>
              <a:defRPr/>
            </a:pPr>
            <a:r>
              <a:rPr kumimoji="0" lang="en-US" altLang="en-US" sz="2400" b="0" dirty="0"/>
              <a:t> </a:t>
            </a:r>
            <a:endParaRPr kumimoji="0" lang="en-US" altLang="en-US" b="0" i="1" dirty="0"/>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11881-2BDE-4361-B288-C3FB60B657AC}"/>
              </a:ext>
            </a:extLst>
          </p:cNvPr>
          <p:cNvSpPr>
            <a:spLocks noGrp="1"/>
          </p:cNvSpPr>
          <p:nvPr>
            <p:ph type="title"/>
          </p:nvPr>
        </p:nvSpPr>
        <p:spPr>
          <a:xfrm>
            <a:off x="0" y="76200"/>
            <a:ext cx="8915400" cy="1447800"/>
          </a:xfrm>
        </p:spPr>
        <p:txBody>
          <a:bodyPr/>
          <a:lstStyle/>
          <a:p>
            <a:r>
              <a:rPr lang="en-US" dirty="0">
                <a:solidFill>
                  <a:schemeClr val="tx1"/>
                </a:solidFill>
              </a:rPr>
              <a:t>These Additional Capital Costs Are Not In The May 2020 Board-Approved Spend Plan   </a:t>
            </a:r>
          </a:p>
        </p:txBody>
      </p:sp>
      <p:sp>
        <p:nvSpPr>
          <p:cNvPr id="6" name="Rectangle 5">
            <a:extLst>
              <a:ext uri="{FF2B5EF4-FFF2-40B4-BE49-F238E27FC236}">
                <a16:creationId xmlns:a16="http://schemas.microsoft.com/office/drawing/2014/main" id="{4083414E-3C58-4B82-AF6D-538EAFCC17CF}"/>
              </a:ext>
            </a:extLst>
          </p:cNvPr>
          <p:cNvSpPr/>
          <p:nvPr/>
        </p:nvSpPr>
        <p:spPr>
          <a:xfrm>
            <a:off x="-152400" y="1676400"/>
            <a:ext cx="9220200" cy="1077218"/>
          </a:xfrm>
          <a:prstGeom prst="rect">
            <a:avLst/>
          </a:prstGeom>
        </p:spPr>
        <p:txBody>
          <a:bodyPr wrap="square">
            <a:spAutoFit/>
          </a:bodyPr>
          <a:lstStyle/>
          <a:p>
            <a:pPr marL="342900" indent="-342900">
              <a:buFont typeface="Wingdings" panose="05000000000000000000" pitchFamily="2" charset="2"/>
              <a:buChar char="q"/>
            </a:pPr>
            <a:endParaRPr lang="en-US" sz="1600" dirty="0">
              <a:latin typeface="+mn-lt"/>
            </a:endParaRPr>
          </a:p>
          <a:p>
            <a:pPr lvl="1"/>
            <a:endParaRPr lang="en-US" dirty="0"/>
          </a:p>
          <a:p>
            <a:pPr marL="800100" lvl="1" indent="-342900">
              <a:buFont typeface="Wingdings" panose="05000000000000000000" pitchFamily="2" charset="2"/>
              <a:buChar char="q"/>
            </a:pPr>
            <a:endParaRPr lang="en-US" dirty="0"/>
          </a:p>
        </p:txBody>
      </p:sp>
      <p:graphicFrame>
        <p:nvGraphicFramePr>
          <p:cNvPr id="3" name="Table 2">
            <a:extLst>
              <a:ext uri="{FF2B5EF4-FFF2-40B4-BE49-F238E27FC236}">
                <a16:creationId xmlns:a16="http://schemas.microsoft.com/office/drawing/2014/main" id="{4270D328-2CA9-41EA-AD51-F0555112B667}"/>
              </a:ext>
            </a:extLst>
          </p:cNvPr>
          <p:cNvGraphicFramePr>
            <a:graphicFrameLocks noGrp="1"/>
          </p:cNvGraphicFramePr>
          <p:nvPr>
            <p:extLst>
              <p:ext uri="{D42A27DB-BD31-4B8C-83A1-F6EECF244321}">
                <p14:modId xmlns:p14="http://schemas.microsoft.com/office/powerpoint/2010/main" val="3028178600"/>
              </p:ext>
            </p:extLst>
          </p:nvPr>
        </p:nvGraphicFramePr>
        <p:xfrm>
          <a:off x="0" y="1905001"/>
          <a:ext cx="9143999" cy="4876800"/>
        </p:xfrm>
        <a:graphic>
          <a:graphicData uri="http://schemas.openxmlformats.org/drawingml/2006/table">
            <a:tbl>
              <a:tblPr>
                <a:tableStyleId>{284E427A-3D55-4303-BF80-6455036E1DE7}</a:tableStyleId>
              </a:tblPr>
              <a:tblGrid>
                <a:gridCol w="1264099">
                  <a:extLst>
                    <a:ext uri="{9D8B030D-6E8A-4147-A177-3AD203B41FA5}">
                      <a16:colId xmlns:a16="http://schemas.microsoft.com/office/drawing/2014/main" val="2230886598"/>
                    </a:ext>
                  </a:extLst>
                </a:gridCol>
                <a:gridCol w="2409043">
                  <a:extLst>
                    <a:ext uri="{9D8B030D-6E8A-4147-A177-3AD203B41FA5}">
                      <a16:colId xmlns:a16="http://schemas.microsoft.com/office/drawing/2014/main" val="126592756"/>
                    </a:ext>
                  </a:extLst>
                </a:gridCol>
                <a:gridCol w="2984104">
                  <a:extLst>
                    <a:ext uri="{9D8B030D-6E8A-4147-A177-3AD203B41FA5}">
                      <a16:colId xmlns:a16="http://schemas.microsoft.com/office/drawing/2014/main" val="148200723"/>
                    </a:ext>
                  </a:extLst>
                </a:gridCol>
                <a:gridCol w="2486753">
                  <a:extLst>
                    <a:ext uri="{9D8B030D-6E8A-4147-A177-3AD203B41FA5}">
                      <a16:colId xmlns:a16="http://schemas.microsoft.com/office/drawing/2014/main" val="67558929"/>
                    </a:ext>
                  </a:extLst>
                </a:gridCol>
              </a:tblGrid>
              <a:tr h="1253771">
                <a:tc>
                  <a:txBody>
                    <a:bodyPr/>
                    <a:lstStyle/>
                    <a:p>
                      <a:pPr algn="ctr" fontAlgn="ctr"/>
                      <a:endParaRPr lang="en-US" sz="1400" b="1" i="0" u="none" strike="noStrike" dirty="0">
                        <a:solidFill>
                          <a:srgbClr val="000000"/>
                        </a:solidFill>
                        <a:effectLst/>
                        <a:latin typeface="+mn-lt"/>
                      </a:endParaRPr>
                    </a:p>
                  </a:txBody>
                  <a:tcPr marL="9525" marR="9525" marT="9525" anchor="ctr"/>
                </a:tc>
                <a:tc>
                  <a:txBody>
                    <a:bodyPr/>
                    <a:lstStyle/>
                    <a:p>
                      <a:pPr algn="ctr" fontAlgn="ctr"/>
                      <a:r>
                        <a:rPr lang="en-US" sz="1400" u="none" strike="noStrike" dirty="0">
                          <a:effectLst/>
                        </a:rPr>
                        <a:t>Available on </a:t>
                      </a:r>
                      <a:br>
                        <a:rPr lang="en-US" sz="1400" u="none" strike="noStrike" dirty="0">
                          <a:effectLst/>
                        </a:rPr>
                      </a:br>
                      <a:r>
                        <a:rPr lang="en-US" sz="1400" u="none" strike="noStrike" dirty="0">
                          <a:effectLst/>
                        </a:rPr>
                        <a:t>Oct 1, 2019</a:t>
                      </a:r>
                      <a:endParaRPr lang="en-US" sz="1400" b="1" i="0" u="none" strike="noStrike" dirty="0">
                        <a:solidFill>
                          <a:srgbClr val="000000"/>
                        </a:solidFill>
                        <a:effectLst/>
                        <a:latin typeface="+mn-lt"/>
                      </a:endParaRPr>
                    </a:p>
                  </a:txBody>
                  <a:tcPr marL="9525" marR="9525" marT="9525" anchor="ctr"/>
                </a:tc>
                <a:tc>
                  <a:txBody>
                    <a:bodyPr/>
                    <a:lstStyle/>
                    <a:p>
                      <a:pPr algn="ctr" fontAlgn="ctr"/>
                      <a:r>
                        <a:rPr lang="en-US" sz="1400" u="none" strike="noStrike" dirty="0">
                          <a:effectLst/>
                        </a:rPr>
                        <a:t>May 2020</a:t>
                      </a:r>
                      <a:br>
                        <a:rPr lang="en-US" sz="1400" u="none" strike="noStrike" dirty="0">
                          <a:effectLst/>
                        </a:rPr>
                      </a:br>
                      <a:r>
                        <a:rPr lang="en-US" sz="1400" u="none" strike="noStrike" dirty="0">
                          <a:effectLst/>
                        </a:rPr>
                        <a:t>Proposed Spend Redistribution Plans - under EOM/OBP/DHCF Review</a:t>
                      </a:r>
                      <a:endParaRPr lang="en-US" sz="1400" b="1" i="0" u="none" strike="noStrike" dirty="0">
                        <a:solidFill>
                          <a:srgbClr val="000000"/>
                        </a:solidFill>
                        <a:effectLst/>
                        <a:latin typeface="+mn-lt"/>
                      </a:endParaRPr>
                    </a:p>
                  </a:txBody>
                  <a:tcPr marL="9525" marR="9525" marT="9525" anchor="ctr"/>
                </a:tc>
                <a:tc>
                  <a:txBody>
                    <a:bodyPr/>
                    <a:lstStyle/>
                    <a:p>
                      <a:pPr algn="ctr" fontAlgn="ctr"/>
                      <a:r>
                        <a:rPr lang="en-US" sz="1400" u="none" strike="noStrike" dirty="0">
                          <a:effectLst/>
                        </a:rPr>
                        <a:t>Projected Balance on </a:t>
                      </a:r>
                      <a:br>
                        <a:rPr lang="en-US" sz="1400" u="none" strike="noStrike" dirty="0">
                          <a:effectLst/>
                        </a:rPr>
                      </a:br>
                      <a:r>
                        <a:rPr lang="en-US" sz="1400" u="none" strike="noStrike" dirty="0">
                          <a:effectLst/>
                        </a:rPr>
                        <a:t>Sept 31, 2020 (if approved by DHCF/EOM/OBP)</a:t>
                      </a:r>
                      <a:endParaRPr lang="en-US" sz="1400" b="1" i="0" u="none" strike="noStrike" dirty="0">
                        <a:solidFill>
                          <a:srgbClr val="000000"/>
                        </a:solidFill>
                        <a:effectLst/>
                        <a:latin typeface="+mn-lt"/>
                      </a:endParaRPr>
                    </a:p>
                  </a:txBody>
                  <a:tcPr marL="9525" marR="9525" marT="9525" anchor="ctr"/>
                </a:tc>
                <a:extLst>
                  <a:ext uri="{0D108BD9-81ED-4DB2-BD59-A6C34878D82A}">
                    <a16:rowId xmlns:a16="http://schemas.microsoft.com/office/drawing/2014/main" val="2502614374"/>
                  </a:ext>
                </a:extLst>
              </a:tr>
              <a:tr h="599229">
                <a:tc>
                  <a:txBody>
                    <a:bodyPr/>
                    <a:lstStyle/>
                    <a:p>
                      <a:pPr algn="ctr" fontAlgn="ctr"/>
                      <a:r>
                        <a:rPr lang="en-US" sz="1400" u="none" strike="noStrike" dirty="0">
                          <a:effectLst/>
                        </a:rPr>
                        <a:t>Prior Years</a:t>
                      </a:r>
                      <a:endParaRPr lang="en-US" sz="1400" b="1" i="0" u="none" strike="noStrike" dirty="0">
                        <a:solidFill>
                          <a:srgbClr val="000000"/>
                        </a:solidFill>
                        <a:effectLst/>
                        <a:latin typeface="+mn-lt"/>
                      </a:endParaRPr>
                    </a:p>
                  </a:txBody>
                  <a:tcPr marL="9525" marR="9525" marT="9525" anchor="ctr"/>
                </a:tc>
                <a:tc>
                  <a:txBody>
                    <a:bodyPr/>
                    <a:lstStyle/>
                    <a:p>
                      <a:pPr algn="ctr" fontAlgn="ctr"/>
                      <a:r>
                        <a:rPr lang="en-US" sz="1400" u="none" strike="noStrike" dirty="0">
                          <a:effectLst/>
                        </a:rPr>
                        <a:t> $16,900,000.00 </a:t>
                      </a:r>
                      <a:endParaRPr lang="en-US" sz="1400" b="0" i="0" u="none" strike="noStrike" dirty="0">
                        <a:solidFill>
                          <a:srgbClr val="000000"/>
                        </a:solidFill>
                        <a:effectLst/>
                        <a:latin typeface="+mn-lt"/>
                      </a:endParaRPr>
                    </a:p>
                  </a:txBody>
                  <a:tcPr marL="9525" marR="9525" marT="9525" anchor="ctr"/>
                </a:tc>
                <a:tc>
                  <a:txBody>
                    <a:bodyPr/>
                    <a:lstStyle/>
                    <a:p>
                      <a:pPr algn="ctr" fontAlgn="ctr"/>
                      <a:r>
                        <a:rPr lang="en-US" sz="1400" u="none" strike="noStrike" dirty="0">
                          <a:effectLst/>
                        </a:rPr>
                        <a:t> $16,867,398.42 </a:t>
                      </a:r>
                      <a:endParaRPr lang="en-US" sz="1400" b="0" i="0" u="none" strike="noStrike" dirty="0">
                        <a:solidFill>
                          <a:srgbClr val="000000"/>
                        </a:solidFill>
                        <a:effectLst/>
                        <a:latin typeface="+mn-lt"/>
                      </a:endParaRPr>
                    </a:p>
                  </a:txBody>
                  <a:tcPr marL="9525" marR="9525" marT="9525" anchor="ctr"/>
                </a:tc>
                <a:tc>
                  <a:txBody>
                    <a:bodyPr/>
                    <a:lstStyle/>
                    <a:p>
                      <a:pPr algn="ctr" fontAlgn="ctr"/>
                      <a:r>
                        <a:rPr lang="en-US" sz="1400" u="none" strike="noStrike" dirty="0">
                          <a:effectLst/>
                        </a:rPr>
                        <a:t> $32,601.58 </a:t>
                      </a:r>
                      <a:endParaRPr lang="en-US" sz="1400" b="0" i="0" u="none" strike="noStrike" dirty="0">
                        <a:solidFill>
                          <a:srgbClr val="000000"/>
                        </a:solidFill>
                        <a:effectLst/>
                        <a:latin typeface="+mn-lt"/>
                      </a:endParaRPr>
                    </a:p>
                  </a:txBody>
                  <a:tcPr marL="9525" marR="9525" marT="9525" anchor="ctr"/>
                </a:tc>
                <a:extLst>
                  <a:ext uri="{0D108BD9-81ED-4DB2-BD59-A6C34878D82A}">
                    <a16:rowId xmlns:a16="http://schemas.microsoft.com/office/drawing/2014/main" val="300289125"/>
                  </a:ext>
                </a:extLst>
              </a:tr>
              <a:tr h="599229">
                <a:tc>
                  <a:txBody>
                    <a:bodyPr/>
                    <a:lstStyle/>
                    <a:p>
                      <a:pPr algn="ctr" fontAlgn="ctr"/>
                      <a:r>
                        <a:rPr lang="en-US" sz="1400" u="none" strike="noStrike" dirty="0">
                          <a:effectLst/>
                        </a:rPr>
                        <a:t>FY17</a:t>
                      </a:r>
                      <a:endParaRPr lang="en-US" sz="1400" b="1" i="0" u="none" strike="noStrike" dirty="0">
                        <a:solidFill>
                          <a:srgbClr val="000000"/>
                        </a:solidFill>
                        <a:effectLst/>
                        <a:latin typeface="+mn-lt"/>
                      </a:endParaRPr>
                    </a:p>
                  </a:txBody>
                  <a:tcPr marL="9525" marR="9525" marT="9525" anchor="ctr"/>
                </a:tc>
                <a:tc>
                  <a:txBody>
                    <a:bodyPr/>
                    <a:lstStyle/>
                    <a:p>
                      <a:pPr algn="ctr" fontAlgn="ctr"/>
                      <a:r>
                        <a:rPr lang="en-US" sz="1400" u="none" strike="noStrike" dirty="0">
                          <a:effectLst/>
                        </a:rPr>
                        <a:t> $2,335,218.99 </a:t>
                      </a:r>
                      <a:endParaRPr lang="en-US" sz="1400" b="0" i="0" u="none" strike="noStrike" dirty="0">
                        <a:solidFill>
                          <a:srgbClr val="000000"/>
                        </a:solidFill>
                        <a:effectLst/>
                        <a:latin typeface="+mn-lt"/>
                      </a:endParaRPr>
                    </a:p>
                  </a:txBody>
                  <a:tcPr marL="9525" marR="9525" marT="9525" anchor="ctr"/>
                </a:tc>
                <a:tc>
                  <a:txBody>
                    <a:bodyPr/>
                    <a:lstStyle/>
                    <a:p>
                      <a:pPr algn="ctr" fontAlgn="ctr"/>
                      <a:r>
                        <a:rPr lang="en-US" sz="1400" u="none" strike="noStrike" dirty="0">
                          <a:effectLst/>
                        </a:rPr>
                        <a:t> $2,335,218.99 </a:t>
                      </a:r>
                      <a:endParaRPr lang="en-US" sz="1400" b="0" i="0" u="none" strike="noStrike" dirty="0">
                        <a:solidFill>
                          <a:srgbClr val="000000"/>
                        </a:solidFill>
                        <a:effectLst/>
                        <a:latin typeface="+mn-lt"/>
                      </a:endParaRPr>
                    </a:p>
                  </a:txBody>
                  <a:tcPr marL="9525" marR="9525" marT="9525" anchor="ctr"/>
                </a:tc>
                <a:tc>
                  <a:txBody>
                    <a:bodyPr/>
                    <a:lstStyle/>
                    <a:p>
                      <a:pPr algn="ctr" fontAlgn="ctr"/>
                      <a:r>
                        <a:rPr lang="en-US" sz="1400" u="none" strike="noStrike" dirty="0">
                          <a:effectLst/>
                        </a:rPr>
                        <a:t> $-   </a:t>
                      </a:r>
                      <a:endParaRPr lang="en-US" sz="1400" b="0" i="0" u="none" strike="noStrike" dirty="0">
                        <a:solidFill>
                          <a:srgbClr val="000000"/>
                        </a:solidFill>
                        <a:effectLst/>
                        <a:latin typeface="+mn-lt"/>
                      </a:endParaRPr>
                    </a:p>
                  </a:txBody>
                  <a:tcPr marL="9525" marR="9525" marT="9525" anchor="ctr"/>
                </a:tc>
                <a:extLst>
                  <a:ext uri="{0D108BD9-81ED-4DB2-BD59-A6C34878D82A}">
                    <a16:rowId xmlns:a16="http://schemas.microsoft.com/office/drawing/2014/main" val="3130019266"/>
                  </a:ext>
                </a:extLst>
              </a:tr>
              <a:tr h="626884">
                <a:tc>
                  <a:txBody>
                    <a:bodyPr/>
                    <a:lstStyle/>
                    <a:p>
                      <a:pPr algn="ctr" fontAlgn="ctr"/>
                      <a:r>
                        <a:rPr lang="en-US" sz="1400" u="none" strike="noStrike" dirty="0">
                          <a:effectLst/>
                        </a:rPr>
                        <a:t>FY18</a:t>
                      </a:r>
                      <a:endParaRPr lang="en-US" sz="1400" b="1" i="0" u="none" strike="noStrike" dirty="0">
                        <a:solidFill>
                          <a:srgbClr val="000000"/>
                        </a:solidFill>
                        <a:effectLst/>
                        <a:latin typeface="+mn-lt"/>
                      </a:endParaRPr>
                    </a:p>
                  </a:txBody>
                  <a:tcPr marL="9525" marR="9525" marT="9525" anchor="ctr"/>
                </a:tc>
                <a:tc>
                  <a:txBody>
                    <a:bodyPr/>
                    <a:lstStyle/>
                    <a:p>
                      <a:pPr algn="ctr" fontAlgn="ctr"/>
                      <a:r>
                        <a:rPr lang="en-US" sz="1400" u="none" strike="noStrike" dirty="0">
                          <a:effectLst/>
                        </a:rPr>
                        <a:t> $7,950,579.09 </a:t>
                      </a:r>
                      <a:endParaRPr lang="en-US" sz="1400" b="0" i="0" u="none" strike="noStrike" dirty="0">
                        <a:solidFill>
                          <a:srgbClr val="000000"/>
                        </a:solidFill>
                        <a:effectLst/>
                        <a:latin typeface="+mn-lt"/>
                      </a:endParaRPr>
                    </a:p>
                  </a:txBody>
                  <a:tcPr marL="9525" marR="9525" marT="9525" anchor="ctr"/>
                </a:tc>
                <a:tc>
                  <a:txBody>
                    <a:bodyPr/>
                    <a:lstStyle/>
                    <a:p>
                      <a:pPr algn="ctr" fontAlgn="ctr"/>
                      <a:r>
                        <a:rPr lang="en-US" sz="1400" u="none" strike="noStrike" dirty="0">
                          <a:effectLst/>
                        </a:rPr>
                        <a:t> $7,950,579.09 </a:t>
                      </a:r>
                      <a:endParaRPr lang="en-US" sz="1400" b="0" i="0" u="none" strike="noStrike" dirty="0">
                        <a:solidFill>
                          <a:srgbClr val="000000"/>
                        </a:solidFill>
                        <a:effectLst/>
                        <a:latin typeface="+mn-lt"/>
                      </a:endParaRPr>
                    </a:p>
                  </a:txBody>
                  <a:tcPr marL="9525" marR="9525" marT="9525" anchor="ctr"/>
                </a:tc>
                <a:tc>
                  <a:txBody>
                    <a:bodyPr/>
                    <a:lstStyle/>
                    <a:p>
                      <a:pPr algn="ctr" fontAlgn="ctr"/>
                      <a:r>
                        <a:rPr lang="en-US" sz="1400" u="none" strike="noStrike" dirty="0">
                          <a:effectLst/>
                        </a:rPr>
                        <a:t> $-   </a:t>
                      </a:r>
                      <a:endParaRPr lang="en-US" sz="1400" b="0" i="0" u="none" strike="noStrike" dirty="0">
                        <a:solidFill>
                          <a:srgbClr val="000000"/>
                        </a:solidFill>
                        <a:effectLst/>
                        <a:latin typeface="+mn-lt"/>
                      </a:endParaRPr>
                    </a:p>
                  </a:txBody>
                  <a:tcPr marL="9525" marR="9525" marT="9525" anchor="ctr"/>
                </a:tc>
                <a:extLst>
                  <a:ext uri="{0D108BD9-81ED-4DB2-BD59-A6C34878D82A}">
                    <a16:rowId xmlns:a16="http://schemas.microsoft.com/office/drawing/2014/main" val="2474235854"/>
                  </a:ext>
                </a:extLst>
              </a:tr>
              <a:tr h="599229">
                <a:tc>
                  <a:txBody>
                    <a:bodyPr/>
                    <a:lstStyle/>
                    <a:p>
                      <a:pPr algn="ctr" fontAlgn="ctr"/>
                      <a:r>
                        <a:rPr lang="en-US" sz="1400" u="none" strike="noStrike" dirty="0">
                          <a:effectLst/>
                        </a:rPr>
                        <a:t>FY19</a:t>
                      </a:r>
                      <a:endParaRPr lang="en-US" sz="1400" b="1" i="0" u="none" strike="noStrike" dirty="0">
                        <a:solidFill>
                          <a:srgbClr val="000000"/>
                        </a:solidFill>
                        <a:effectLst/>
                        <a:latin typeface="+mn-lt"/>
                      </a:endParaRPr>
                    </a:p>
                  </a:txBody>
                  <a:tcPr marL="9525" marR="9525" marT="9525" anchor="ctr"/>
                </a:tc>
                <a:tc>
                  <a:txBody>
                    <a:bodyPr/>
                    <a:lstStyle/>
                    <a:p>
                      <a:pPr algn="ctr" fontAlgn="ctr"/>
                      <a:r>
                        <a:rPr lang="en-US" sz="1400" u="none" strike="noStrike" dirty="0">
                          <a:effectLst/>
                        </a:rPr>
                        <a:t> $4,500,000.00 </a:t>
                      </a:r>
                      <a:endParaRPr lang="en-US" sz="1400" b="0" i="0" u="none" strike="noStrike" dirty="0">
                        <a:solidFill>
                          <a:srgbClr val="000000"/>
                        </a:solidFill>
                        <a:effectLst/>
                        <a:latin typeface="+mn-lt"/>
                      </a:endParaRPr>
                    </a:p>
                  </a:txBody>
                  <a:tcPr marL="9525" marR="9525" marT="9525" anchor="ctr"/>
                </a:tc>
                <a:tc>
                  <a:txBody>
                    <a:bodyPr/>
                    <a:lstStyle/>
                    <a:p>
                      <a:pPr algn="ctr" fontAlgn="ctr"/>
                      <a:r>
                        <a:rPr lang="en-US" sz="1400" u="none" strike="noStrike" dirty="0">
                          <a:effectLst/>
                        </a:rPr>
                        <a:t> $4,500,000.00 </a:t>
                      </a:r>
                      <a:endParaRPr lang="en-US" sz="1400" b="0" i="0" u="none" strike="noStrike" dirty="0">
                        <a:solidFill>
                          <a:srgbClr val="000000"/>
                        </a:solidFill>
                        <a:effectLst/>
                        <a:latin typeface="+mn-lt"/>
                      </a:endParaRPr>
                    </a:p>
                  </a:txBody>
                  <a:tcPr marL="9525" marR="9525" marT="9525" anchor="ctr"/>
                </a:tc>
                <a:tc>
                  <a:txBody>
                    <a:bodyPr/>
                    <a:lstStyle/>
                    <a:p>
                      <a:pPr algn="ctr" fontAlgn="ctr"/>
                      <a:r>
                        <a:rPr lang="en-US" sz="1400" u="none" strike="noStrike" dirty="0">
                          <a:effectLst/>
                        </a:rPr>
                        <a:t> $-   </a:t>
                      </a:r>
                      <a:endParaRPr lang="en-US" sz="1400" b="0" i="0" u="none" strike="noStrike" dirty="0">
                        <a:solidFill>
                          <a:srgbClr val="000000"/>
                        </a:solidFill>
                        <a:effectLst/>
                        <a:latin typeface="+mn-lt"/>
                      </a:endParaRPr>
                    </a:p>
                  </a:txBody>
                  <a:tcPr marL="9525" marR="9525" marT="9525" anchor="ctr"/>
                </a:tc>
                <a:extLst>
                  <a:ext uri="{0D108BD9-81ED-4DB2-BD59-A6C34878D82A}">
                    <a16:rowId xmlns:a16="http://schemas.microsoft.com/office/drawing/2014/main" val="4099752508"/>
                  </a:ext>
                </a:extLst>
              </a:tr>
              <a:tr h="599229">
                <a:tc>
                  <a:txBody>
                    <a:bodyPr/>
                    <a:lstStyle/>
                    <a:p>
                      <a:pPr algn="ctr" fontAlgn="ctr"/>
                      <a:r>
                        <a:rPr lang="en-US" sz="1400" u="none" strike="noStrike" dirty="0">
                          <a:effectLst/>
                        </a:rPr>
                        <a:t>FY20</a:t>
                      </a:r>
                      <a:endParaRPr lang="en-US" sz="1400" b="1" i="0" u="none" strike="noStrike" dirty="0">
                        <a:solidFill>
                          <a:srgbClr val="000000"/>
                        </a:solidFill>
                        <a:effectLst/>
                        <a:latin typeface="+mn-lt"/>
                      </a:endParaRPr>
                    </a:p>
                  </a:txBody>
                  <a:tcPr marL="9525" marR="9525" marT="9525" anchor="ctr"/>
                </a:tc>
                <a:tc>
                  <a:txBody>
                    <a:bodyPr/>
                    <a:lstStyle/>
                    <a:p>
                      <a:pPr algn="ctr" fontAlgn="ctr"/>
                      <a:r>
                        <a:rPr lang="en-US" sz="1400" u="none" strike="noStrike" dirty="0">
                          <a:effectLst/>
                        </a:rPr>
                        <a:t> $4,500,000.00 </a:t>
                      </a:r>
                      <a:endParaRPr lang="en-US" sz="1400" b="0" i="0" u="none" strike="noStrike" dirty="0">
                        <a:solidFill>
                          <a:srgbClr val="000000"/>
                        </a:solidFill>
                        <a:effectLst/>
                        <a:latin typeface="+mn-lt"/>
                      </a:endParaRPr>
                    </a:p>
                  </a:txBody>
                  <a:tcPr marL="9525" marR="9525" marT="9525" anchor="ctr"/>
                </a:tc>
                <a:tc>
                  <a:txBody>
                    <a:bodyPr/>
                    <a:lstStyle/>
                    <a:p>
                      <a:pPr algn="ctr" fontAlgn="ctr"/>
                      <a:r>
                        <a:rPr lang="en-US" sz="1400" u="none" strike="noStrike" dirty="0">
                          <a:effectLst/>
                        </a:rPr>
                        <a:t> $4,500,000.00 </a:t>
                      </a:r>
                      <a:endParaRPr lang="en-US" sz="1400" b="0" i="0" u="none" strike="noStrike" dirty="0">
                        <a:solidFill>
                          <a:srgbClr val="000000"/>
                        </a:solidFill>
                        <a:effectLst/>
                        <a:latin typeface="+mn-lt"/>
                      </a:endParaRPr>
                    </a:p>
                  </a:txBody>
                  <a:tcPr marL="9525" marR="9525" marT="9525" anchor="ctr"/>
                </a:tc>
                <a:tc>
                  <a:txBody>
                    <a:bodyPr/>
                    <a:lstStyle/>
                    <a:p>
                      <a:pPr algn="ctr" fontAlgn="ctr"/>
                      <a:r>
                        <a:rPr lang="en-US" sz="1400" u="none" strike="noStrike" dirty="0">
                          <a:effectLst/>
                        </a:rPr>
                        <a:t> $-   </a:t>
                      </a:r>
                      <a:endParaRPr lang="en-US" sz="1400" b="0" i="0" u="none" strike="noStrike" dirty="0">
                        <a:solidFill>
                          <a:srgbClr val="000000"/>
                        </a:solidFill>
                        <a:effectLst/>
                        <a:latin typeface="+mn-lt"/>
                      </a:endParaRPr>
                    </a:p>
                  </a:txBody>
                  <a:tcPr marL="9525" marR="9525" marT="9525" anchor="ctr"/>
                </a:tc>
                <a:extLst>
                  <a:ext uri="{0D108BD9-81ED-4DB2-BD59-A6C34878D82A}">
                    <a16:rowId xmlns:a16="http://schemas.microsoft.com/office/drawing/2014/main" val="447749174"/>
                  </a:ext>
                </a:extLst>
              </a:tr>
              <a:tr h="599229">
                <a:tc>
                  <a:txBody>
                    <a:bodyPr/>
                    <a:lstStyle/>
                    <a:p>
                      <a:pPr algn="ctr" fontAlgn="ctr"/>
                      <a:r>
                        <a:rPr lang="en-US" sz="1400" u="none" strike="noStrike" dirty="0">
                          <a:effectLst/>
                        </a:rPr>
                        <a:t>Totals</a:t>
                      </a:r>
                      <a:endParaRPr lang="en-US" sz="1400" b="1" i="0" u="none" strike="noStrike" dirty="0">
                        <a:solidFill>
                          <a:srgbClr val="000000"/>
                        </a:solidFill>
                        <a:effectLst/>
                        <a:latin typeface="+mn-lt"/>
                      </a:endParaRPr>
                    </a:p>
                  </a:txBody>
                  <a:tcPr marL="9525" marR="9525" marT="9525" anchor="ctr"/>
                </a:tc>
                <a:tc>
                  <a:txBody>
                    <a:bodyPr/>
                    <a:lstStyle/>
                    <a:p>
                      <a:pPr algn="ctr" fontAlgn="ctr"/>
                      <a:r>
                        <a:rPr lang="en-US" sz="1400" u="none" strike="noStrike" dirty="0">
                          <a:effectLst/>
                        </a:rPr>
                        <a:t> $36,185,798.08 </a:t>
                      </a:r>
                      <a:endParaRPr lang="en-US" sz="1400" b="1" i="0" u="none" strike="noStrike" dirty="0">
                        <a:solidFill>
                          <a:srgbClr val="000000"/>
                        </a:solidFill>
                        <a:effectLst/>
                        <a:latin typeface="+mn-lt"/>
                      </a:endParaRPr>
                    </a:p>
                  </a:txBody>
                  <a:tcPr marL="9525" marR="9525" marT="9525" anchor="ctr"/>
                </a:tc>
                <a:tc>
                  <a:txBody>
                    <a:bodyPr/>
                    <a:lstStyle/>
                    <a:p>
                      <a:pPr algn="ctr" fontAlgn="ctr"/>
                      <a:r>
                        <a:rPr lang="en-US" sz="1400" u="none" strike="noStrike" dirty="0">
                          <a:effectLst/>
                        </a:rPr>
                        <a:t> $36,184,495.08 </a:t>
                      </a:r>
                      <a:endParaRPr lang="en-US" sz="1400" b="1" i="0" u="none" strike="noStrike" dirty="0">
                        <a:solidFill>
                          <a:srgbClr val="000000"/>
                        </a:solidFill>
                        <a:effectLst/>
                        <a:latin typeface="+mn-lt"/>
                      </a:endParaRPr>
                    </a:p>
                  </a:txBody>
                  <a:tcPr marL="9525" marR="9525" marT="9525" anchor="ctr"/>
                </a:tc>
                <a:tc>
                  <a:txBody>
                    <a:bodyPr/>
                    <a:lstStyle/>
                    <a:p>
                      <a:pPr algn="ctr" fontAlgn="ctr"/>
                      <a:r>
                        <a:rPr lang="en-US" sz="1400" u="none" strike="noStrike" dirty="0">
                          <a:effectLst/>
                        </a:rPr>
                        <a:t> $32,601.58 </a:t>
                      </a:r>
                      <a:endParaRPr lang="en-US" sz="1400" b="1" i="0" u="none" strike="noStrike" dirty="0">
                        <a:solidFill>
                          <a:srgbClr val="000000"/>
                        </a:solidFill>
                        <a:effectLst/>
                        <a:latin typeface="+mn-lt"/>
                      </a:endParaRPr>
                    </a:p>
                  </a:txBody>
                  <a:tcPr marL="9525" marR="9525" marT="9525" anchor="ctr"/>
                </a:tc>
                <a:extLst>
                  <a:ext uri="{0D108BD9-81ED-4DB2-BD59-A6C34878D82A}">
                    <a16:rowId xmlns:a16="http://schemas.microsoft.com/office/drawing/2014/main" val="4124281167"/>
                  </a:ext>
                </a:extLst>
              </a:tr>
            </a:tbl>
          </a:graphicData>
        </a:graphic>
      </p:graphicFrame>
      <p:sp>
        <p:nvSpPr>
          <p:cNvPr id="7" name="Slide Number Placeholder 3">
            <a:extLst>
              <a:ext uri="{FF2B5EF4-FFF2-40B4-BE49-F238E27FC236}">
                <a16:creationId xmlns:a16="http://schemas.microsoft.com/office/drawing/2014/main" id="{09305102-FA82-412B-AAE9-9D59B0007C19}"/>
              </a:ext>
            </a:extLst>
          </p:cNvPr>
          <p:cNvSpPr>
            <a:spLocks noGrp="1"/>
          </p:cNvSpPr>
          <p:nvPr>
            <p:ph type="sldNum" sz="quarter" idx="12"/>
          </p:nvPr>
        </p:nvSpPr>
        <p:spPr>
          <a:xfrm>
            <a:off x="8763000" y="6400800"/>
            <a:ext cx="381000" cy="457200"/>
          </a:xfrm>
        </p:spPr>
        <p:txBody>
          <a:bodyPr/>
          <a:lstStyle/>
          <a:p>
            <a:fld id="{8EEAE41E-0448-475B-BEBE-E7173EBC1ABF}" type="slidenum">
              <a:rPr lang="en-US" altLang="en-US" smtClean="0"/>
              <a:pPr/>
              <a:t>20</a:t>
            </a:fld>
            <a:endParaRPr lang="en-US" altLang="en-US" dirty="0"/>
          </a:p>
        </p:txBody>
      </p:sp>
    </p:spTree>
    <p:extLst>
      <p:ext uri="{BB962C8B-B14F-4D97-AF65-F5344CB8AC3E}">
        <p14:creationId xmlns:p14="http://schemas.microsoft.com/office/powerpoint/2010/main" val="1421889149"/>
      </p:ext>
    </p:extLst>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11881-2BDE-4361-B288-C3FB60B657AC}"/>
              </a:ext>
            </a:extLst>
          </p:cNvPr>
          <p:cNvSpPr>
            <a:spLocks noGrp="1"/>
          </p:cNvSpPr>
          <p:nvPr>
            <p:ph type="title"/>
          </p:nvPr>
        </p:nvSpPr>
        <p:spPr>
          <a:xfrm>
            <a:off x="0" y="76200"/>
            <a:ext cx="8915400" cy="1447800"/>
          </a:xfrm>
        </p:spPr>
        <p:txBody>
          <a:bodyPr/>
          <a:lstStyle/>
          <a:p>
            <a:r>
              <a:rPr lang="en-US" sz="4400" dirty="0">
                <a:solidFill>
                  <a:schemeClr val="tx1"/>
                </a:solidFill>
              </a:rPr>
              <a:t>Next Steps For Review Of Capital Plan</a:t>
            </a:r>
          </a:p>
        </p:txBody>
      </p:sp>
      <p:sp>
        <p:nvSpPr>
          <p:cNvPr id="4" name="Slide Number Placeholder 3">
            <a:extLst>
              <a:ext uri="{FF2B5EF4-FFF2-40B4-BE49-F238E27FC236}">
                <a16:creationId xmlns:a16="http://schemas.microsoft.com/office/drawing/2014/main" id="{81D91EFD-A093-4794-B675-96A968E5963E}"/>
              </a:ext>
            </a:extLst>
          </p:cNvPr>
          <p:cNvSpPr>
            <a:spLocks noGrp="1"/>
          </p:cNvSpPr>
          <p:nvPr>
            <p:ph type="sldNum" sz="quarter" idx="12"/>
          </p:nvPr>
        </p:nvSpPr>
        <p:spPr/>
        <p:txBody>
          <a:bodyPr/>
          <a:lstStyle/>
          <a:p>
            <a:fld id="{8EEAE41E-0448-475B-BEBE-E7173EBC1ABF}" type="slidenum">
              <a:rPr lang="en-US" altLang="en-US" smtClean="0"/>
              <a:pPr/>
              <a:t>21</a:t>
            </a:fld>
            <a:endParaRPr lang="en-US" altLang="en-US" dirty="0"/>
          </a:p>
        </p:txBody>
      </p:sp>
      <p:sp>
        <p:nvSpPr>
          <p:cNvPr id="6" name="Rectangle 5">
            <a:extLst>
              <a:ext uri="{FF2B5EF4-FFF2-40B4-BE49-F238E27FC236}">
                <a16:creationId xmlns:a16="http://schemas.microsoft.com/office/drawing/2014/main" id="{4083414E-3C58-4B82-AF6D-538EAFCC17CF}"/>
              </a:ext>
            </a:extLst>
          </p:cNvPr>
          <p:cNvSpPr/>
          <p:nvPr/>
        </p:nvSpPr>
        <p:spPr>
          <a:xfrm>
            <a:off x="-128452" y="1600200"/>
            <a:ext cx="9272451" cy="707886"/>
          </a:xfrm>
          <a:prstGeom prst="rect">
            <a:avLst/>
          </a:prstGeom>
        </p:spPr>
        <p:txBody>
          <a:bodyPr wrap="square">
            <a:spAutoFit/>
          </a:bodyPr>
          <a:lstStyle/>
          <a:p>
            <a:pPr marL="342900" indent="-342900">
              <a:buFont typeface="Wingdings" panose="05000000000000000000" pitchFamily="2" charset="2"/>
              <a:buChar char="q"/>
            </a:pPr>
            <a:endParaRPr lang="en-US" sz="1600" dirty="0">
              <a:latin typeface="+mn-lt"/>
            </a:endParaRPr>
          </a:p>
          <a:p>
            <a:pPr marL="800100" lvl="1" indent="-342900">
              <a:buFont typeface="Wingdings" panose="05000000000000000000" pitchFamily="2" charset="2"/>
              <a:buChar char="q"/>
            </a:pPr>
            <a:endParaRPr lang="en-US" dirty="0"/>
          </a:p>
        </p:txBody>
      </p:sp>
      <p:sp>
        <p:nvSpPr>
          <p:cNvPr id="3" name="Rectangle 2">
            <a:extLst>
              <a:ext uri="{FF2B5EF4-FFF2-40B4-BE49-F238E27FC236}">
                <a16:creationId xmlns:a16="http://schemas.microsoft.com/office/drawing/2014/main" id="{05280ECD-5B88-474C-9553-480EE33D0A8F}"/>
              </a:ext>
            </a:extLst>
          </p:cNvPr>
          <p:cNvSpPr/>
          <p:nvPr/>
        </p:nvSpPr>
        <p:spPr>
          <a:xfrm>
            <a:off x="0" y="1828800"/>
            <a:ext cx="9067800" cy="4893647"/>
          </a:xfrm>
          <a:prstGeom prst="rect">
            <a:avLst/>
          </a:prstGeom>
        </p:spPr>
        <p:txBody>
          <a:bodyPr wrap="square">
            <a:spAutoFit/>
          </a:bodyPr>
          <a:lstStyle/>
          <a:p>
            <a:r>
              <a:rPr lang="en-US" dirty="0"/>
              <a:t>July – Aug 2020 – Initial drafts of recent capital spend and a capital</a:t>
            </a:r>
          </a:p>
          <a:p>
            <a:r>
              <a:rPr lang="en-US" dirty="0"/>
              <a:t>                               needs assessment are currently under Finance</a:t>
            </a:r>
          </a:p>
          <a:p>
            <a:r>
              <a:rPr lang="en-US" dirty="0"/>
              <a:t>                               Committee and Board review</a:t>
            </a:r>
          </a:p>
          <a:p>
            <a:endParaRPr lang="en-US" dirty="0"/>
          </a:p>
          <a:p>
            <a:r>
              <a:rPr lang="en-US" dirty="0"/>
              <a:t>August 2020      –  UMC to revise its capital spend plans and major</a:t>
            </a:r>
          </a:p>
          <a:p>
            <a:r>
              <a:rPr lang="en-US" dirty="0"/>
              <a:t>                              project reports</a:t>
            </a:r>
          </a:p>
          <a:p>
            <a:endParaRPr lang="en-US" dirty="0"/>
          </a:p>
          <a:p>
            <a:endParaRPr lang="en-US" dirty="0"/>
          </a:p>
          <a:p>
            <a:r>
              <a:rPr lang="en-US" dirty="0"/>
              <a:t>Sept – Oct 2020 – Finance Committee, Board, DHCF, and OBPM </a:t>
            </a:r>
          </a:p>
          <a:p>
            <a:r>
              <a:rPr lang="en-US" dirty="0"/>
              <a:t>                              reviews</a:t>
            </a:r>
          </a:p>
          <a:p>
            <a:endParaRPr lang="en-US" dirty="0"/>
          </a:p>
          <a:p>
            <a:endParaRPr lang="en-US" dirty="0"/>
          </a:p>
          <a:p>
            <a:r>
              <a:rPr lang="en-US" dirty="0"/>
              <a:t> October 2020    – FY2021 Transmittal to COH</a:t>
            </a:r>
          </a:p>
        </p:txBody>
      </p:sp>
    </p:spTree>
    <p:extLst>
      <p:ext uri="{BB962C8B-B14F-4D97-AF65-F5344CB8AC3E}">
        <p14:creationId xmlns:p14="http://schemas.microsoft.com/office/powerpoint/2010/main" val="3788830692"/>
      </p:ext>
    </p:extLst>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F8EB5-11DB-40DA-99A1-E1ABE87F72A6}"/>
              </a:ext>
            </a:extLst>
          </p:cNvPr>
          <p:cNvSpPr>
            <a:spLocks noGrp="1"/>
          </p:cNvSpPr>
          <p:nvPr>
            <p:ph type="title"/>
          </p:nvPr>
        </p:nvSpPr>
        <p:spPr>
          <a:xfrm>
            <a:off x="457200" y="1828800"/>
            <a:ext cx="8382000" cy="5029200"/>
          </a:xfrm>
        </p:spPr>
        <p:txBody>
          <a:bodyPr/>
          <a:lstStyle/>
          <a:p>
            <a:r>
              <a:rPr lang="en-US" sz="4400" dirty="0">
                <a:solidFill>
                  <a:schemeClr val="tx1"/>
                </a:solidFill>
              </a:rPr>
              <a:t>Questions</a:t>
            </a:r>
            <a:br>
              <a:rPr lang="en-US" sz="4400" dirty="0">
                <a:solidFill>
                  <a:schemeClr val="tx1"/>
                </a:solidFill>
              </a:rPr>
            </a:br>
            <a:br>
              <a:rPr lang="en-US" sz="4400" dirty="0">
                <a:solidFill>
                  <a:schemeClr val="tx1"/>
                </a:solidFill>
              </a:rPr>
            </a:br>
            <a:r>
              <a:rPr lang="en-US" sz="4400" dirty="0">
                <a:solidFill>
                  <a:schemeClr val="tx1"/>
                </a:solidFill>
              </a:rPr>
              <a:t> And </a:t>
            </a:r>
            <a:br>
              <a:rPr lang="en-US" sz="4400" dirty="0">
                <a:solidFill>
                  <a:schemeClr val="tx1"/>
                </a:solidFill>
              </a:rPr>
            </a:br>
            <a:br>
              <a:rPr lang="en-US" sz="4400" dirty="0">
                <a:solidFill>
                  <a:schemeClr val="tx1"/>
                </a:solidFill>
              </a:rPr>
            </a:br>
            <a:r>
              <a:rPr lang="en-US" sz="4400" dirty="0">
                <a:solidFill>
                  <a:schemeClr val="tx1"/>
                </a:solidFill>
              </a:rPr>
              <a:t>Comments</a:t>
            </a:r>
          </a:p>
        </p:txBody>
      </p:sp>
      <p:sp>
        <p:nvSpPr>
          <p:cNvPr id="4" name="Slide Number Placeholder 3">
            <a:extLst>
              <a:ext uri="{FF2B5EF4-FFF2-40B4-BE49-F238E27FC236}">
                <a16:creationId xmlns:a16="http://schemas.microsoft.com/office/drawing/2014/main" id="{7EC48F41-0FD8-4EF6-B630-C521B9CCAC4E}"/>
              </a:ext>
            </a:extLst>
          </p:cNvPr>
          <p:cNvSpPr>
            <a:spLocks noGrp="1"/>
          </p:cNvSpPr>
          <p:nvPr>
            <p:ph type="sldNum" sz="quarter" idx="12"/>
          </p:nvPr>
        </p:nvSpPr>
        <p:spPr/>
        <p:txBody>
          <a:bodyPr/>
          <a:lstStyle/>
          <a:p>
            <a:pPr>
              <a:defRPr/>
            </a:pPr>
            <a:fld id="{300775EE-B46B-46ED-9E80-883A08C2E156}" type="slidenum">
              <a:rPr lang="en-US" smtClean="0"/>
              <a:pPr>
                <a:defRPr/>
              </a:pPr>
              <a:t>22</a:t>
            </a:fld>
            <a:endParaRPr lang="en-US" dirty="0"/>
          </a:p>
        </p:txBody>
      </p:sp>
    </p:spTree>
    <p:extLst>
      <p:ext uri="{BB962C8B-B14F-4D97-AF65-F5344CB8AC3E}">
        <p14:creationId xmlns:p14="http://schemas.microsoft.com/office/powerpoint/2010/main" val="3101243571"/>
      </p:ext>
    </p:extLst>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11881-2BDE-4361-B288-C3FB60B657AC}"/>
              </a:ext>
            </a:extLst>
          </p:cNvPr>
          <p:cNvSpPr>
            <a:spLocks noGrp="1"/>
          </p:cNvSpPr>
          <p:nvPr>
            <p:ph type="title"/>
          </p:nvPr>
        </p:nvSpPr>
        <p:spPr>
          <a:xfrm>
            <a:off x="0" y="0"/>
            <a:ext cx="8915400" cy="1524000"/>
          </a:xfrm>
        </p:spPr>
        <p:txBody>
          <a:bodyPr/>
          <a:lstStyle/>
          <a:p>
            <a:r>
              <a:rPr lang="en-US" sz="2400" dirty="0">
                <a:solidFill>
                  <a:schemeClr val="tx1"/>
                </a:solidFill>
              </a:rPr>
              <a:t>The Department Of Health Care Finance (DHCF) Made The Decision To Re-Procure The Managed Care Contracts In 2019 To Fight Growing Instability In The Program </a:t>
            </a:r>
          </a:p>
        </p:txBody>
      </p:sp>
      <p:sp>
        <p:nvSpPr>
          <p:cNvPr id="4" name="Slide Number Placeholder 3">
            <a:extLst>
              <a:ext uri="{FF2B5EF4-FFF2-40B4-BE49-F238E27FC236}">
                <a16:creationId xmlns:a16="http://schemas.microsoft.com/office/drawing/2014/main" id="{81D91EFD-A093-4794-B675-96A968E5963E}"/>
              </a:ext>
            </a:extLst>
          </p:cNvPr>
          <p:cNvSpPr>
            <a:spLocks noGrp="1"/>
          </p:cNvSpPr>
          <p:nvPr>
            <p:ph type="sldNum" sz="quarter" idx="12"/>
          </p:nvPr>
        </p:nvSpPr>
        <p:spPr>
          <a:xfrm>
            <a:off x="8839200" y="6400800"/>
            <a:ext cx="304800" cy="457200"/>
          </a:xfrm>
        </p:spPr>
        <p:txBody>
          <a:bodyPr/>
          <a:lstStyle/>
          <a:p>
            <a:fld id="{8EEAE41E-0448-475B-BEBE-E7173EBC1ABF}" type="slidenum">
              <a:rPr lang="en-US" altLang="en-US" smtClean="0"/>
              <a:pPr/>
              <a:t>3</a:t>
            </a:fld>
            <a:endParaRPr lang="en-US" altLang="en-US" dirty="0"/>
          </a:p>
        </p:txBody>
      </p:sp>
      <p:sp>
        <p:nvSpPr>
          <p:cNvPr id="6" name="Rectangle 5">
            <a:extLst>
              <a:ext uri="{FF2B5EF4-FFF2-40B4-BE49-F238E27FC236}">
                <a16:creationId xmlns:a16="http://schemas.microsoft.com/office/drawing/2014/main" id="{4083414E-3C58-4B82-AF6D-538EAFCC17CF}"/>
              </a:ext>
            </a:extLst>
          </p:cNvPr>
          <p:cNvSpPr/>
          <p:nvPr/>
        </p:nvSpPr>
        <p:spPr>
          <a:xfrm>
            <a:off x="0" y="1981200"/>
            <a:ext cx="9144000" cy="4524315"/>
          </a:xfrm>
          <a:prstGeom prst="rect">
            <a:avLst/>
          </a:prstGeom>
        </p:spPr>
        <p:txBody>
          <a:bodyPr wrap="square">
            <a:spAutoFit/>
          </a:bodyPr>
          <a:lstStyle/>
          <a:p>
            <a:pPr marL="342900" indent="-342900" eaLnBrk="0" hangingPunct="0">
              <a:buFont typeface="Wingdings" pitchFamily="2" charset="2"/>
              <a:buChar char="q"/>
              <a:defRPr/>
            </a:pPr>
            <a:r>
              <a:rPr lang="en-US" dirty="0">
                <a:latin typeface="+mn-lt"/>
              </a:rPr>
              <a:t>Fiscally sound and qualified health plans are needed to manage and administer an array of covered services in DHCF’s managed care program</a:t>
            </a:r>
          </a:p>
          <a:p>
            <a:pPr marL="342900" indent="-342900" eaLnBrk="0" hangingPunct="0">
              <a:buFont typeface="Wingdings" pitchFamily="2" charset="2"/>
              <a:buChar char="q"/>
              <a:defRPr/>
            </a:pPr>
            <a:endParaRPr lang="en-US" dirty="0">
              <a:latin typeface="+mn-lt"/>
            </a:endParaRPr>
          </a:p>
          <a:p>
            <a:pPr marL="342900" indent="-342900" eaLnBrk="0" hangingPunct="0">
              <a:buFont typeface="Wingdings" pitchFamily="2" charset="2"/>
              <a:buChar char="q"/>
              <a:defRPr/>
            </a:pPr>
            <a:r>
              <a:rPr lang="en-US" dirty="0">
                <a:latin typeface="+mn-lt"/>
              </a:rPr>
              <a:t>In the summer of 2019, DHCF decided to terminate the existing contracts with the three Medicaid managed care plans at the conclusion of Option Year Two</a:t>
            </a:r>
          </a:p>
          <a:p>
            <a:pPr marL="342900" indent="-342900" eaLnBrk="0" hangingPunct="0">
              <a:buFont typeface="Wingdings" pitchFamily="2" charset="2"/>
              <a:buChar char="q"/>
              <a:defRPr/>
            </a:pPr>
            <a:endParaRPr lang="en-US" dirty="0">
              <a:latin typeface="+mn-lt"/>
            </a:endParaRPr>
          </a:p>
          <a:p>
            <a:pPr marL="342900" indent="-342900" eaLnBrk="0" hangingPunct="0">
              <a:buFont typeface="Wingdings" pitchFamily="2" charset="2"/>
              <a:buChar char="q"/>
              <a:defRPr/>
            </a:pPr>
            <a:r>
              <a:rPr lang="en-US" dirty="0">
                <a:latin typeface="+mn-lt"/>
              </a:rPr>
              <a:t>This decision was occasioned by problems endemic to the program that prevented compliance with basic tenants of access and actuarial soundness – problems that threatened the stability of the program</a:t>
            </a:r>
            <a:endParaRPr lang="en-US" dirty="0">
              <a:solidFill>
                <a:srgbClr val="000000"/>
              </a:solidFill>
              <a:latin typeface="+mn-lt"/>
              <a:cs typeface="+mn-cs"/>
            </a:endParaRPr>
          </a:p>
        </p:txBody>
      </p:sp>
    </p:spTree>
    <p:extLst>
      <p:ext uri="{BB962C8B-B14F-4D97-AF65-F5344CB8AC3E}">
        <p14:creationId xmlns:p14="http://schemas.microsoft.com/office/powerpoint/2010/main" val="1214449082"/>
      </p:ext>
    </p:extLst>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11881-2BDE-4361-B288-C3FB60B657AC}"/>
              </a:ext>
            </a:extLst>
          </p:cNvPr>
          <p:cNvSpPr>
            <a:spLocks noGrp="1"/>
          </p:cNvSpPr>
          <p:nvPr>
            <p:ph type="title"/>
          </p:nvPr>
        </p:nvSpPr>
        <p:spPr>
          <a:xfrm>
            <a:off x="0" y="76200"/>
            <a:ext cx="8915400" cy="1447800"/>
          </a:xfrm>
        </p:spPr>
        <p:txBody>
          <a:bodyPr/>
          <a:lstStyle/>
          <a:p>
            <a:r>
              <a:rPr lang="en-US" sz="3200" dirty="0">
                <a:solidFill>
                  <a:schemeClr val="tx1"/>
                </a:solidFill>
              </a:rPr>
              <a:t>Pooling Risk Is A Fundamental Necessity To Secure A Stable Health Plan</a:t>
            </a:r>
          </a:p>
        </p:txBody>
      </p:sp>
      <p:sp>
        <p:nvSpPr>
          <p:cNvPr id="4" name="Slide Number Placeholder 3">
            <a:extLst>
              <a:ext uri="{FF2B5EF4-FFF2-40B4-BE49-F238E27FC236}">
                <a16:creationId xmlns:a16="http://schemas.microsoft.com/office/drawing/2014/main" id="{81D91EFD-A093-4794-B675-96A968E5963E}"/>
              </a:ext>
            </a:extLst>
          </p:cNvPr>
          <p:cNvSpPr>
            <a:spLocks noGrp="1"/>
          </p:cNvSpPr>
          <p:nvPr>
            <p:ph type="sldNum" sz="quarter" idx="12"/>
          </p:nvPr>
        </p:nvSpPr>
        <p:spPr/>
        <p:txBody>
          <a:bodyPr/>
          <a:lstStyle/>
          <a:p>
            <a:fld id="{8EEAE41E-0448-475B-BEBE-E7173EBC1ABF}" type="slidenum">
              <a:rPr lang="en-US" altLang="en-US" smtClean="0"/>
              <a:pPr/>
              <a:t>4</a:t>
            </a:fld>
            <a:endParaRPr lang="en-US" altLang="en-US" dirty="0"/>
          </a:p>
        </p:txBody>
      </p:sp>
      <p:sp>
        <p:nvSpPr>
          <p:cNvPr id="6" name="Rectangle 5">
            <a:extLst>
              <a:ext uri="{FF2B5EF4-FFF2-40B4-BE49-F238E27FC236}">
                <a16:creationId xmlns:a16="http://schemas.microsoft.com/office/drawing/2014/main" id="{4083414E-3C58-4B82-AF6D-538EAFCC17CF}"/>
              </a:ext>
            </a:extLst>
          </p:cNvPr>
          <p:cNvSpPr/>
          <p:nvPr/>
        </p:nvSpPr>
        <p:spPr>
          <a:xfrm>
            <a:off x="58183" y="1524000"/>
            <a:ext cx="9144000" cy="5355312"/>
          </a:xfrm>
          <a:prstGeom prst="rect">
            <a:avLst/>
          </a:prstGeom>
        </p:spPr>
        <p:txBody>
          <a:bodyPr wrap="square">
            <a:spAutoFit/>
          </a:bodyPr>
          <a:lstStyle/>
          <a:p>
            <a:pPr marL="342900" indent="-342900">
              <a:buFont typeface="Wingdings" panose="05000000000000000000" pitchFamily="2" charset="2"/>
              <a:buChar char="q"/>
            </a:pPr>
            <a:endParaRPr lang="en-US" sz="1800" dirty="0">
              <a:latin typeface="+mn-lt"/>
            </a:endParaRPr>
          </a:p>
          <a:p>
            <a:pPr marL="342900" indent="-342900">
              <a:buFont typeface="Wingdings" panose="05000000000000000000" pitchFamily="2" charset="2"/>
              <a:buChar char="q"/>
            </a:pPr>
            <a:r>
              <a:rPr lang="en-US" sz="1800" dirty="0">
                <a:latin typeface="+mn-lt"/>
              </a:rPr>
              <a:t>In the managed care environment, financial solvency is determined by the rate that health plans are paid for managing and paying for the care of enrollees, and the relative balance of enrollee risk pools</a:t>
            </a:r>
          </a:p>
          <a:p>
            <a:pPr marL="342900" indent="-342900">
              <a:buFont typeface="Wingdings" panose="05000000000000000000" pitchFamily="2" charset="2"/>
              <a:buChar char="q"/>
            </a:pPr>
            <a:endParaRPr lang="en-US" sz="1800" dirty="0">
              <a:latin typeface="+mn-lt"/>
            </a:endParaRPr>
          </a:p>
          <a:p>
            <a:pPr marL="342900" indent="-342900">
              <a:buFont typeface="Wingdings" panose="05000000000000000000" pitchFamily="2" charset="2"/>
              <a:buChar char="q"/>
            </a:pPr>
            <a:r>
              <a:rPr lang="en-US" sz="1800" dirty="0">
                <a:latin typeface="+mn-lt"/>
              </a:rPr>
              <a:t>CMS imposes the requirement for actuarially sound rates, but this can be completely undone by the unique problem of adverse selection </a:t>
            </a:r>
          </a:p>
          <a:p>
            <a:pPr marL="342900" indent="-342900">
              <a:buFont typeface="Wingdings" panose="05000000000000000000" pitchFamily="2" charset="2"/>
              <a:buChar char="q"/>
            </a:pPr>
            <a:endParaRPr lang="en-US" sz="1800" dirty="0">
              <a:latin typeface="+mn-lt"/>
            </a:endParaRPr>
          </a:p>
          <a:p>
            <a:pPr marL="342900" indent="-342900">
              <a:buFont typeface="Wingdings" panose="05000000000000000000" pitchFamily="2" charset="2"/>
              <a:buChar char="q"/>
            </a:pPr>
            <a:r>
              <a:rPr lang="en-US" sz="1800" dirty="0">
                <a:latin typeface="+mn-lt"/>
              </a:rPr>
              <a:t>Effective risk pooling requires a diverse membership panel - </a:t>
            </a:r>
          </a:p>
          <a:p>
            <a:pPr marL="800100" lvl="1" indent="-342900">
              <a:buFont typeface="Wingdings" panose="05000000000000000000" pitchFamily="2" charset="2"/>
              <a:buChar char="Ø"/>
            </a:pPr>
            <a:r>
              <a:rPr lang="en-US" sz="1800" dirty="0">
                <a:latin typeface="+mn-lt"/>
              </a:rPr>
              <a:t>Favorable combination of high-cost and low-cost members in same plan</a:t>
            </a:r>
          </a:p>
          <a:p>
            <a:pPr marL="800100" lvl="1" indent="-342900">
              <a:buFont typeface="Wingdings" panose="05000000000000000000" pitchFamily="2" charset="2"/>
              <a:buChar char="Ø"/>
            </a:pPr>
            <a:r>
              <a:rPr lang="en-US" sz="1800" dirty="0">
                <a:latin typeface="+mn-lt"/>
              </a:rPr>
              <a:t>Sufficient number of lower cost members needed to offset the medical expenses for high-cost beneficiaries in the plan</a:t>
            </a:r>
          </a:p>
          <a:p>
            <a:pPr marL="800100" lvl="1" indent="-342900">
              <a:buFont typeface="Wingdings" panose="05000000000000000000" pitchFamily="2" charset="2"/>
              <a:buChar char="Ø"/>
            </a:pPr>
            <a:endParaRPr lang="en-US" sz="1800" dirty="0">
              <a:latin typeface="+mn-lt"/>
            </a:endParaRPr>
          </a:p>
          <a:p>
            <a:pPr marL="342900" indent="-342900">
              <a:buFont typeface="Wingdings" panose="05000000000000000000" pitchFamily="2" charset="2"/>
              <a:buChar char="q"/>
            </a:pPr>
            <a:r>
              <a:rPr lang="en-US" sz="1800" dirty="0">
                <a:latin typeface="+mn-lt"/>
              </a:rPr>
              <a:t> Adverse selection is the most significant threat to stable risk pools</a:t>
            </a:r>
          </a:p>
          <a:p>
            <a:pPr marL="800100" lvl="1" indent="-342900">
              <a:buFont typeface="Wingdings" panose="05000000000000000000" pitchFamily="2" charset="2"/>
              <a:buChar char="Ø"/>
            </a:pPr>
            <a:r>
              <a:rPr lang="en-US" sz="1800" dirty="0">
                <a:latin typeface="+mn-lt"/>
              </a:rPr>
              <a:t>In Medicaid, this occurs when a disproportionate share of unhealthy individuals gravitates to a particular plan.</a:t>
            </a:r>
          </a:p>
          <a:p>
            <a:pPr marL="800100" lvl="1" indent="-342900">
              <a:buFont typeface="Wingdings" panose="05000000000000000000" pitchFamily="2" charset="2"/>
              <a:buChar char="Ø"/>
            </a:pPr>
            <a:r>
              <a:rPr lang="en-US" sz="1800" dirty="0">
                <a:latin typeface="+mn-lt"/>
              </a:rPr>
              <a:t>Beneficiaries are randomly assigned to avoid disproportionate pooling</a:t>
            </a:r>
          </a:p>
          <a:p>
            <a:pPr marL="800100" lvl="1" indent="-342900">
              <a:buFont typeface="Wingdings" panose="05000000000000000000" pitchFamily="2" charset="2"/>
              <a:buChar char="Ø"/>
            </a:pPr>
            <a:r>
              <a:rPr lang="en-US" sz="1800" dirty="0">
                <a:latin typeface="+mn-lt"/>
              </a:rPr>
              <a:t>However, members can request a change to another plan at </a:t>
            </a:r>
            <a:r>
              <a:rPr lang="en-US" sz="1800" b="1" dirty="0">
                <a:latin typeface="+mn-lt"/>
              </a:rPr>
              <a:t>anytime during the year </a:t>
            </a:r>
            <a:r>
              <a:rPr lang="en-US" sz="1800" dirty="0">
                <a:latin typeface="+mn-lt"/>
              </a:rPr>
              <a:t>– even after initial enrollment closes</a:t>
            </a:r>
            <a:endParaRPr lang="en-US" dirty="0"/>
          </a:p>
        </p:txBody>
      </p:sp>
    </p:spTree>
    <p:extLst>
      <p:ext uri="{BB962C8B-B14F-4D97-AF65-F5344CB8AC3E}">
        <p14:creationId xmlns:p14="http://schemas.microsoft.com/office/powerpoint/2010/main" val="1295776321"/>
      </p:ext>
    </p:extLst>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87313" y="76200"/>
            <a:ext cx="8969375" cy="1527796"/>
          </a:xfrm>
        </p:spPr>
        <p:txBody>
          <a:bodyPr/>
          <a:lstStyle/>
          <a:p>
            <a:r>
              <a:rPr lang="en-US" altLang="en-US" dirty="0">
                <a:solidFill>
                  <a:schemeClr val="tx1"/>
                </a:solidFill>
                <a:cs typeface="Arial"/>
              </a:rPr>
              <a:t>In Medicaid Program Health Plan Adverse Selection Drove Changes In Enrollment Patterns </a:t>
            </a:r>
          </a:p>
        </p:txBody>
      </p:sp>
      <p:graphicFrame>
        <p:nvGraphicFramePr>
          <p:cNvPr id="2" name="Chart Placeholder 4"/>
          <p:cNvGraphicFramePr>
            <a:graphicFrameLocks noGrp="1"/>
          </p:cNvGraphicFramePr>
          <p:nvPr>
            <p:ph type="chart" idx="1"/>
          </p:nvPr>
        </p:nvGraphicFramePr>
        <p:xfrm>
          <a:off x="980166" y="2182185"/>
          <a:ext cx="7620000" cy="4114800"/>
        </p:xfrm>
        <a:graphic>
          <a:graphicData uri="http://schemas.openxmlformats.org/drawingml/2006/chart">
            <c:chart xmlns:c="http://schemas.openxmlformats.org/drawingml/2006/chart" xmlns:r="http://schemas.openxmlformats.org/officeDocument/2006/relationships" r:id="rId3"/>
          </a:graphicData>
        </a:graphic>
      </p:graphicFrame>
      <p:pic>
        <p:nvPicPr>
          <p:cNvPr id="36873"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37293" y="3386032"/>
            <a:ext cx="7130258" cy="1302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6875" name="Text Box 1044"/>
          <p:cNvSpPr txBox="1">
            <a:spLocks noChangeArrowheads="1"/>
          </p:cNvSpPr>
          <p:nvPr/>
        </p:nvSpPr>
        <p:spPr bwMode="auto">
          <a:xfrm>
            <a:off x="333375" y="1770980"/>
            <a:ext cx="847725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chemeClr val="accent1"/>
              </a:buClr>
              <a:buSzPct val="70000"/>
              <a:buFont typeface="Monotype Sorts" pitchFamily="2" charset="2"/>
              <a:buChar char="n"/>
              <a:defRPr kumimoji="1" sz="2000" b="1">
                <a:solidFill>
                  <a:schemeClr val="tx1"/>
                </a:solidFill>
                <a:latin typeface="Arial" charset="0"/>
              </a:defRPr>
            </a:lvl1pPr>
            <a:lvl2pPr marL="742950" indent="-285750" eaLnBrk="0" hangingPunct="0">
              <a:spcBef>
                <a:spcPct val="20000"/>
              </a:spcBef>
              <a:buChar char="–"/>
              <a:defRPr kumimoji="1" sz="2000" b="1">
                <a:solidFill>
                  <a:schemeClr val="tx1"/>
                </a:solidFill>
                <a:latin typeface="Arial" charset="0"/>
              </a:defRPr>
            </a:lvl2pPr>
            <a:lvl3pPr marL="1143000" indent="-228600" eaLnBrk="0" hangingPunct="0">
              <a:spcBef>
                <a:spcPct val="20000"/>
              </a:spcBef>
              <a:buChar char="•"/>
              <a:defRPr kumimoji="1" sz="2000" b="1">
                <a:solidFill>
                  <a:schemeClr val="tx1"/>
                </a:solidFill>
                <a:latin typeface="Arial" charset="0"/>
              </a:defRPr>
            </a:lvl3pPr>
            <a:lvl4pPr marL="1600200" indent="-228600" eaLnBrk="0" hangingPunct="0">
              <a:spcBef>
                <a:spcPct val="20000"/>
              </a:spcBef>
              <a:buChar char="–"/>
              <a:defRPr kumimoji="1" sz="2000" b="1">
                <a:solidFill>
                  <a:schemeClr val="tx1"/>
                </a:solidFill>
                <a:latin typeface="Arial" charset="0"/>
              </a:defRPr>
            </a:lvl4pPr>
            <a:lvl5pPr marL="2057400" indent="-228600" eaLnBrk="0" hangingPunct="0">
              <a:spcBef>
                <a:spcPct val="20000"/>
              </a:spcBef>
              <a:buChar char="»"/>
              <a:defRPr kumimoji="1" sz="2000" b="1">
                <a:solidFill>
                  <a:schemeClr val="tx1"/>
                </a:solidFill>
                <a:latin typeface="Arial" charset="0"/>
              </a:defRPr>
            </a:lvl5pPr>
            <a:lvl6pPr marL="2514600" indent="-228600" eaLnBrk="0" fontAlgn="base" hangingPunct="0">
              <a:spcBef>
                <a:spcPct val="20000"/>
              </a:spcBef>
              <a:spcAft>
                <a:spcPct val="0"/>
              </a:spcAft>
              <a:buChar char="»"/>
              <a:defRPr kumimoji="1" sz="2000" b="1">
                <a:solidFill>
                  <a:schemeClr val="tx1"/>
                </a:solidFill>
                <a:latin typeface="Arial" charset="0"/>
              </a:defRPr>
            </a:lvl6pPr>
            <a:lvl7pPr marL="2971800" indent="-228600" eaLnBrk="0" fontAlgn="base" hangingPunct="0">
              <a:spcBef>
                <a:spcPct val="20000"/>
              </a:spcBef>
              <a:spcAft>
                <a:spcPct val="0"/>
              </a:spcAft>
              <a:buChar char="»"/>
              <a:defRPr kumimoji="1" sz="2000" b="1">
                <a:solidFill>
                  <a:schemeClr val="tx1"/>
                </a:solidFill>
                <a:latin typeface="Arial" charset="0"/>
              </a:defRPr>
            </a:lvl7pPr>
            <a:lvl8pPr marL="3429000" indent="-228600" eaLnBrk="0" fontAlgn="base" hangingPunct="0">
              <a:spcBef>
                <a:spcPct val="20000"/>
              </a:spcBef>
              <a:spcAft>
                <a:spcPct val="0"/>
              </a:spcAft>
              <a:buChar char="»"/>
              <a:defRPr kumimoji="1" sz="2000" b="1">
                <a:solidFill>
                  <a:schemeClr val="tx1"/>
                </a:solidFill>
                <a:latin typeface="Arial" charset="0"/>
              </a:defRPr>
            </a:lvl8pPr>
            <a:lvl9pPr marL="3886200" indent="-228600" eaLnBrk="0" fontAlgn="base" hangingPunct="0">
              <a:spcBef>
                <a:spcPct val="20000"/>
              </a:spcBef>
              <a:spcAft>
                <a:spcPct val="0"/>
              </a:spcAft>
              <a:buChar char="»"/>
              <a:defRPr kumimoji="1" sz="2000" b="1">
                <a:solidFill>
                  <a:schemeClr val="tx1"/>
                </a:solidFill>
                <a:latin typeface="Arial" charset="0"/>
              </a:defRPr>
            </a:lvl9pPr>
          </a:lstStyle>
          <a:p>
            <a:pPr algn="ctr">
              <a:spcBef>
                <a:spcPct val="0"/>
              </a:spcBef>
              <a:buClrTx/>
              <a:buSzTx/>
              <a:buFontTx/>
              <a:buNone/>
            </a:pPr>
            <a:r>
              <a:rPr kumimoji="0" lang="en-US" altLang="en-US" sz="1600" dirty="0">
                <a:solidFill>
                  <a:srgbClr val="000000"/>
                </a:solidFill>
              </a:rPr>
              <a:t>Percent Change In Enrollment For Medicaid Health Plans </a:t>
            </a:r>
          </a:p>
          <a:p>
            <a:pPr algn="ctr">
              <a:spcBef>
                <a:spcPct val="0"/>
              </a:spcBef>
              <a:buClrTx/>
              <a:buSzTx/>
              <a:buFontTx/>
              <a:buNone/>
            </a:pPr>
            <a:r>
              <a:rPr kumimoji="0" lang="en-US" altLang="en-US" sz="1600" dirty="0">
                <a:solidFill>
                  <a:srgbClr val="000000"/>
                </a:solidFill>
              </a:rPr>
              <a:t>From October 2017 to June 2018</a:t>
            </a:r>
          </a:p>
        </p:txBody>
      </p:sp>
      <p:sp>
        <p:nvSpPr>
          <p:cNvPr id="36886" name="Text Box 1044"/>
          <p:cNvSpPr txBox="1">
            <a:spLocks noChangeArrowheads="1"/>
          </p:cNvSpPr>
          <p:nvPr/>
        </p:nvSpPr>
        <p:spPr bwMode="auto">
          <a:xfrm>
            <a:off x="609600" y="6609442"/>
            <a:ext cx="904716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chemeClr val="accent1"/>
              </a:buClr>
              <a:buSzPct val="70000"/>
              <a:buFont typeface="Monotype Sorts" pitchFamily="2" charset="2"/>
              <a:buChar char="n"/>
              <a:defRPr kumimoji="1" sz="2000" b="1">
                <a:solidFill>
                  <a:schemeClr val="tx1"/>
                </a:solidFill>
                <a:latin typeface="Arial" charset="0"/>
              </a:defRPr>
            </a:lvl1pPr>
            <a:lvl2pPr marL="742950" indent="-285750" eaLnBrk="0" hangingPunct="0">
              <a:spcBef>
                <a:spcPct val="20000"/>
              </a:spcBef>
              <a:buChar char="–"/>
              <a:defRPr kumimoji="1" sz="2000" b="1">
                <a:solidFill>
                  <a:schemeClr val="tx1"/>
                </a:solidFill>
                <a:latin typeface="Arial" charset="0"/>
              </a:defRPr>
            </a:lvl2pPr>
            <a:lvl3pPr marL="1143000" indent="-228600" eaLnBrk="0" hangingPunct="0">
              <a:spcBef>
                <a:spcPct val="20000"/>
              </a:spcBef>
              <a:buChar char="•"/>
              <a:defRPr kumimoji="1" sz="2000" b="1">
                <a:solidFill>
                  <a:schemeClr val="tx1"/>
                </a:solidFill>
                <a:latin typeface="Arial" charset="0"/>
              </a:defRPr>
            </a:lvl3pPr>
            <a:lvl4pPr marL="1600200" indent="-228600" eaLnBrk="0" hangingPunct="0">
              <a:spcBef>
                <a:spcPct val="20000"/>
              </a:spcBef>
              <a:buChar char="–"/>
              <a:defRPr kumimoji="1" sz="2000" b="1">
                <a:solidFill>
                  <a:schemeClr val="tx1"/>
                </a:solidFill>
                <a:latin typeface="Arial" charset="0"/>
              </a:defRPr>
            </a:lvl4pPr>
            <a:lvl5pPr marL="2057400" indent="-228600" eaLnBrk="0" hangingPunct="0">
              <a:spcBef>
                <a:spcPct val="20000"/>
              </a:spcBef>
              <a:buChar char="»"/>
              <a:defRPr kumimoji="1" sz="2000" b="1">
                <a:solidFill>
                  <a:schemeClr val="tx1"/>
                </a:solidFill>
                <a:latin typeface="Arial" charset="0"/>
              </a:defRPr>
            </a:lvl5pPr>
            <a:lvl6pPr marL="2514600" indent="-228600" eaLnBrk="0" fontAlgn="base" hangingPunct="0">
              <a:spcBef>
                <a:spcPct val="20000"/>
              </a:spcBef>
              <a:spcAft>
                <a:spcPct val="0"/>
              </a:spcAft>
              <a:buChar char="»"/>
              <a:defRPr kumimoji="1" sz="2000" b="1">
                <a:solidFill>
                  <a:schemeClr val="tx1"/>
                </a:solidFill>
                <a:latin typeface="Arial" charset="0"/>
              </a:defRPr>
            </a:lvl6pPr>
            <a:lvl7pPr marL="2971800" indent="-228600" eaLnBrk="0" fontAlgn="base" hangingPunct="0">
              <a:spcBef>
                <a:spcPct val="20000"/>
              </a:spcBef>
              <a:spcAft>
                <a:spcPct val="0"/>
              </a:spcAft>
              <a:buChar char="»"/>
              <a:defRPr kumimoji="1" sz="2000" b="1">
                <a:solidFill>
                  <a:schemeClr val="tx1"/>
                </a:solidFill>
                <a:latin typeface="Arial" charset="0"/>
              </a:defRPr>
            </a:lvl7pPr>
            <a:lvl8pPr marL="3429000" indent="-228600" eaLnBrk="0" fontAlgn="base" hangingPunct="0">
              <a:spcBef>
                <a:spcPct val="20000"/>
              </a:spcBef>
              <a:spcAft>
                <a:spcPct val="0"/>
              </a:spcAft>
              <a:buChar char="»"/>
              <a:defRPr kumimoji="1" sz="2000" b="1">
                <a:solidFill>
                  <a:schemeClr val="tx1"/>
                </a:solidFill>
                <a:latin typeface="Arial" charset="0"/>
              </a:defRPr>
            </a:lvl8pPr>
            <a:lvl9pPr marL="3886200" indent="-228600" eaLnBrk="0" fontAlgn="base" hangingPunct="0">
              <a:spcBef>
                <a:spcPct val="20000"/>
              </a:spcBef>
              <a:spcAft>
                <a:spcPct val="0"/>
              </a:spcAft>
              <a:buChar char="»"/>
              <a:defRPr kumimoji="1" sz="2000" b="1">
                <a:solidFill>
                  <a:schemeClr val="tx1"/>
                </a:solidFill>
                <a:latin typeface="Arial" charset="0"/>
              </a:defRPr>
            </a:lvl9pPr>
          </a:lstStyle>
          <a:p>
            <a:pPr>
              <a:spcBef>
                <a:spcPct val="0"/>
              </a:spcBef>
              <a:buClrTx/>
              <a:buSzTx/>
              <a:buFontTx/>
              <a:buNone/>
            </a:pPr>
            <a:r>
              <a:rPr kumimoji="0" lang="en-US" altLang="en-US" sz="800" b="0" dirty="0">
                <a:solidFill>
                  <a:srgbClr val="000000"/>
                </a:solidFill>
              </a:rPr>
              <a:t>Source: Reported figures are from the DHCF’s MMIS system</a:t>
            </a:r>
          </a:p>
        </p:txBody>
      </p:sp>
      <p:sp>
        <p:nvSpPr>
          <p:cNvPr id="23" name="Rectangle 22">
            <a:extLst>
              <a:ext uri="{FF2B5EF4-FFF2-40B4-BE49-F238E27FC236}">
                <a16:creationId xmlns:a16="http://schemas.microsoft.com/office/drawing/2014/main" id="{ADE3BFCB-6A20-43E1-9B91-1FF9B12AAD30}"/>
              </a:ext>
            </a:extLst>
          </p:cNvPr>
          <p:cNvSpPr/>
          <p:nvPr/>
        </p:nvSpPr>
        <p:spPr>
          <a:xfrm>
            <a:off x="1327675" y="6173074"/>
            <a:ext cx="1005468" cy="369332"/>
          </a:xfrm>
          <a:prstGeom prst="rect">
            <a:avLst/>
          </a:prstGeom>
        </p:spPr>
        <p:txBody>
          <a:bodyPr wrap="none">
            <a:spAutoFit/>
          </a:bodyPr>
          <a:lstStyle/>
          <a:p>
            <a:r>
              <a:rPr lang="en-US" altLang="en-US" sz="1800" b="1" dirty="0">
                <a:latin typeface="+mn-lt"/>
              </a:rPr>
              <a:t>110,333</a:t>
            </a:r>
            <a:endParaRPr lang="en-US" sz="1800" b="1" dirty="0">
              <a:latin typeface="+mn-lt"/>
            </a:endParaRPr>
          </a:p>
        </p:txBody>
      </p:sp>
      <p:sp>
        <p:nvSpPr>
          <p:cNvPr id="24" name="Rectangle 23">
            <a:extLst>
              <a:ext uri="{FF2B5EF4-FFF2-40B4-BE49-F238E27FC236}">
                <a16:creationId xmlns:a16="http://schemas.microsoft.com/office/drawing/2014/main" id="{D7D5F9D6-2F72-49B9-BECC-2686FF7EBD2E}"/>
              </a:ext>
            </a:extLst>
          </p:cNvPr>
          <p:cNvSpPr/>
          <p:nvPr/>
        </p:nvSpPr>
        <p:spPr>
          <a:xfrm>
            <a:off x="4106822" y="6173074"/>
            <a:ext cx="889987" cy="369332"/>
          </a:xfrm>
          <a:prstGeom prst="rect">
            <a:avLst/>
          </a:prstGeom>
        </p:spPr>
        <p:txBody>
          <a:bodyPr wrap="none">
            <a:spAutoFit/>
          </a:bodyPr>
          <a:lstStyle/>
          <a:p>
            <a:r>
              <a:rPr lang="en-US" altLang="en-US" sz="1800" b="1" dirty="0">
                <a:latin typeface="+mn-lt"/>
              </a:rPr>
              <a:t>58,998</a:t>
            </a:r>
            <a:endParaRPr lang="en-US" sz="1800" b="1" dirty="0">
              <a:latin typeface="+mn-lt"/>
            </a:endParaRPr>
          </a:p>
        </p:txBody>
      </p:sp>
      <p:sp>
        <p:nvSpPr>
          <p:cNvPr id="25" name="Rectangle 24">
            <a:extLst>
              <a:ext uri="{FF2B5EF4-FFF2-40B4-BE49-F238E27FC236}">
                <a16:creationId xmlns:a16="http://schemas.microsoft.com/office/drawing/2014/main" id="{519F9950-42C4-46EE-863C-C2B0C21B7295}"/>
              </a:ext>
            </a:extLst>
          </p:cNvPr>
          <p:cNvSpPr/>
          <p:nvPr/>
        </p:nvSpPr>
        <p:spPr>
          <a:xfrm>
            <a:off x="6635946" y="6166707"/>
            <a:ext cx="889987" cy="369332"/>
          </a:xfrm>
          <a:prstGeom prst="rect">
            <a:avLst/>
          </a:prstGeom>
        </p:spPr>
        <p:txBody>
          <a:bodyPr wrap="none">
            <a:spAutoFit/>
          </a:bodyPr>
          <a:lstStyle/>
          <a:p>
            <a:r>
              <a:rPr lang="en-US" altLang="en-US" sz="1800" b="1" dirty="0">
                <a:latin typeface="+mn-lt"/>
              </a:rPr>
              <a:t>37,444</a:t>
            </a:r>
            <a:endParaRPr lang="en-US" sz="1800" b="1" dirty="0">
              <a:latin typeface="+mn-lt"/>
            </a:endParaRPr>
          </a:p>
        </p:txBody>
      </p:sp>
      <p:sp>
        <p:nvSpPr>
          <p:cNvPr id="26" name="Rectangle 25">
            <a:extLst>
              <a:ext uri="{FF2B5EF4-FFF2-40B4-BE49-F238E27FC236}">
                <a16:creationId xmlns:a16="http://schemas.microsoft.com/office/drawing/2014/main" id="{FFA50F15-708F-4226-9E2A-5C938959A1E7}"/>
              </a:ext>
            </a:extLst>
          </p:cNvPr>
          <p:cNvSpPr/>
          <p:nvPr/>
        </p:nvSpPr>
        <p:spPr>
          <a:xfrm>
            <a:off x="-46356" y="5932138"/>
            <a:ext cx="1068409" cy="954107"/>
          </a:xfrm>
          <a:prstGeom prst="rect">
            <a:avLst/>
          </a:prstGeom>
        </p:spPr>
        <p:txBody>
          <a:bodyPr wrap="square">
            <a:spAutoFit/>
          </a:bodyPr>
          <a:lstStyle/>
          <a:p>
            <a:r>
              <a:rPr lang="en-US" altLang="en-US" sz="1400" b="1" dirty="0"/>
              <a:t>MCO Medicaid  Enrollment Levels </a:t>
            </a:r>
            <a:endParaRPr lang="en-US" sz="1400" b="1" dirty="0"/>
          </a:p>
        </p:txBody>
      </p:sp>
      <p:cxnSp>
        <p:nvCxnSpPr>
          <p:cNvPr id="27" name="Straight Connector 26">
            <a:extLst>
              <a:ext uri="{FF2B5EF4-FFF2-40B4-BE49-F238E27FC236}">
                <a16:creationId xmlns:a16="http://schemas.microsoft.com/office/drawing/2014/main" id="{36B9DB27-5838-4685-8E82-BE19722DAAA8}"/>
              </a:ext>
            </a:extLst>
          </p:cNvPr>
          <p:cNvCxnSpPr>
            <a:cxnSpLocks/>
            <a:endCxn id="23" idx="1"/>
          </p:cNvCxnSpPr>
          <p:nvPr/>
        </p:nvCxnSpPr>
        <p:spPr bwMode="auto">
          <a:xfrm flipV="1">
            <a:off x="911363" y="6357740"/>
            <a:ext cx="416312" cy="14066"/>
          </a:xfrm>
          <a:prstGeom prst="line">
            <a:avLst/>
          </a:prstGeom>
          <a:ln>
            <a:prstDash val="sysDot"/>
            <a:headEnd type="none" w="med" len="med"/>
            <a:tailEnd type="triangle" w="med" len="med"/>
          </a:ln>
        </p:spPr>
        <p:style>
          <a:lnRef idx="3">
            <a:schemeClr val="dk1"/>
          </a:lnRef>
          <a:fillRef idx="0">
            <a:schemeClr val="dk1"/>
          </a:fillRef>
          <a:effectRef idx="2">
            <a:schemeClr val="dk1"/>
          </a:effectRef>
          <a:fontRef idx="minor">
            <a:schemeClr val="tx1"/>
          </a:fontRef>
        </p:style>
      </p:cxnSp>
      <p:pic>
        <p:nvPicPr>
          <p:cNvPr id="16" name="Picture 2">
            <a:extLst>
              <a:ext uri="{FF2B5EF4-FFF2-40B4-BE49-F238E27FC236}">
                <a16:creationId xmlns:a16="http://schemas.microsoft.com/office/drawing/2014/main" id="{A910DE73-CD07-4EC8-B743-3D1B74696B2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25037" y="6149179"/>
            <a:ext cx="7130258" cy="1302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 name="Rectangle 16">
            <a:extLst>
              <a:ext uri="{FF2B5EF4-FFF2-40B4-BE49-F238E27FC236}">
                <a16:creationId xmlns:a16="http://schemas.microsoft.com/office/drawing/2014/main" id="{C51F178E-AE59-4B31-AB9C-52B3EC556E51}"/>
              </a:ext>
            </a:extLst>
          </p:cNvPr>
          <p:cNvSpPr/>
          <p:nvPr/>
        </p:nvSpPr>
        <p:spPr>
          <a:xfrm>
            <a:off x="1225037" y="5811011"/>
            <a:ext cx="1544012" cy="369332"/>
          </a:xfrm>
          <a:prstGeom prst="rect">
            <a:avLst/>
          </a:prstGeom>
        </p:spPr>
        <p:txBody>
          <a:bodyPr wrap="none">
            <a:spAutoFit/>
          </a:bodyPr>
          <a:lstStyle/>
          <a:p>
            <a:r>
              <a:rPr lang="en-US" altLang="en-US" sz="1800" b="1" dirty="0">
                <a:latin typeface="+mn-lt"/>
              </a:rPr>
              <a:t>AmeriHealth</a:t>
            </a:r>
            <a:endParaRPr lang="en-US" sz="1800" b="1" dirty="0">
              <a:latin typeface="+mn-lt"/>
            </a:endParaRPr>
          </a:p>
        </p:txBody>
      </p:sp>
      <p:sp>
        <p:nvSpPr>
          <p:cNvPr id="18" name="Rectangle 17">
            <a:extLst>
              <a:ext uri="{FF2B5EF4-FFF2-40B4-BE49-F238E27FC236}">
                <a16:creationId xmlns:a16="http://schemas.microsoft.com/office/drawing/2014/main" id="{83737EFB-A32D-4EC7-A4F6-08DB2C0197FD}"/>
              </a:ext>
            </a:extLst>
          </p:cNvPr>
          <p:cNvSpPr/>
          <p:nvPr/>
        </p:nvSpPr>
        <p:spPr>
          <a:xfrm>
            <a:off x="3805457" y="5815037"/>
            <a:ext cx="1492716" cy="369332"/>
          </a:xfrm>
          <a:prstGeom prst="rect">
            <a:avLst/>
          </a:prstGeom>
        </p:spPr>
        <p:txBody>
          <a:bodyPr wrap="none">
            <a:spAutoFit/>
          </a:bodyPr>
          <a:lstStyle/>
          <a:p>
            <a:r>
              <a:rPr lang="en-US" altLang="en-US" sz="1800" b="1" dirty="0">
                <a:latin typeface="+mn-lt"/>
              </a:rPr>
              <a:t>Amerigroup</a:t>
            </a:r>
            <a:endParaRPr lang="en-US" sz="1800" b="1" dirty="0">
              <a:latin typeface="+mn-lt"/>
            </a:endParaRPr>
          </a:p>
        </p:txBody>
      </p:sp>
      <p:sp>
        <p:nvSpPr>
          <p:cNvPr id="19" name="Rectangle 18">
            <a:extLst>
              <a:ext uri="{FF2B5EF4-FFF2-40B4-BE49-F238E27FC236}">
                <a16:creationId xmlns:a16="http://schemas.microsoft.com/office/drawing/2014/main" id="{8C08C855-2277-426C-93EC-EB3BF1B0005E}"/>
              </a:ext>
            </a:extLst>
          </p:cNvPr>
          <p:cNvSpPr/>
          <p:nvPr/>
        </p:nvSpPr>
        <p:spPr>
          <a:xfrm>
            <a:off x="6577295" y="5821789"/>
            <a:ext cx="1018292" cy="369332"/>
          </a:xfrm>
          <a:prstGeom prst="rect">
            <a:avLst/>
          </a:prstGeom>
        </p:spPr>
        <p:txBody>
          <a:bodyPr wrap="none">
            <a:spAutoFit/>
          </a:bodyPr>
          <a:lstStyle/>
          <a:p>
            <a:r>
              <a:rPr lang="en-US" altLang="en-US" sz="1800" b="1" dirty="0">
                <a:latin typeface="+mn-lt"/>
              </a:rPr>
              <a:t>Trusted</a:t>
            </a:r>
            <a:endParaRPr lang="en-US" sz="1800" b="1" dirty="0">
              <a:latin typeface="+mn-lt"/>
            </a:endParaRPr>
          </a:p>
        </p:txBody>
      </p:sp>
      <p:sp>
        <p:nvSpPr>
          <p:cNvPr id="20" name="Slide Number Placeholder 3">
            <a:extLst>
              <a:ext uri="{FF2B5EF4-FFF2-40B4-BE49-F238E27FC236}">
                <a16:creationId xmlns:a16="http://schemas.microsoft.com/office/drawing/2014/main" id="{217ACC95-B607-4490-BD79-395FF115D6CD}"/>
              </a:ext>
            </a:extLst>
          </p:cNvPr>
          <p:cNvSpPr>
            <a:spLocks noGrp="1"/>
          </p:cNvSpPr>
          <p:nvPr>
            <p:ph type="sldNum" sz="quarter" idx="12"/>
          </p:nvPr>
        </p:nvSpPr>
        <p:spPr>
          <a:xfrm>
            <a:off x="8839200" y="6400800"/>
            <a:ext cx="304800" cy="457200"/>
          </a:xfrm>
        </p:spPr>
        <p:txBody>
          <a:bodyPr/>
          <a:lstStyle/>
          <a:p>
            <a:fld id="{8EEAE41E-0448-475B-BEBE-E7173EBC1ABF}" type="slidenum">
              <a:rPr lang="en-US" altLang="en-US" smtClean="0"/>
              <a:pPr/>
              <a:t>5</a:t>
            </a:fld>
            <a:endParaRPr lang="en-US" altLang="en-US" dirty="0"/>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87313" y="76200"/>
            <a:ext cx="8969375" cy="1527796"/>
          </a:xfrm>
        </p:spPr>
        <p:txBody>
          <a:bodyPr/>
          <a:lstStyle/>
          <a:p>
            <a:r>
              <a:rPr lang="en-US" altLang="en-US" sz="2400" dirty="0">
                <a:solidFill>
                  <a:schemeClr val="tx1"/>
                </a:solidFill>
              </a:rPr>
              <a:t>Clearly The Members Who Transferred From Amerigroup And Trusted To AmeriHealth In 2018 Were Much Sicker Than Those Already In AmeriHealth’s Plan</a:t>
            </a:r>
            <a:endParaRPr lang="en-US" altLang="en-US" sz="2400" dirty="0"/>
          </a:p>
        </p:txBody>
      </p:sp>
      <p:graphicFrame>
        <p:nvGraphicFramePr>
          <p:cNvPr id="2" name="Chart Placeholder 4"/>
          <p:cNvGraphicFramePr>
            <a:graphicFrameLocks noGrp="1"/>
          </p:cNvGraphicFramePr>
          <p:nvPr>
            <p:ph type="chart" idx="1"/>
          </p:nvPr>
        </p:nvGraphicFramePr>
        <p:xfrm>
          <a:off x="912250" y="2124417"/>
          <a:ext cx="7620000" cy="4114800"/>
        </p:xfrm>
        <a:graphic>
          <a:graphicData uri="http://schemas.openxmlformats.org/drawingml/2006/chart">
            <c:chart xmlns:c="http://schemas.openxmlformats.org/drawingml/2006/chart" xmlns:r="http://schemas.openxmlformats.org/officeDocument/2006/relationships" r:id="rId3"/>
          </a:graphicData>
        </a:graphic>
      </p:graphicFrame>
      <p:pic>
        <p:nvPicPr>
          <p:cNvPr id="36873"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16888" y="3778586"/>
            <a:ext cx="7313050" cy="133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6875" name="Text Box 1044"/>
          <p:cNvSpPr txBox="1">
            <a:spLocks noChangeArrowheads="1"/>
          </p:cNvSpPr>
          <p:nvPr/>
        </p:nvSpPr>
        <p:spPr bwMode="auto">
          <a:xfrm>
            <a:off x="333375" y="1764190"/>
            <a:ext cx="847725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chemeClr val="accent1"/>
              </a:buClr>
              <a:buSzPct val="70000"/>
              <a:buFont typeface="Monotype Sorts" pitchFamily="2" charset="2"/>
              <a:buChar char="n"/>
              <a:defRPr kumimoji="1" sz="2000" b="1">
                <a:solidFill>
                  <a:schemeClr val="tx1"/>
                </a:solidFill>
                <a:latin typeface="Arial" charset="0"/>
              </a:defRPr>
            </a:lvl1pPr>
            <a:lvl2pPr marL="742950" indent="-285750" eaLnBrk="0" hangingPunct="0">
              <a:spcBef>
                <a:spcPct val="20000"/>
              </a:spcBef>
              <a:buChar char="–"/>
              <a:defRPr kumimoji="1" sz="2000" b="1">
                <a:solidFill>
                  <a:schemeClr val="tx1"/>
                </a:solidFill>
                <a:latin typeface="Arial" charset="0"/>
              </a:defRPr>
            </a:lvl2pPr>
            <a:lvl3pPr marL="1143000" indent="-228600" eaLnBrk="0" hangingPunct="0">
              <a:spcBef>
                <a:spcPct val="20000"/>
              </a:spcBef>
              <a:buChar char="•"/>
              <a:defRPr kumimoji="1" sz="2000" b="1">
                <a:solidFill>
                  <a:schemeClr val="tx1"/>
                </a:solidFill>
                <a:latin typeface="Arial" charset="0"/>
              </a:defRPr>
            </a:lvl3pPr>
            <a:lvl4pPr marL="1600200" indent="-228600" eaLnBrk="0" hangingPunct="0">
              <a:spcBef>
                <a:spcPct val="20000"/>
              </a:spcBef>
              <a:buChar char="–"/>
              <a:defRPr kumimoji="1" sz="2000" b="1">
                <a:solidFill>
                  <a:schemeClr val="tx1"/>
                </a:solidFill>
                <a:latin typeface="Arial" charset="0"/>
              </a:defRPr>
            </a:lvl4pPr>
            <a:lvl5pPr marL="2057400" indent="-228600" eaLnBrk="0" hangingPunct="0">
              <a:spcBef>
                <a:spcPct val="20000"/>
              </a:spcBef>
              <a:buChar char="»"/>
              <a:defRPr kumimoji="1" sz="2000" b="1">
                <a:solidFill>
                  <a:schemeClr val="tx1"/>
                </a:solidFill>
                <a:latin typeface="Arial" charset="0"/>
              </a:defRPr>
            </a:lvl5pPr>
            <a:lvl6pPr marL="2514600" indent="-228600" eaLnBrk="0" fontAlgn="base" hangingPunct="0">
              <a:spcBef>
                <a:spcPct val="20000"/>
              </a:spcBef>
              <a:spcAft>
                <a:spcPct val="0"/>
              </a:spcAft>
              <a:buChar char="»"/>
              <a:defRPr kumimoji="1" sz="2000" b="1">
                <a:solidFill>
                  <a:schemeClr val="tx1"/>
                </a:solidFill>
                <a:latin typeface="Arial" charset="0"/>
              </a:defRPr>
            </a:lvl6pPr>
            <a:lvl7pPr marL="2971800" indent="-228600" eaLnBrk="0" fontAlgn="base" hangingPunct="0">
              <a:spcBef>
                <a:spcPct val="20000"/>
              </a:spcBef>
              <a:spcAft>
                <a:spcPct val="0"/>
              </a:spcAft>
              <a:buChar char="»"/>
              <a:defRPr kumimoji="1" sz="2000" b="1">
                <a:solidFill>
                  <a:schemeClr val="tx1"/>
                </a:solidFill>
                <a:latin typeface="Arial" charset="0"/>
              </a:defRPr>
            </a:lvl7pPr>
            <a:lvl8pPr marL="3429000" indent="-228600" eaLnBrk="0" fontAlgn="base" hangingPunct="0">
              <a:spcBef>
                <a:spcPct val="20000"/>
              </a:spcBef>
              <a:spcAft>
                <a:spcPct val="0"/>
              </a:spcAft>
              <a:buChar char="»"/>
              <a:defRPr kumimoji="1" sz="2000" b="1">
                <a:solidFill>
                  <a:schemeClr val="tx1"/>
                </a:solidFill>
                <a:latin typeface="Arial" charset="0"/>
              </a:defRPr>
            </a:lvl8pPr>
            <a:lvl9pPr marL="3886200" indent="-228600" eaLnBrk="0" fontAlgn="base" hangingPunct="0">
              <a:spcBef>
                <a:spcPct val="20000"/>
              </a:spcBef>
              <a:spcAft>
                <a:spcPct val="0"/>
              </a:spcAft>
              <a:buChar char="»"/>
              <a:defRPr kumimoji="1" sz="2000" b="1">
                <a:solidFill>
                  <a:schemeClr val="tx1"/>
                </a:solidFill>
                <a:latin typeface="Arial" charset="0"/>
              </a:defRPr>
            </a:lvl9pPr>
          </a:lstStyle>
          <a:p>
            <a:pPr algn="ctr">
              <a:spcBef>
                <a:spcPct val="0"/>
              </a:spcBef>
              <a:buClrTx/>
              <a:buSzTx/>
              <a:buFontTx/>
              <a:buNone/>
            </a:pPr>
            <a:r>
              <a:rPr kumimoji="0" lang="en-US" altLang="en-US" sz="1600" dirty="0">
                <a:solidFill>
                  <a:srgbClr val="000000"/>
                </a:solidFill>
              </a:rPr>
              <a:t>A Comparison of the Medical Expenses for AmeriHealth’s Legacy Members to Those Who Switched To AmeriHealth From The Other MCOs</a:t>
            </a:r>
          </a:p>
        </p:txBody>
      </p:sp>
      <p:sp>
        <p:nvSpPr>
          <p:cNvPr id="36886" name="Text Box 1044"/>
          <p:cNvSpPr txBox="1">
            <a:spLocks noChangeArrowheads="1"/>
          </p:cNvSpPr>
          <p:nvPr/>
        </p:nvSpPr>
        <p:spPr bwMode="auto">
          <a:xfrm>
            <a:off x="28303" y="6519446"/>
            <a:ext cx="904716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chemeClr val="accent1"/>
              </a:buClr>
              <a:buSzPct val="70000"/>
              <a:buFont typeface="Monotype Sorts" pitchFamily="2" charset="2"/>
              <a:buChar char="n"/>
              <a:defRPr kumimoji="1" sz="2000" b="1">
                <a:solidFill>
                  <a:schemeClr val="tx1"/>
                </a:solidFill>
                <a:latin typeface="Arial" charset="0"/>
              </a:defRPr>
            </a:lvl1pPr>
            <a:lvl2pPr marL="742950" indent="-285750" eaLnBrk="0" hangingPunct="0">
              <a:spcBef>
                <a:spcPct val="20000"/>
              </a:spcBef>
              <a:buChar char="–"/>
              <a:defRPr kumimoji="1" sz="2000" b="1">
                <a:solidFill>
                  <a:schemeClr val="tx1"/>
                </a:solidFill>
                <a:latin typeface="Arial" charset="0"/>
              </a:defRPr>
            </a:lvl2pPr>
            <a:lvl3pPr marL="1143000" indent="-228600" eaLnBrk="0" hangingPunct="0">
              <a:spcBef>
                <a:spcPct val="20000"/>
              </a:spcBef>
              <a:buChar char="•"/>
              <a:defRPr kumimoji="1" sz="2000" b="1">
                <a:solidFill>
                  <a:schemeClr val="tx1"/>
                </a:solidFill>
                <a:latin typeface="Arial" charset="0"/>
              </a:defRPr>
            </a:lvl3pPr>
            <a:lvl4pPr marL="1600200" indent="-228600" eaLnBrk="0" hangingPunct="0">
              <a:spcBef>
                <a:spcPct val="20000"/>
              </a:spcBef>
              <a:buChar char="–"/>
              <a:defRPr kumimoji="1" sz="2000" b="1">
                <a:solidFill>
                  <a:schemeClr val="tx1"/>
                </a:solidFill>
                <a:latin typeface="Arial" charset="0"/>
              </a:defRPr>
            </a:lvl4pPr>
            <a:lvl5pPr marL="2057400" indent="-228600" eaLnBrk="0" hangingPunct="0">
              <a:spcBef>
                <a:spcPct val="20000"/>
              </a:spcBef>
              <a:buChar char="»"/>
              <a:defRPr kumimoji="1" sz="2000" b="1">
                <a:solidFill>
                  <a:schemeClr val="tx1"/>
                </a:solidFill>
                <a:latin typeface="Arial" charset="0"/>
              </a:defRPr>
            </a:lvl5pPr>
            <a:lvl6pPr marL="2514600" indent="-228600" eaLnBrk="0" fontAlgn="base" hangingPunct="0">
              <a:spcBef>
                <a:spcPct val="20000"/>
              </a:spcBef>
              <a:spcAft>
                <a:spcPct val="0"/>
              </a:spcAft>
              <a:buChar char="»"/>
              <a:defRPr kumimoji="1" sz="2000" b="1">
                <a:solidFill>
                  <a:schemeClr val="tx1"/>
                </a:solidFill>
                <a:latin typeface="Arial" charset="0"/>
              </a:defRPr>
            </a:lvl6pPr>
            <a:lvl7pPr marL="2971800" indent="-228600" eaLnBrk="0" fontAlgn="base" hangingPunct="0">
              <a:spcBef>
                <a:spcPct val="20000"/>
              </a:spcBef>
              <a:spcAft>
                <a:spcPct val="0"/>
              </a:spcAft>
              <a:buChar char="»"/>
              <a:defRPr kumimoji="1" sz="2000" b="1">
                <a:solidFill>
                  <a:schemeClr val="tx1"/>
                </a:solidFill>
                <a:latin typeface="Arial" charset="0"/>
              </a:defRPr>
            </a:lvl7pPr>
            <a:lvl8pPr marL="3429000" indent="-228600" eaLnBrk="0" fontAlgn="base" hangingPunct="0">
              <a:spcBef>
                <a:spcPct val="20000"/>
              </a:spcBef>
              <a:spcAft>
                <a:spcPct val="0"/>
              </a:spcAft>
              <a:buChar char="»"/>
              <a:defRPr kumimoji="1" sz="2000" b="1">
                <a:solidFill>
                  <a:schemeClr val="tx1"/>
                </a:solidFill>
                <a:latin typeface="Arial" charset="0"/>
              </a:defRPr>
            </a:lvl8pPr>
            <a:lvl9pPr marL="3886200" indent="-228600" eaLnBrk="0" fontAlgn="base" hangingPunct="0">
              <a:spcBef>
                <a:spcPct val="20000"/>
              </a:spcBef>
              <a:spcAft>
                <a:spcPct val="0"/>
              </a:spcAft>
              <a:buChar char="»"/>
              <a:defRPr kumimoji="1" sz="2000" b="1">
                <a:solidFill>
                  <a:schemeClr val="tx1"/>
                </a:solidFill>
                <a:latin typeface="Arial" charset="0"/>
              </a:defRPr>
            </a:lvl9pPr>
          </a:lstStyle>
          <a:p>
            <a:pPr>
              <a:spcBef>
                <a:spcPct val="0"/>
              </a:spcBef>
              <a:buClrTx/>
              <a:buSzTx/>
              <a:buFontTx/>
              <a:buNone/>
            </a:pPr>
            <a:r>
              <a:rPr kumimoji="0" lang="en-US" altLang="en-US" sz="800" b="0" dirty="0">
                <a:solidFill>
                  <a:srgbClr val="000000"/>
                </a:solidFill>
              </a:rPr>
              <a:t>Note: Medical Loss Ration is the portion of a plan’s revenue that is spent on beneficiary health care cost.  The standard for each plan is 85%.</a:t>
            </a:r>
          </a:p>
          <a:p>
            <a:pPr>
              <a:spcBef>
                <a:spcPct val="0"/>
              </a:spcBef>
              <a:buClrTx/>
              <a:buSzTx/>
              <a:buFontTx/>
              <a:buNone/>
            </a:pPr>
            <a:r>
              <a:rPr kumimoji="0" lang="en-US" altLang="en-US" sz="800" b="0" dirty="0">
                <a:solidFill>
                  <a:srgbClr val="000000"/>
                </a:solidFill>
              </a:rPr>
              <a:t>Source: Reported figures are from the DHCF’s MMIS system</a:t>
            </a:r>
          </a:p>
        </p:txBody>
      </p:sp>
      <p:sp>
        <p:nvSpPr>
          <p:cNvPr id="21" name="Text Box 1044">
            <a:extLst>
              <a:ext uri="{FF2B5EF4-FFF2-40B4-BE49-F238E27FC236}">
                <a16:creationId xmlns:a16="http://schemas.microsoft.com/office/drawing/2014/main" id="{EA7C32E1-4E72-4935-9F1C-3211AFC78F9C}"/>
              </a:ext>
            </a:extLst>
          </p:cNvPr>
          <p:cNvSpPr txBox="1">
            <a:spLocks noChangeArrowheads="1"/>
          </p:cNvSpPr>
          <p:nvPr/>
        </p:nvSpPr>
        <p:spPr bwMode="auto">
          <a:xfrm>
            <a:off x="106592" y="5711891"/>
            <a:ext cx="877086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chemeClr val="accent1"/>
              </a:buClr>
              <a:buSzPct val="70000"/>
              <a:buFont typeface="Monotype Sorts" pitchFamily="2" charset="2"/>
              <a:buChar char="n"/>
              <a:defRPr kumimoji="1" sz="2000" b="1">
                <a:solidFill>
                  <a:schemeClr val="tx1"/>
                </a:solidFill>
                <a:latin typeface="Arial" charset="0"/>
              </a:defRPr>
            </a:lvl1pPr>
            <a:lvl2pPr marL="742950" indent="-285750" eaLnBrk="0" hangingPunct="0">
              <a:spcBef>
                <a:spcPct val="20000"/>
              </a:spcBef>
              <a:buChar char="–"/>
              <a:defRPr kumimoji="1" sz="2000" b="1">
                <a:solidFill>
                  <a:schemeClr val="tx1"/>
                </a:solidFill>
                <a:latin typeface="Arial" charset="0"/>
              </a:defRPr>
            </a:lvl2pPr>
            <a:lvl3pPr marL="1143000" indent="-228600" eaLnBrk="0" hangingPunct="0">
              <a:spcBef>
                <a:spcPct val="20000"/>
              </a:spcBef>
              <a:buChar char="•"/>
              <a:defRPr kumimoji="1" sz="2000" b="1">
                <a:solidFill>
                  <a:schemeClr val="tx1"/>
                </a:solidFill>
                <a:latin typeface="Arial" charset="0"/>
              </a:defRPr>
            </a:lvl3pPr>
            <a:lvl4pPr marL="1600200" indent="-228600" eaLnBrk="0" hangingPunct="0">
              <a:spcBef>
                <a:spcPct val="20000"/>
              </a:spcBef>
              <a:buChar char="–"/>
              <a:defRPr kumimoji="1" sz="2000" b="1">
                <a:solidFill>
                  <a:schemeClr val="tx1"/>
                </a:solidFill>
                <a:latin typeface="Arial" charset="0"/>
              </a:defRPr>
            </a:lvl4pPr>
            <a:lvl5pPr marL="2057400" indent="-228600" eaLnBrk="0" hangingPunct="0">
              <a:spcBef>
                <a:spcPct val="20000"/>
              </a:spcBef>
              <a:buChar char="»"/>
              <a:defRPr kumimoji="1" sz="2000" b="1">
                <a:solidFill>
                  <a:schemeClr val="tx1"/>
                </a:solidFill>
                <a:latin typeface="Arial" charset="0"/>
              </a:defRPr>
            </a:lvl5pPr>
            <a:lvl6pPr marL="2514600" indent="-228600" eaLnBrk="0" fontAlgn="base" hangingPunct="0">
              <a:spcBef>
                <a:spcPct val="20000"/>
              </a:spcBef>
              <a:spcAft>
                <a:spcPct val="0"/>
              </a:spcAft>
              <a:buChar char="»"/>
              <a:defRPr kumimoji="1" sz="2000" b="1">
                <a:solidFill>
                  <a:schemeClr val="tx1"/>
                </a:solidFill>
                <a:latin typeface="Arial" charset="0"/>
              </a:defRPr>
            </a:lvl6pPr>
            <a:lvl7pPr marL="2971800" indent="-228600" eaLnBrk="0" fontAlgn="base" hangingPunct="0">
              <a:spcBef>
                <a:spcPct val="20000"/>
              </a:spcBef>
              <a:spcAft>
                <a:spcPct val="0"/>
              </a:spcAft>
              <a:buChar char="»"/>
              <a:defRPr kumimoji="1" sz="2000" b="1">
                <a:solidFill>
                  <a:schemeClr val="tx1"/>
                </a:solidFill>
                <a:latin typeface="Arial" charset="0"/>
              </a:defRPr>
            </a:lvl7pPr>
            <a:lvl8pPr marL="3429000" indent="-228600" eaLnBrk="0" fontAlgn="base" hangingPunct="0">
              <a:spcBef>
                <a:spcPct val="20000"/>
              </a:spcBef>
              <a:spcAft>
                <a:spcPct val="0"/>
              </a:spcAft>
              <a:buChar char="»"/>
              <a:defRPr kumimoji="1" sz="2000" b="1">
                <a:solidFill>
                  <a:schemeClr val="tx1"/>
                </a:solidFill>
                <a:latin typeface="Arial" charset="0"/>
              </a:defRPr>
            </a:lvl8pPr>
            <a:lvl9pPr marL="3886200" indent="-228600" eaLnBrk="0" fontAlgn="base" hangingPunct="0">
              <a:spcBef>
                <a:spcPct val="20000"/>
              </a:spcBef>
              <a:spcAft>
                <a:spcPct val="0"/>
              </a:spcAft>
              <a:buChar char="»"/>
              <a:defRPr kumimoji="1" sz="2000" b="1">
                <a:solidFill>
                  <a:schemeClr val="tx1"/>
                </a:solidFill>
                <a:latin typeface="Arial" charset="0"/>
              </a:defRPr>
            </a:lvl9pPr>
          </a:lstStyle>
          <a:p>
            <a:pPr>
              <a:spcBef>
                <a:spcPct val="0"/>
              </a:spcBef>
              <a:buClrTx/>
              <a:buSzTx/>
              <a:buFontTx/>
              <a:buNone/>
            </a:pPr>
            <a:r>
              <a:rPr kumimoji="0" lang="en-US" altLang="en-US" sz="1600" dirty="0">
                <a:solidFill>
                  <a:srgbClr val="000000"/>
                </a:solidFill>
              </a:rPr>
              <a:t>                        AmeriHealth                      AmeriHealth                        AmeriHealth </a:t>
            </a:r>
          </a:p>
          <a:p>
            <a:pPr>
              <a:spcBef>
                <a:spcPct val="0"/>
              </a:spcBef>
              <a:buClrTx/>
              <a:buSzTx/>
              <a:buFontTx/>
              <a:buNone/>
            </a:pPr>
            <a:r>
              <a:rPr kumimoji="0" lang="en-US" altLang="en-US" sz="1600" dirty="0">
                <a:solidFill>
                  <a:srgbClr val="000000"/>
                </a:solidFill>
              </a:rPr>
              <a:t>                     Legacy Members           From Amerigroup                 From Trusted </a:t>
            </a:r>
          </a:p>
        </p:txBody>
      </p:sp>
      <p:sp>
        <p:nvSpPr>
          <p:cNvPr id="26" name="Rectangle 25">
            <a:extLst>
              <a:ext uri="{FF2B5EF4-FFF2-40B4-BE49-F238E27FC236}">
                <a16:creationId xmlns:a16="http://schemas.microsoft.com/office/drawing/2014/main" id="{FFA50F15-708F-4226-9E2A-5C938959A1E7}"/>
              </a:ext>
            </a:extLst>
          </p:cNvPr>
          <p:cNvSpPr/>
          <p:nvPr/>
        </p:nvSpPr>
        <p:spPr>
          <a:xfrm>
            <a:off x="106592" y="3301532"/>
            <a:ext cx="1295400" cy="954107"/>
          </a:xfrm>
          <a:prstGeom prst="rect">
            <a:avLst/>
          </a:prstGeom>
        </p:spPr>
        <p:txBody>
          <a:bodyPr wrap="square">
            <a:spAutoFit/>
          </a:bodyPr>
          <a:lstStyle/>
          <a:p>
            <a:pPr algn="ctr"/>
            <a:r>
              <a:rPr lang="en-US" altLang="en-US" sz="1400" b="1" dirty="0">
                <a:latin typeface="+mn-lt"/>
              </a:rPr>
              <a:t>Medical Loss Ratio Standard Is 85%</a:t>
            </a:r>
            <a:endParaRPr lang="en-US" sz="1400" b="1" dirty="0">
              <a:latin typeface="+mn-lt"/>
            </a:endParaRPr>
          </a:p>
        </p:txBody>
      </p:sp>
      <p:sp>
        <p:nvSpPr>
          <p:cNvPr id="9" name="Slide Number Placeholder 3">
            <a:extLst>
              <a:ext uri="{FF2B5EF4-FFF2-40B4-BE49-F238E27FC236}">
                <a16:creationId xmlns:a16="http://schemas.microsoft.com/office/drawing/2014/main" id="{72E32B77-54F2-4ED9-ABFA-7CE5C96F0732}"/>
              </a:ext>
            </a:extLst>
          </p:cNvPr>
          <p:cNvSpPr>
            <a:spLocks noGrp="1"/>
          </p:cNvSpPr>
          <p:nvPr>
            <p:ph type="sldNum" sz="quarter" idx="12"/>
          </p:nvPr>
        </p:nvSpPr>
        <p:spPr>
          <a:xfrm>
            <a:off x="8839200" y="6400800"/>
            <a:ext cx="304800" cy="457200"/>
          </a:xfrm>
        </p:spPr>
        <p:txBody>
          <a:bodyPr/>
          <a:lstStyle/>
          <a:p>
            <a:fld id="{8EEAE41E-0448-475B-BEBE-E7173EBC1ABF}" type="slidenum">
              <a:rPr lang="en-US" altLang="en-US" smtClean="0"/>
              <a:pPr/>
              <a:t>6</a:t>
            </a:fld>
            <a:endParaRPr lang="en-US" altLang="en-US" dirty="0"/>
          </a:p>
        </p:txBody>
      </p:sp>
    </p:spTree>
    <p:extLst>
      <p:ext uri="{BB962C8B-B14F-4D97-AF65-F5344CB8AC3E}">
        <p14:creationId xmlns:p14="http://schemas.microsoft.com/office/powerpoint/2010/main" val="621411691"/>
      </p:ext>
    </p:extLst>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B51952-6C35-4EA3-ABBD-37DB6E7B0194}"/>
              </a:ext>
            </a:extLst>
          </p:cNvPr>
          <p:cNvSpPr>
            <a:spLocks noGrp="1"/>
          </p:cNvSpPr>
          <p:nvPr>
            <p:ph type="title"/>
          </p:nvPr>
        </p:nvSpPr>
        <p:spPr>
          <a:xfrm>
            <a:off x="0" y="296621"/>
            <a:ext cx="8737600" cy="559429"/>
          </a:xfrm>
        </p:spPr>
        <p:txBody>
          <a:bodyPr/>
          <a:lstStyle/>
          <a:p>
            <a:r>
              <a:rPr kumimoji="1" lang="en-US" altLang="en-US" sz="2800" b="1" kern="0" dirty="0">
                <a:solidFill>
                  <a:srgbClr val="000000"/>
                </a:solidFill>
                <a:latin typeface="Arial"/>
              </a:rPr>
              <a:t>The Impact Of Adverse Selection On The 2018 Financial Profiles For The District’s Three Full Risk Health Plans Is Substantial</a:t>
            </a:r>
            <a:endParaRPr lang="en-US" sz="2800" dirty="0"/>
          </a:p>
        </p:txBody>
      </p:sp>
      <p:graphicFrame>
        <p:nvGraphicFramePr>
          <p:cNvPr id="30" name="Content Placeholder 4">
            <a:extLst>
              <a:ext uri="{FF2B5EF4-FFF2-40B4-BE49-F238E27FC236}">
                <a16:creationId xmlns:a16="http://schemas.microsoft.com/office/drawing/2014/main" id="{A08F5D7F-F821-4DE3-9089-111C1C4D6AD3}"/>
              </a:ext>
            </a:extLst>
          </p:cNvPr>
          <p:cNvGraphicFramePr>
            <a:graphicFrameLocks noGrp="1"/>
          </p:cNvGraphicFramePr>
          <p:nvPr>
            <p:ph idx="1"/>
          </p:nvPr>
        </p:nvGraphicFramePr>
        <p:xfrm>
          <a:off x="824825" y="1665614"/>
          <a:ext cx="7494349" cy="4469998"/>
        </p:xfrm>
        <a:graphic>
          <a:graphicData uri="http://schemas.openxmlformats.org/drawingml/2006/chart">
            <c:chart xmlns:c="http://schemas.openxmlformats.org/drawingml/2006/chart" xmlns:r="http://schemas.openxmlformats.org/officeDocument/2006/relationships" r:id="rId2"/>
          </a:graphicData>
        </a:graphic>
      </p:graphicFrame>
      <p:sp>
        <p:nvSpPr>
          <p:cNvPr id="32" name="Text Box 1048">
            <a:extLst>
              <a:ext uri="{FF2B5EF4-FFF2-40B4-BE49-F238E27FC236}">
                <a16:creationId xmlns:a16="http://schemas.microsoft.com/office/drawing/2014/main" id="{E5613A11-0C58-4068-B245-B4897DDF2FEC}"/>
              </a:ext>
            </a:extLst>
          </p:cNvPr>
          <p:cNvSpPr txBox="1">
            <a:spLocks noChangeArrowheads="1"/>
          </p:cNvSpPr>
          <p:nvPr/>
        </p:nvSpPr>
        <p:spPr bwMode="auto">
          <a:xfrm>
            <a:off x="8186956" y="4083814"/>
            <a:ext cx="957044" cy="989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439" tIns="32719" rIns="65439" bIns="32719">
            <a:spAutoFit/>
          </a:bodyPr>
          <a:lstStyle>
            <a:lvl1pPr eaLnBrk="0" hangingPunct="0">
              <a:spcBef>
                <a:spcPct val="20000"/>
              </a:spcBef>
              <a:buClr>
                <a:schemeClr val="accent1"/>
              </a:buClr>
              <a:buSzPct val="70000"/>
              <a:buFont typeface="Monotype Sorts" pitchFamily="1" charset="2"/>
              <a:buChar char="n"/>
              <a:defRPr kumimoji="1" sz="2000" b="1">
                <a:solidFill>
                  <a:schemeClr val="tx1"/>
                </a:solidFill>
                <a:latin typeface="Arial" charset="0"/>
              </a:defRPr>
            </a:lvl1pPr>
            <a:lvl2pPr marL="742950" indent="-285750" eaLnBrk="0" hangingPunct="0">
              <a:spcBef>
                <a:spcPct val="20000"/>
              </a:spcBef>
              <a:buChar char="–"/>
              <a:defRPr kumimoji="1" sz="2000" b="1">
                <a:solidFill>
                  <a:schemeClr val="tx1"/>
                </a:solidFill>
                <a:latin typeface="Arial" charset="0"/>
              </a:defRPr>
            </a:lvl2pPr>
            <a:lvl3pPr marL="1143000" indent="-228600" eaLnBrk="0" hangingPunct="0">
              <a:spcBef>
                <a:spcPct val="20000"/>
              </a:spcBef>
              <a:buChar char="•"/>
              <a:defRPr kumimoji="1" sz="2000" b="1">
                <a:solidFill>
                  <a:schemeClr val="tx1"/>
                </a:solidFill>
                <a:latin typeface="Arial" charset="0"/>
              </a:defRPr>
            </a:lvl3pPr>
            <a:lvl4pPr marL="1600200" indent="-228600" eaLnBrk="0" hangingPunct="0">
              <a:spcBef>
                <a:spcPct val="20000"/>
              </a:spcBef>
              <a:buChar char="–"/>
              <a:defRPr kumimoji="1" sz="2000" b="1">
                <a:solidFill>
                  <a:schemeClr val="tx1"/>
                </a:solidFill>
                <a:latin typeface="Arial" charset="0"/>
              </a:defRPr>
            </a:lvl4pPr>
            <a:lvl5pPr marL="2057400" indent="-228600" eaLnBrk="0" hangingPunct="0">
              <a:spcBef>
                <a:spcPct val="20000"/>
              </a:spcBef>
              <a:buChar char="»"/>
              <a:defRPr kumimoji="1" sz="2000" b="1">
                <a:solidFill>
                  <a:schemeClr val="tx1"/>
                </a:solidFill>
                <a:latin typeface="Arial" charset="0"/>
              </a:defRPr>
            </a:lvl5pPr>
            <a:lvl6pPr marL="2514600" indent="-228600" eaLnBrk="0" fontAlgn="base" hangingPunct="0">
              <a:spcBef>
                <a:spcPct val="20000"/>
              </a:spcBef>
              <a:spcAft>
                <a:spcPct val="0"/>
              </a:spcAft>
              <a:buChar char="»"/>
              <a:defRPr kumimoji="1" sz="2000" b="1">
                <a:solidFill>
                  <a:schemeClr val="tx1"/>
                </a:solidFill>
                <a:latin typeface="Arial" charset="0"/>
              </a:defRPr>
            </a:lvl6pPr>
            <a:lvl7pPr marL="2971800" indent="-228600" eaLnBrk="0" fontAlgn="base" hangingPunct="0">
              <a:spcBef>
                <a:spcPct val="20000"/>
              </a:spcBef>
              <a:spcAft>
                <a:spcPct val="0"/>
              </a:spcAft>
              <a:buChar char="»"/>
              <a:defRPr kumimoji="1" sz="2000" b="1">
                <a:solidFill>
                  <a:schemeClr val="tx1"/>
                </a:solidFill>
                <a:latin typeface="Arial" charset="0"/>
              </a:defRPr>
            </a:lvl7pPr>
            <a:lvl8pPr marL="3429000" indent="-228600" eaLnBrk="0" fontAlgn="base" hangingPunct="0">
              <a:spcBef>
                <a:spcPct val="20000"/>
              </a:spcBef>
              <a:spcAft>
                <a:spcPct val="0"/>
              </a:spcAft>
              <a:buChar char="»"/>
              <a:defRPr kumimoji="1" sz="2000" b="1">
                <a:solidFill>
                  <a:schemeClr val="tx1"/>
                </a:solidFill>
                <a:latin typeface="Arial" charset="0"/>
              </a:defRPr>
            </a:lvl8pPr>
            <a:lvl9pPr marL="3886200" indent="-228600" eaLnBrk="0" fontAlgn="base" hangingPunct="0">
              <a:spcBef>
                <a:spcPct val="20000"/>
              </a:spcBef>
              <a:spcAft>
                <a:spcPct val="0"/>
              </a:spcAft>
              <a:buChar char="»"/>
              <a:defRPr kumimoji="1" sz="2000" b="1">
                <a:solidFill>
                  <a:schemeClr val="tx1"/>
                </a:solidFill>
                <a:latin typeface="Arial" charset="0"/>
              </a:defRPr>
            </a:lvl9pPr>
          </a:lstStyle>
          <a:p>
            <a:pPr defTabSz="587383" eaLnBrk="1" hangingPunct="1">
              <a:spcBef>
                <a:spcPct val="0"/>
              </a:spcBef>
              <a:buClrTx/>
              <a:buSzTx/>
              <a:buNone/>
            </a:pPr>
            <a:r>
              <a:rPr kumimoji="0" lang="en-US" altLang="en-US" sz="1000" dirty="0">
                <a:solidFill>
                  <a:srgbClr val="000000"/>
                </a:solidFill>
                <a:latin typeface="+mj-lt"/>
              </a:rPr>
              <a:t>Federal Requirement </a:t>
            </a:r>
          </a:p>
          <a:p>
            <a:pPr defTabSz="587383" eaLnBrk="1" hangingPunct="1">
              <a:spcBef>
                <a:spcPct val="0"/>
              </a:spcBef>
              <a:buClrTx/>
              <a:buSzTx/>
              <a:buNone/>
            </a:pPr>
            <a:endParaRPr kumimoji="0" lang="en-US" altLang="en-US" sz="1000" dirty="0">
              <a:solidFill>
                <a:srgbClr val="000000"/>
              </a:solidFill>
              <a:latin typeface="+mj-lt"/>
            </a:endParaRPr>
          </a:p>
          <a:p>
            <a:pPr defTabSz="587383" eaLnBrk="1" hangingPunct="1">
              <a:spcBef>
                <a:spcPct val="0"/>
              </a:spcBef>
              <a:buClrTx/>
              <a:buSzTx/>
              <a:buNone/>
            </a:pPr>
            <a:r>
              <a:rPr kumimoji="0" lang="en-US" altLang="en-US" sz="1000" dirty="0">
                <a:solidFill>
                  <a:srgbClr val="000000"/>
                </a:solidFill>
                <a:latin typeface="+mj-lt"/>
              </a:rPr>
              <a:t>Actual Medical Loss Ratio</a:t>
            </a:r>
          </a:p>
        </p:txBody>
      </p:sp>
      <p:sp>
        <p:nvSpPr>
          <p:cNvPr id="35" name="Right Brace 34">
            <a:extLst>
              <a:ext uri="{FF2B5EF4-FFF2-40B4-BE49-F238E27FC236}">
                <a16:creationId xmlns:a16="http://schemas.microsoft.com/office/drawing/2014/main" id="{5ED3CFB1-B3AF-49CA-A042-86B73042CA1A}"/>
              </a:ext>
            </a:extLst>
          </p:cNvPr>
          <p:cNvSpPr>
            <a:spLocks/>
          </p:cNvSpPr>
          <p:nvPr/>
        </p:nvSpPr>
        <p:spPr bwMode="auto">
          <a:xfrm rot="10800000" flipH="1">
            <a:off x="7583706" y="2509042"/>
            <a:ext cx="495600" cy="451769"/>
          </a:xfrm>
          <a:prstGeom prst="rightBrace">
            <a:avLst>
              <a:gd name="adj1" fmla="val 8338"/>
              <a:gd name="adj2" fmla="val 50000"/>
            </a:avLst>
          </a:prstGeom>
          <a:ln>
            <a:solidFill>
              <a:srgbClr val="FF0000"/>
            </a:solidFill>
            <a:headEnd/>
            <a:tailEnd/>
          </a:ln>
        </p:spPr>
        <p:style>
          <a:lnRef idx="3">
            <a:schemeClr val="accent4"/>
          </a:lnRef>
          <a:fillRef idx="0">
            <a:schemeClr val="accent4"/>
          </a:fillRef>
          <a:effectRef idx="2">
            <a:schemeClr val="accent4"/>
          </a:effectRef>
          <a:fontRef idx="minor">
            <a:schemeClr val="tx1"/>
          </a:fontRef>
        </p:style>
        <p:txBody>
          <a:bodyPr lIns="65439" tIns="32719" rIns="65439" bIns="32719"/>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defTabSz="587383">
              <a:defRPr/>
            </a:pPr>
            <a:endParaRPr lang="en-US" sz="1200" dirty="0">
              <a:solidFill>
                <a:srgbClr val="FF0000"/>
              </a:solidFill>
              <a:latin typeface="+mj-lt"/>
            </a:endParaRPr>
          </a:p>
        </p:txBody>
      </p:sp>
      <p:sp>
        <p:nvSpPr>
          <p:cNvPr id="36" name="Text Box 1048">
            <a:extLst>
              <a:ext uri="{FF2B5EF4-FFF2-40B4-BE49-F238E27FC236}">
                <a16:creationId xmlns:a16="http://schemas.microsoft.com/office/drawing/2014/main" id="{0BBF58CF-2288-4F52-9168-F21BB185BC54}"/>
              </a:ext>
            </a:extLst>
          </p:cNvPr>
          <p:cNvSpPr txBox="1">
            <a:spLocks noChangeArrowheads="1"/>
          </p:cNvSpPr>
          <p:nvPr/>
        </p:nvSpPr>
        <p:spPr bwMode="auto">
          <a:xfrm>
            <a:off x="8243105" y="2634806"/>
            <a:ext cx="809206" cy="527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439" tIns="32719" rIns="65439" bIns="32719">
            <a:spAutoFit/>
          </a:bodyPr>
          <a:lstStyle>
            <a:lvl1pPr eaLnBrk="0" hangingPunct="0">
              <a:spcBef>
                <a:spcPct val="20000"/>
              </a:spcBef>
              <a:buClr>
                <a:schemeClr val="accent1"/>
              </a:buClr>
              <a:buSzPct val="70000"/>
              <a:buFont typeface="Monotype Sorts" pitchFamily="1" charset="2"/>
              <a:buChar char="n"/>
              <a:defRPr kumimoji="1" sz="2000" b="1">
                <a:solidFill>
                  <a:schemeClr val="tx1"/>
                </a:solidFill>
                <a:latin typeface="Arial" charset="0"/>
              </a:defRPr>
            </a:lvl1pPr>
            <a:lvl2pPr marL="742950" indent="-285750" eaLnBrk="0" hangingPunct="0">
              <a:spcBef>
                <a:spcPct val="20000"/>
              </a:spcBef>
              <a:buChar char="–"/>
              <a:defRPr kumimoji="1" sz="2000" b="1">
                <a:solidFill>
                  <a:schemeClr val="tx1"/>
                </a:solidFill>
                <a:latin typeface="Arial" charset="0"/>
              </a:defRPr>
            </a:lvl2pPr>
            <a:lvl3pPr marL="1143000" indent="-228600" eaLnBrk="0" hangingPunct="0">
              <a:spcBef>
                <a:spcPct val="20000"/>
              </a:spcBef>
              <a:buChar char="•"/>
              <a:defRPr kumimoji="1" sz="2000" b="1">
                <a:solidFill>
                  <a:schemeClr val="tx1"/>
                </a:solidFill>
                <a:latin typeface="Arial" charset="0"/>
              </a:defRPr>
            </a:lvl3pPr>
            <a:lvl4pPr marL="1600200" indent="-228600" eaLnBrk="0" hangingPunct="0">
              <a:spcBef>
                <a:spcPct val="20000"/>
              </a:spcBef>
              <a:buChar char="–"/>
              <a:defRPr kumimoji="1" sz="2000" b="1">
                <a:solidFill>
                  <a:schemeClr val="tx1"/>
                </a:solidFill>
                <a:latin typeface="Arial" charset="0"/>
              </a:defRPr>
            </a:lvl4pPr>
            <a:lvl5pPr marL="2057400" indent="-228600" eaLnBrk="0" hangingPunct="0">
              <a:spcBef>
                <a:spcPct val="20000"/>
              </a:spcBef>
              <a:buChar char="»"/>
              <a:defRPr kumimoji="1" sz="2000" b="1">
                <a:solidFill>
                  <a:schemeClr val="tx1"/>
                </a:solidFill>
                <a:latin typeface="Arial" charset="0"/>
              </a:defRPr>
            </a:lvl5pPr>
            <a:lvl6pPr marL="2514600" indent="-228600" eaLnBrk="0" fontAlgn="base" hangingPunct="0">
              <a:spcBef>
                <a:spcPct val="20000"/>
              </a:spcBef>
              <a:spcAft>
                <a:spcPct val="0"/>
              </a:spcAft>
              <a:buChar char="»"/>
              <a:defRPr kumimoji="1" sz="2000" b="1">
                <a:solidFill>
                  <a:schemeClr val="tx1"/>
                </a:solidFill>
                <a:latin typeface="Arial" charset="0"/>
              </a:defRPr>
            </a:lvl6pPr>
            <a:lvl7pPr marL="2971800" indent="-228600" eaLnBrk="0" fontAlgn="base" hangingPunct="0">
              <a:spcBef>
                <a:spcPct val="20000"/>
              </a:spcBef>
              <a:spcAft>
                <a:spcPct val="0"/>
              </a:spcAft>
              <a:buChar char="»"/>
              <a:defRPr kumimoji="1" sz="2000" b="1">
                <a:solidFill>
                  <a:schemeClr val="tx1"/>
                </a:solidFill>
                <a:latin typeface="Arial" charset="0"/>
              </a:defRPr>
            </a:lvl7pPr>
            <a:lvl8pPr marL="3429000" indent="-228600" eaLnBrk="0" fontAlgn="base" hangingPunct="0">
              <a:spcBef>
                <a:spcPct val="20000"/>
              </a:spcBef>
              <a:spcAft>
                <a:spcPct val="0"/>
              </a:spcAft>
              <a:buChar char="»"/>
              <a:defRPr kumimoji="1" sz="2000" b="1">
                <a:solidFill>
                  <a:schemeClr val="tx1"/>
                </a:solidFill>
                <a:latin typeface="Arial" charset="0"/>
              </a:defRPr>
            </a:lvl8pPr>
            <a:lvl9pPr marL="3886200" indent="-228600" eaLnBrk="0" fontAlgn="base" hangingPunct="0">
              <a:spcBef>
                <a:spcPct val="20000"/>
              </a:spcBef>
              <a:spcAft>
                <a:spcPct val="0"/>
              </a:spcAft>
              <a:buChar char="»"/>
              <a:defRPr kumimoji="1" sz="2000" b="1">
                <a:solidFill>
                  <a:schemeClr val="tx1"/>
                </a:solidFill>
                <a:latin typeface="Arial" charset="0"/>
              </a:defRPr>
            </a:lvl9pPr>
          </a:lstStyle>
          <a:p>
            <a:pPr defTabSz="587383" eaLnBrk="1" hangingPunct="1">
              <a:spcBef>
                <a:spcPct val="0"/>
              </a:spcBef>
              <a:buClrTx/>
              <a:buSzTx/>
              <a:buNone/>
            </a:pPr>
            <a:r>
              <a:rPr kumimoji="0" lang="en-US" altLang="en-US" sz="1000" dirty="0">
                <a:solidFill>
                  <a:srgbClr val="000000"/>
                </a:solidFill>
                <a:latin typeface="+mj-lt"/>
              </a:rPr>
              <a:t>Admin Expenses</a:t>
            </a:r>
          </a:p>
          <a:p>
            <a:pPr algn="ctr" defTabSz="587383" eaLnBrk="1" hangingPunct="1">
              <a:spcBef>
                <a:spcPct val="0"/>
              </a:spcBef>
              <a:buClrTx/>
              <a:buSzTx/>
              <a:buNone/>
            </a:pPr>
            <a:endParaRPr kumimoji="0" lang="en-US" altLang="en-US" sz="1000" dirty="0">
              <a:solidFill>
                <a:srgbClr val="000000"/>
              </a:solidFill>
              <a:latin typeface="+mj-lt"/>
            </a:endParaRPr>
          </a:p>
        </p:txBody>
      </p:sp>
      <p:sp>
        <p:nvSpPr>
          <p:cNvPr id="37" name="Text Box 1048">
            <a:extLst>
              <a:ext uri="{FF2B5EF4-FFF2-40B4-BE49-F238E27FC236}">
                <a16:creationId xmlns:a16="http://schemas.microsoft.com/office/drawing/2014/main" id="{36665E4D-A5E0-4B1A-8970-ABEA1E1C79FE}"/>
              </a:ext>
            </a:extLst>
          </p:cNvPr>
          <p:cNvSpPr txBox="1">
            <a:spLocks noChangeArrowheads="1"/>
          </p:cNvSpPr>
          <p:nvPr/>
        </p:nvSpPr>
        <p:spPr bwMode="auto">
          <a:xfrm>
            <a:off x="4911368" y="1838142"/>
            <a:ext cx="850132" cy="2815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439" tIns="32719" rIns="65439" bIns="32719">
            <a:spAutoFit/>
          </a:bodyPr>
          <a:lstStyle>
            <a:lvl1pPr eaLnBrk="0" hangingPunct="0">
              <a:spcBef>
                <a:spcPct val="20000"/>
              </a:spcBef>
              <a:buClr>
                <a:schemeClr val="accent1"/>
              </a:buClr>
              <a:buSzPct val="70000"/>
              <a:buFont typeface="Monotype Sorts" pitchFamily="1" charset="2"/>
              <a:buChar char="n"/>
              <a:defRPr kumimoji="1" sz="2000" b="1">
                <a:solidFill>
                  <a:schemeClr val="tx1"/>
                </a:solidFill>
                <a:latin typeface="Arial" charset="0"/>
              </a:defRPr>
            </a:lvl1pPr>
            <a:lvl2pPr marL="742950" indent="-285750" eaLnBrk="0" hangingPunct="0">
              <a:spcBef>
                <a:spcPct val="20000"/>
              </a:spcBef>
              <a:buChar char="–"/>
              <a:defRPr kumimoji="1" sz="2000" b="1">
                <a:solidFill>
                  <a:schemeClr val="tx1"/>
                </a:solidFill>
                <a:latin typeface="Arial" charset="0"/>
              </a:defRPr>
            </a:lvl2pPr>
            <a:lvl3pPr marL="1143000" indent="-228600" eaLnBrk="0" hangingPunct="0">
              <a:spcBef>
                <a:spcPct val="20000"/>
              </a:spcBef>
              <a:buChar char="•"/>
              <a:defRPr kumimoji="1" sz="2000" b="1">
                <a:solidFill>
                  <a:schemeClr val="tx1"/>
                </a:solidFill>
                <a:latin typeface="Arial" charset="0"/>
              </a:defRPr>
            </a:lvl3pPr>
            <a:lvl4pPr marL="1600200" indent="-228600" eaLnBrk="0" hangingPunct="0">
              <a:spcBef>
                <a:spcPct val="20000"/>
              </a:spcBef>
              <a:buChar char="–"/>
              <a:defRPr kumimoji="1" sz="2000" b="1">
                <a:solidFill>
                  <a:schemeClr val="tx1"/>
                </a:solidFill>
                <a:latin typeface="Arial" charset="0"/>
              </a:defRPr>
            </a:lvl4pPr>
            <a:lvl5pPr marL="2057400" indent="-228600" eaLnBrk="0" hangingPunct="0">
              <a:spcBef>
                <a:spcPct val="20000"/>
              </a:spcBef>
              <a:buChar char="»"/>
              <a:defRPr kumimoji="1" sz="2000" b="1">
                <a:solidFill>
                  <a:schemeClr val="tx1"/>
                </a:solidFill>
                <a:latin typeface="Arial" charset="0"/>
              </a:defRPr>
            </a:lvl5pPr>
            <a:lvl6pPr marL="2514600" indent="-228600" eaLnBrk="0" fontAlgn="base" hangingPunct="0">
              <a:spcBef>
                <a:spcPct val="20000"/>
              </a:spcBef>
              <a:spcAft>
                <a:spcPct val="0"/>
              </a:spcAft>
              <a:buChar char="»"/>
              <a:defRPr kumimoji="1" sz="2000" b="1">
                <a:solidFill>
                  <a:schemeClr val="tx1"/>
                </a:solidFill>
                <a:latin typeface="Arial" charset="0"/>
              </a:defRPr>
            </a:lvl6pPr>
            <a:lvl7pPr marL="2971800" indent="-228600" eaLnBrk="0" fontAlgn="base" hangingPunct="0">
              <a:spcBef>
                <a:spcPct val="20000"/>
              </a:spcBef>
              <a:spcAft>
                <a:spcPct val="0"/>
              </a:spcAft>
              <a:buChar char="»"/>
              <a:defRPr kumimoji="1" sz="2000" b="1">
                <a:solidFill>
                  <a:schemeClr val="tx1"/>
                </a:solidFill>
                <a:latin typeface="Arial" charset="0"/>
              </a:defRPr>
            </a:lvl7pPr>
            <a:lvl8pPr marL="3429000" indent="-228600" eaLnBrk="0" fontAlgn="base" hangingPunct="0">
              <a:spcBef>
                <a:spcPct val="20000"/>
              </a:spcBef>
              <a:spcAft>
                <a:spcPct val="0"/>
              </a:spcAft>
              <a:buChar char="»"/>
              <a:defRPr kumimoji="1" sz="2000" b="1">
                <a:solidFill>
                  <a:schemeClr val="tx1"/>
                </a:solidFill>
                <a:latin typeface="Arial" charset="0"/>
              </a:defRPr>
            </a:lvl8pPr>
            <a:lvl9pPr marL="3886200" indent="-228600" eaLnBrk="0" fontAlgn="base" hangingPunct="0">
              <a:spcBef>
                <a:spcPct val="20000"/>
              </a:spcBef>
              <a:spcAft>
                <a:spcPct val="0"/>
              </a:spcAft>
              <a:buChar char="»"/>
              <a:defRPr kumimoji="1" sz="2000" b="1">
                <a:solidFill>
                  <a:schemeClr val="tx1"/>
                </a:solidFill>
                <a:latin typeface="Arial" charset="0"/>
              </a:defRPr>
            </a:lvl9pPr>
          </a:lstStyle>
          <a:p>
            <a:pPr algn="ctr" defTabSz="587383" eaLnBrk="1" hangingPunct="1">
              <a:spcBef>
                <a:spcPct val="0"/>
              </a:spcBef>
              <a:buClrTx/>
              <a:buSzTx/>
              <a:buNone/>
            </a:pPr>
            <a:r>
              <a:rPr kumimoji="0" lang="en-US" altLang="en-US" sz="1400" dirty="0">
                <a:solidFill>
                  <a:srgbClr val="000000"/>
                </a:solidFill>
                <a:latin typeface="+mj-lt"/>
              </a:rPr>
              <a:t>$151.8M</a:t>
            </a:r>
          </a:p>
        </p:txBody>
      </p:sp>
      <p:sp>
        <p:nvSpPr>
          <p:cNvPr id="38" name="Text Box 1048">
            <a:extLst>
              <a:ext uri="{FF2B5EF4-FFF2-40B4-BE49-F238E27FC236}">
                <a16:creationId xmlns:a16="http://schemas.microsoft.com/office/drawing/2014/main" id="{9239CB0D-78FF-4AD7-9E5E-D6F2F1BF6071}"/>
              </a:ext>
            </a:extLst>
          </p:cNvPr>
          <p:cNvSpPr txBox="1">
            <a:spLocks noChangeArrowheads="1"/>
          </p:cNvSpPr>
          <p:nvPr/>
        </p:nvSpPr>
        <p:spPr bwMode="auto">
          <a:xfrm>
            <a:off x="1236927" y="1848781"/>
            <a:ext cx="976657" cy="2815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439" tIns="32719" rIns="65439" bIns="32719">
            <a:spAutoFit/>
          </a:bodyPr>
          <a:lstStyle>
            <a:lvl1pPr eaLnBrk="0" hangingPunct="0">
              <a:spcBef>
                <a:spcPct val="20000"/>
              </a:spcBef>
              <a:buClr>
                <a:schemeClr val="accent1"/>
              </a:buClr>
              <a:buSzPct val="70000"/>
              <a:buFont typeface="Monotype Sorts" pitchFamily="1" charset="2"/>
              <a:buChar char="n"/>
              <a:defRPr kumimoji="1" sz="2000" b="1">
                <a:solidFill>
                  <a:schemeClr val="tx1"/>
                </a:solidFill>
                <a:latin typeface="Arial" charset="0"/>
              </a:defRPr>
            </a:lvl1pPr>
            <a:lvl2pPr marL="742950" indent="-285750" eaLnBrk="0" hangingPunct="0">
              <a:spcBef>
                <a:spcPct val="20000"/>
              </a:spcBef>
              <a:buChar char="–"/>
              <a:defRPr kumimoji="1" sz="2000" b="1">
                <a:solidFill>
                  <a:schemeClr val="tx1"/>
                </a:solidFill>
                <a:latin typeface="Arial" charset="0"/>
              </a:defRPr>
            </a:lvl2pPr>
            <a:lvl3pPr marL="1143000" indent="-228600" eaLnBrk="0" hangingPunct="0">
              <a:spcBef>
                <a:spcPct val="20000"/>
              </a:spcBef>
              <a:buChar char="•"/>
              <a:defRPr kumimoji="1" sz="2000" b="1">
                <a:solidFill>
                  <a:schemeClr val="tx1"/>
                </a:solidFill>
                <a:latin typeface="Arial" charset="0"/>
              </a:defRPr>
            </a:lvl3pPr>
            <a:lvl4pPr marL="1600200" indent="-228600" eaLnBrk="0" hangingPunct="0">
              <a:spcBef>
                <a:spcPct val="20000"/>
              </a:spcBef>
              <a:buChar char="–"/>
              <a:defRPr kumimoji="1" sz="2000" b="1">
                <a:solidFill>
                  <a:schemeClr val="tx1"/>
                </a:solidFill>
                <a:latin typeface="Arial" charset="0"/>
              </a:defRPr>
            </a:lvl4pPr>
            <a:lvl5pPr marL="2057400" indent="-228600" eaLnBrk="0" hangingPunct="0">
              <a:spcBef>
                <a:spcPct val="20000"/>
              </a:spcBef>
              <a:buChar char="»"/>
              <a:defRPr kumimoji="1" sz="2000" b="1">
                <a:solidFill>
                  <a:schemeClr val="tx1"/>
                </a:solidFill>
                <a:latin typeface="Arial" charset="0"/>
              </a:defRPr>
            </a:lvl5pPr>
            <a:lvl6pPr marL="2514600" indent="-228600" eaLnBrk="0" fontAlgn="base" hangingPunct="0">
              <a:spcBef>
                <a:spcPct val="20000"/>
              </a:spcBef>
              <a:spcAft>
                <a:spcPct val="0"/>
              </a:spcAft>
              <a:buChar char="»"/>
              <a:defRPr kumimoji="1" sz="2000" b="1">
                <a:solidFill>
                  <a:schemeClr val="tx1"/>
                </a:solidFill>
                <a:latin typeface="Arial" charset="0"/>
              </a:defRPr>
            </a:lvl6pPr>
            <a:lvl7pPr marL="2971800" indent="-228600" eaLnBrk="0" fontAlgn="base" hangingPunct="0">
              <a:spcBef>
                <a:spcPct val="20000"/>
              </a:spcBef>
              <a:spcAft>
                <a:spcPct val="0"/>
              </a:spcAft>
              <a:buChar char="»"/>
              <a:defRPr kumimoji="1" sz="2000" b="1">
                <a:solidFill>
                  <a:schemeClr val="tx1"/>
                </a:solidFill>
                <a:latin typeface="Arial" charset="0"/>
              </a:defRPr>
            </a:lvl7pPr>
            <a:lvl8pPr marL="3429000" indent="-228600" eaLnBrk="0" fontAlgn="base" hangingPunct="0">
              <a:spcBef>
                <a:spcPct val="20000"/>
              </a:spcBef>
              <a:spcAft>
                <a:spcPct val="0"/>
              </a:spcAft>
              <a:buChar char="»"/>
              <a:defRPr kumimoji="1" sz="2000" b="1">
                <a:solidFill>
                  <a:schemeClr val="tx1"/>
                </a:solidFill>
                <a:latin typeface="Arial" charset="0"/>
              </a:defRPr>
            </a:lvl8pPr>
            <a:lvl9pPr marL="3886200" indent="-228600" eaLnBrk="0" fontAlgn="base" hangingPunct="0">
              <a:spcBef>
                <a:spcPct val="20000"/>
              </a:spcBef>
              <a:spcAft>
                <a:spcPct val="0"/>
              </a:spcAft>
              <a:buChar char="»"/>
              <a:defRPr kumimoji="1" sz="2000" b="1">
                <a:solidFill>
                  <a:schemeClr val="tx1"/>
                </a:solidFill>
                <a:latin typeface="Arial" charset="0"/>
              </a:defRPr>
            </a:lvl9pPr>
          </a:lstStyle>
          <a:p>
            <a:pPr algn="ctr" defTabSz="587383" eaLnBrk="1" hangingPunct="1">
              <a:spcBef>
                <a:spcPct val="0"/>
              </a:spcBef>
              <a:buClrTx/>
              <a:buSzTx/>
              <a:buNone/>
            </a:pPr>
            <a:r>
              <a:rPr kumimoji="0" lang="en-US" altLang="en-US" sz="1400" dirty="0">
                <a:solidFill>
                  <a:srgbClr val="000000"/>
                </a:solidFill>
                <a:latin typeface="+mj-lt"/>
              </a:rPr>
              <a:t>$534.8M</a:t>
            </a:r>
          </a:p>
        </p:txBody>
      </p:sp>
      <p:sp>
        <p:nvSpPr>
          <p:cNvPr id="39" name="Text Box 1048">
            <a:extLst>
              <a:ext uri="{FF2B5EF4-FFF2-40B4-BE49-F238E27FC236}">
                <a16:creationId xmlns:a16="http://schemas.microsoft.com/office/drawing/2014/main" id="{725EBFBE-F6DB-407F-9D89-6C09F7BB1C02}"/>
              </a:ext>
            </a:extLst>
          </p:cNvPr>
          <p:cNvSpPr txBox="1">
            <a:spLocks noChangeArrowheads="1"/>
          </p:cNvSpPr>
          <p:nvPr/>
        </p:nvSpPr>
        <p:spPr bwMode="auto">
          <a:xfrm>
            <a:off x="2959306" y="1860288"/>
            <a:ext cx="1068294" cy="2815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439" tIns="32719" rIns="65439" bIns="32719">
            <a:spAutoFit/>
          </a:bodyPr>
          <a:lstStyle>
            <a:lvl1pPr eaLnBrk="0" hangingPunct="0">
              <a:spcBef>
                <a:spcPct val="20000"/>
              </a:spcBef>
              <a:buClr>
                <a:schemeClr val="accent1"/>
              </a:buClr>
              <a:buSzPct val="70000"/>
              <a:buFont typeface="Monotype Sorts" pitchFamily="1" charset="2"/>
              <a:buChar char="n"/>
              <a:defRPr kumimoji="1" sz="2000" b="1">
                <a:solidFill>
                  <a:schemeClr val="tx1"/>
                </a:solidFill>
                <a:latin typeface="Arial" charset="0"/>
              </a:defRPr>
            </a:lvl1pPr>
            <a:lvl2pPr marL="742950" indent="-285750" eaLnBrk="0" hangingPunct="0">
              <a:spcBef>
                <a:spcPct val="20000"/>
              </a:spcBef>
              <a:buChar char="–"/>
              <a:defRPr kumimoji="1" sz="2000" b="1">
                <a:solidFill>
                  <a:schemeClr val="tx1"/>
                </a:solidFill>
                <a:latin typeface="Arial" charset="0"/>
              </a:defRPr>
            </a:lvl2pPr>
            <a:lvl3pPr marL="1143000" indent="-228600" eaLnBrk="0" hangingPunct="0">
              <a:spcBef>
                <a:spcPct val="20000"/>
              </a:spcBef>
              <a:buChar char="•"/>
              <a:defRPr kumimoji="1" sz="2000" b="1">
                <a:solidFill>
                  <a:schemeClr val="tx1"/>
                </a:solidFill>
                <a:latin typeface="Arial" charset="0"/>
              </a:defRPr>
            </a:lvl3pPr>
            <a:lvl4pPr marL="1600200" indent="-228600" eaLnBrk="0" hangingPunct="0">
              <a:spcBef>
                <a:spcPct val="20000"/>
              </a:spcBef>
              <a:buChar char="–"/>
              <a:defRPr kumimoji="1" sz="2000" b="1">
                <a:solidFill>
                  <a:schemeClr val="tx1"/>
                </a:solidFill>
                <a:latin typeface="Arial" charset="0"/>
              </a:defRPr>
            </a:lvl4pPr>
            <a:lvl5pPr marL="2057400" indent="-228600" eaLnBrk="0" hangingPunct="0">
              <a:spcBef>
                <a:spcPct val="20000"/>
              </a:spcBef>
              <a:buChar char="»"/>
              <a:defRPr kumimoji="1" sz="2000" b="1">
                <a:solidFill>
                  <a:schemeClr val="tx1"/>
                </a:solidFill>
                <a:latin typeface="Arial" charset="0"/>
              </a:defRPr>
            </a:lvl5pPr>
            <a:lvl6pPr marL="2514600" indent="-228600" eaLnBrk="0" fontAlgn="base" hangingPunct="0">
              <a:spcBef>
                <a:spcPct val="20000"/>
              </a:spcBef>
              <a:spcAft>
                <a:spcPct val="0"/>
              </a:spcAft>
              <a:buChar char="»"/>
              <a:defRPr kumimoji="1" sz="2000" b="1">
                <a:solidFill>
                  <a:schemeClr val="tx1"/>
                </a:solidFill>
                <a:latin typeface="Arial" charset="0"/>
              </a:defRPr>
            </a:lvl6pPr>
            <a:lvl7pPr marL="2971800" indent="-228600" eaLnBrk="0" fontAlgn="base" hangingPunct="0">
              <a:spcBef>
                <a:spcPct val="20000"/>
              </a:spcBef>
              <a:spcAft>
                <a:spcPct val="0"/>
              </a:spcAft>
              <a:buChar char="»"/>
              <a:defRPr kumimoji="1" sz="2000" b="1">
                <a:solidFill>
                  <a:schemeClr val="tx1"/>
                </a:solidFill>
                <a:latin typeface="Arial" charset="0"/>
              </a:defRPr>
            </a:lvl7pPr>
            <a:lvl8pPr marL="3429000" indent="-228600" eaLnBrk="0" fontAlgn="base" hangingPunct="0">
              <a:spcBef>
                <a:spcPct val="20000"/>
              </a:spcBef>
              <a:spcAft>
                <a:spcPct val="0"/>
              </a:spcAft>
              <a:buChar char="»"/>
              <a:defRPr kumimoji="1" sz="2000" b="1">
                <a:solidFill>
                  <a:schemeClr val="tx1"/>
                </a:solidFill>
                <a:latin typeface="Arial" charset="0"/>
              </a:defRPr>
            </a:lvl8pPr>
            <a:lvl9pPr marL="3886200" indent="-228600" eaLnBrk="0" fontAlgn="base" hangingPunct="0">
              <a:spcBef>
                <a:spcPct val="20000"/>
              </a:spcBef>
              <a:spcAft>
                <a:spcPct val="0"/>
              </a:spcAft>
              <a:buChar char="»"/>
              <a:defRPr kumimoji="1" sz="2000" b="1">
                <a:solidFill>
                  <a:schemeClr val="tx1"/>
                </a:solidFill>
                <a:latin typeface="Arial" charset="0"/>
              </a:defRPr>
            </a:lvl9pPr>
          </a:lstStyle>
          <a:p>
            <a:pPr algn="ctr" defTabSz="587383" eaLnBrk="1" hangingPunct="1">
              <a:spcBef>
                <a:spcPct val="0"/>
              </a:spcBef>
              <a:buClrTx/>
              <a:buSzTx/>
              <a:buNone/>
            </a:pPr>
            <a:r>
              <a:rPr kumimoji="0" lang="en-US" altLang="en-US" sz="1400" dirty="0">
                <a:solidFill>
                  <a:srgbClr val="000000"/>
                </a:solidFill>
                <a:latin typeface="+mj-lt"/>
              </a:rPr>
              <a:t>$211.4M</a:t>
            </a:r>
          </a:p>
        </p:txBody>
      </p:sp>
      <p:cxnSp>
        <p:nvCxnSpPr>
          <p:cNvPr id="41" name="Straight Arrow Connector 40">
            <a:extLst>
              <a:ext uri="{FF2B5EF4-FFF2-40B4-BE49-F238E27FC236}">
                <a16:creationId xmlns:a16="http://schemas.microsoft.com/office/drawing/2014/main" id="{0BC4E588-CA03-468C-8D72-A64FEB6D0376}"/>
              </a:ext>
            </a:extLst>
          </p:cNvPr>
          <p:cNvCxnSpPr>
            <a:cxnSpLocks/>
          </p:cNvCxnSpPr>
          <p:nvPr/>
        </p:nvCxnSpPr>
        <p:spPr>
          <a:xfrm flipV="1">
            <a:off x="6248400" y="2141809"/>
            <a:ext cx="0" cy="3678246"/>
          </a:xfrm>
          <a:prstGeom prst="straightConnector1">
            <a:avLst/>
          </a:prstGeom>
          <a:ln>
            <a:prstDash val="dash"/>
            <a:tailEnd type="none"/>
          </a:ln>
        </p:spPr>
        <p:style>
          <a:lnRef idx="3">
            <a:schemeClr val="dk1"/>
          </a:lnRef>
          <a:fillRef idx="0">
            <a:schemeClr val="dk1"/>
          </a:fillRef>
          <a:effectRef idx="2">
            <a:schemeClr val="dk1"/>
          </a:effectRef>
          <a:fontRef idx="minor">
            <a:schemeClr val="tx1"/>
          </a:fontRef>
        </p:style>
      </p:cxnSp>
      <p:sp>
        <p:nvSpPr>
          <p:cNvPr id="42" name="Text Box 1048">
            <a:extLst>
              <a:ext uri="{FF2B5EF4-FFF2-40B4-BE49-F238E27FC236}">
                <a16:creationId xmlns:a16="http://schemas.microsoft.com/office/drawing/2014/main" id="{AF00F202-AAC3-4303-B690-3E1625365CD0}"/>
              </a:ext>
            </a:extLst>
          </p:cNvPr>
          <p:cNvSpPr txBox="1">
            <a:spLocks noChangeArrowheads="1"/>
          </p:cNvSpPr>
          <p:nvPr/>
        </p:nvSpPr>
        <p:spPr bwMode="auto">
          <a:xfrm>
            <a:off x="8221668" y="2264179"/>
            <a:ext cx="854065" cy="527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439" tIns="32719" rIns="65439" bIns="32719">
            <a:spAutoFit/>
          </a:bodyPr>
          <a:lstStyle>
            <a:lvl1pPr eaLnBrk="0" hangingPunct="0">
              <a:spcBef>
                <a:spcPct val="20000"/>
              </a:spcBef>
              <a:buClr>
                <a:schemeClr val="accent1"/>
              </a:buClr>
              <a:buSzPct val="70000"/>
              <a:buFont typeface="Monotype Sorts" pitchFamily="1" charset="2"/>
              <a:buChar char="n"/>
              <a:defRPr kumimoji="1" sz="2000" b="1">
                <a:solidFill>
                  <a:schemeClr val="tx1"/>
                </a:solidFill>
                <a:latin typeface="Arial" charset="0"/>
              </a:defRPr>
            </a:lvl1pPr>
            <a:lvl2pPr marL="742950" indent="-285750" eaLnBrk="0" hangingPunct="0">
              <a:spcBef>
                <a:spcPct val="20000"/>
              </a:spcBef>
              <a:buChar char="–"/>
              <a:defRPr kumimoji="1" sz="2000" b="1">
                <a:solidFill>
                  <a:schemeClr val="tx1"/>
                </a:solidFill>
                <a:latin typeface="Arial" charset="0"/>
              </a:defRPr>
            </a:lvl2pPr>
            <a:lvl3pPr marL="1143000" indent="-228600" eaLnBrk="0" hangingPunct="0">
              <a:spcBef>
                <a:spcPct val="20000"/>
              </a:spcBef>
              <a:buChar char="•"/>
              <a:defRPr kumimoji="1" sz="2000" b="1">
                <a:solidFill>
                  <a:schemeClr val="tx1"/>
                </a:solidFill>
                <a:latin typeface="Arial" charset="0"/>
              </a:defRPr>
            </a:lvl3pPr>
            <a:lvl4pPr marL="1600200" indent="-228600" eaLnBrk="0" hangingPunct="0">
              <a:spcBef>
                <a:spcPct val="20000"/>
              </a:spcBef>
              <a:buChar char="–"/>
              <a:defRPr kumimoji="1" sz="2000" b="1">
                <a:solidFill>
                  <a:schemeClr val="tx1"/>
                </a:solidFill>
                <a:latin typeface="Arial" charset="0"/>
              </a:defRPr>
            </a:lvl4pPr>
            <a:lvl5pPr marL="2057400" indent="-228600" eaLnBrk="0" hangingPunct="0">
              <a:spcBef>
                <a:spcPct val="20000"/>
              </a:spcBef>
              <a:buChar char="»"/>
              <a:defRPr kumimoji="1" sz="2000" b="1">
                <a:solidFill>
                  <a:schemeClr val="tx1"/>
                </a:solidFill>
                <a:latin typeface="Arial" charset="0"/>
              </a:defRPr>
            </a:lvl5pPr>
            <a:lvl6pPr marL="2514600" indent="-228600" eaLnBrk="0" fontAlgn="base" hangingPunct="0">
              <a:spcBef>
                <a:spcPct val="20000"/>
              </a:spcBef>
              <a:spcAft>
                <a:spcPct val="0"/>
              </a:spcAft>
              <a:buChar char="»"/>
              <a:defRPr kumimoji="1" sz="2000" b="1">
                <a:solidFill>
                  <a:schemeClr val="tx1"/>
                </a:solidFill>
                <a:latin typeface="Arial" charset="0"/>
              </a:defRPr>
            </a:lvl6pPr>
            <a:lvl7pPr marL="2971800" indent="-228600" eaLnBrk="0" fontAlgn="base" hangingPunct="0">
              <a:spcBef>
                <a:spcPct val="20000"/>
              </a:spcBef>
              <a:spcAft>
                <a:spcPct val="0"/>
              </a:spcAft>
              <a:buChar char="»"/>
              <a:defRPr kumimoji="1" sz="2000" b="1">
                <a:solidFill>
                  <a:schemeClr val="tx1"/>
                </a:solidFill>
                <a:latin typeface="Arial" charset="0"/>
              </a:defRPr>
            </a:lvl7pPr>
            <a:lvl8pPr marL="3429000" indent="-228600" eaLnBrk="0" fontAlgn="base" hangingPunct="0">
              <a:spcBef>
                <a:spcPct val="20000"/>
              </a:spcBef>
              <a:spcAft>
                <a:spcPct val="0"/>
              </a:spcAft>
              <a:buChar char="»"/>
              <a:defRPr kumimoji="1" sz="2000" b="1">
                <a:solidFill>
                  <a:schemeClr val="tx1"/>
                </a:solidFill>
                <a:latin typeface="Arial" charset="0"/>
              </a:defRPr>
            </a:lvl8pPr>
            <a:lvl9pPr marL="3886200" indent="-228600" eaLnBrk="0" fontAlgn="base" hangingPunct="0">
              <a:spcBef>
                <a:spcPct val="20000"/>
              </a:spcBef>
              <a:spcAft>
                <a:spcPct val="0"/>
              </a:spcAft>
              <a:buChar char="»"/>
              <a:defRPr kumimoji="1" sz="2000" b="1">
                <a:solidFill>
                  <a:schemeClr val="tx1"/>
                </a:solidFill>
                <a:latin typeface="Arial" charset="0"/>
              </a:defRPr>
            </a:lvl9pPr>
          </a:lstStyle>
          <a:p>
            <a:pPr defTabSz="587383" eaLnBrk="1" hangingPunct="1">
              <a:spcBef>
                <a:spcPct val="0"/>
              </a:spcBef>
              <a:buClrTx/>
              <a:buSzTx/>
              <a:buNone/>
            </a:pPr>
            <a:r>
              <a:rPr kumimoji="0" lang="en-US" altLang="en-US" sz="1000" dirty="0">
                <a:solidFill>
                  <a:srgbClr val="000000"/>
                </a:solidFill>
                <a:latin typeface="+mj-lt"/>
              </a:rPr>
              <a:t>Operating</a:t>
            </a:r>
          </a:p>
          <a:p>
            <a:pPr defTabSz="587383" eaLnBrk="1" hangingPunct="1">
              <a:spcBef>
                <a:spcPct val="0"/>
              </a:spcBef>
              <a:buClrTx/>
              <a:buSzTx/>
              <a:buNone/>
            </a:pPr>
            <a:r>
              <a:rPr kumimoji="0" lang="en-US" altLang="en-US" sz="1000" dirty="0">
                <a:solidFill>
                  <a:srgbClr val="000000"/>
                </a:solidFill>
                <a:latin typeface="+mj-lt"/>
              </a:rPr>
              <a:t>Margin</a:t>
            </a:r>
          </a:p>
          <a:p>
            <a:pPr algn="ctr" defTabSz="587383" eaLnBrk="1" hangingPunct="1">
              <a:spcBef>
                <a:spcPct val="0"/>
              </a:spcBef>
              <a:buClrTx/>
              <a:buSzTx/>
              <a:buNone/>
            </a:pPr>
            <a:endParaRPr kumimoji="0" lang="en-US" altLang="en-US" sz="1000" dirty="0">
              <a:solidFill>
                <a:srgbClr val="000000"/>
              </a:solidFill>
              <a:latin typeface="+mj-lt"/>
            </a:endParaRPr>
          </a:p>
        </p:txBody>
      </p:sp>
      <p:cxnSp>
        <p:nvCxnSpPr>
          <p:cNvPr id="43" name="Straight Connector 42">
            <a:extLst>
              <a:ext uri="{FF2B5EF4-FFF2-40B4-BE49-F238E27FC236}">
                <a16:creationId xmlns:a16="http://schemas.microsoft.com/office/drawing/2014/main" id="{829A21D5-9E36-4C25-A3BA-79486ED52347}"/>
              </a:ext>
            </a:extLst>
          </p:cNvPr>
          <p:cNvCxnSpPr>
            <a:cxnSpLocks/>
          </p:cNvCxnSpPr>
          <p:nvPr/>
        </p:nvCxnSpPr>
        <p:spPr bwMode="auto">
          <a:xfrm flipV="1">
            <a:off x="990600" y="2218340"/>
            <a:ext cx="354097" cy="26343"/>
          </a:xfrm>
          <a:prstGeom prst="line">
            <a:avLst/>
          </a:prstGeom>
          <a:ln>
            <a:prstDash val="sysDot"/>
            <a:headEnd type="none" w="med" len="med"/>
            <a:tailEnd type="triangle" w="med" len="med"/>
          </a:ln>
        </p:spPr>
        <p:style>
          <a:lnRef idx="3">
            <a:schemeClr val="dk1"/>
          </a:lnRef>
          <a:fillRef idx="0">
            <a:schemeClr val="dk1"/>
          </a:fillRef>
          <a:effectRef idx="2">
            <a:schemeClr val="dk1"/>
          </a:effectRef>
          <a:fontRef idx="minor">
            <a:schemeClr val="tx1"/>
          </a:fontRef>
        </p:style>
      </p:cxnSp>
      <p:sp>
        <p:nvSpPr>
          <p:cNvPr id="52" name="Rectangle 51">
            <a:extLst>
              <a:ext uri="{FF2B5EF4-FFF2-40B4-BE49-F238E27FC236}">
                <a16:creationId xmlns:a16="http://schemas.microsoft.com/office/drawing/2014/main" id="{ADBFEB11-9FC8-4751-B1E5-AC6D45964A24}"/>
              </a:ext>
            </a:extLst>
          </p:cNvPr>
          <p:cNvSpPr/>
          <p:nvPr/>
        </p:nvSpPr>
        <p:spPr>
          <a:xfrm>
            <a:off x="665486" y="2097224"/>
            <a:ext cx="421910" cy="276999"/>
          </a:xfrm>
          <a:prstGeom prst="rect">
            <a:avLst/>
          </a:prstGeom>
        </p:spPr>
        <p:txBody>
          <a:bodyPr wrap="none">
            <a:spAutoFit/>
          </a:bodyPr>
          <a:lstStyle/>
          <a:p>
            <a:pPr algn="ctr" defTabSz="587383">
              <a:spcBef>
                <a:spcPct val="0"/>
              </a:spcBef>
            </a:pPr>
            <a:r>
              <a:rPr lang="en-US" altLang="en-US" sz="1200" b="1" dirty="0">
                <a:solidFill>
                  <a:srgbClr val="FF0000"/>
                </a:solidFill>
                <a:latin typeface="+mj-lt"/>
              </a:rPr>
              <a:t>-4%</a:t>
            </a:r>
          </a:p>
        </p:txBody>
      </p:sp>
      <p:sp>
        <p:nvSpPr>
          <p:cNvPr id="54" name="Right Brace 53">
            <a:extLst>
              <a:ext uri="{FF2B5EF4-FFF2-40B4-BE49-F238E27FC236}">
                <a16:creationId xmlns:a16="http://schemas.microsoft.com/office/drawing/2014/main" id="{64F0D4CF-C314-47CD-B4A2-69503CB64FEB}"/>
              </a:ext>
            </a:extLst>
          </p:cNvPr>
          <p:cNvSpPr>
            <a:spLocks/>
          </p:cNvSpPr>
          <p:nvPr/>
        </p:nvSpPr>
        <p:spPr bwMode="auto">
          <a:xfrm rot="10800000" flipH="1">
            <a:off x="7576488" y="2367066"/>
            <a:ext cx="670856" cy="98958"/>
          </a:xfrm>
          <a:prstGeom prst="rightBrace">
            <a:avLst>
              <a:gd name="adj1" fmla="val 8338"/>
              <a:gd name="adj2" fmla="val 49196"/>
            </a:avLst>
          </a:prstGeom>
          <a:ln>
            <a:solidFill>
              <a:srgbClr val="92D050"/>
            </a:solidFill>
            <a:headEnd/>
            <a:tailEnd/>
          </a:ln>
        </p:spPr>
        <p:style>
          <a:lnRef idx="3">
            <a:schemeClr val="accent4"/>
          </a:lnRef>
          <a:fillRef idx="0">
            <a:schemeClr val="accent4"/>
          </a:fillRef>
          <a:effectRef idx="2">
            <a:schemeClr val="accent4"/>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en-US" sz="1200" dirty="0">
              <a:solidFill>
                <a:srgbClr val="FF0000"/>
              </a:solidFill>
              <a:latin typeface="+mj-lt"/>
            </a:endParaRPr>
          </a:p>
        </p:txBody>
      </p:sp>
      <p:sp>
        <p:nvSpPr>
          <p:cNvPr id="55" name="Right Brace 54">
            <a:extLst>
              <a:ext uri="{FF2B5EF4-FFF2-40B4-BE49-F238E27FC236}">
                <a16:creationId xmlns:a16="http://schemas.microsoft.com/office/drawing/2014/main" id="{A655EAE4-1C62-456D-B710-2A3B030F088C}"/>
              </a:ext>
            </a:extLst>
          </p:cNvPr>
          <p:cNvSpPr>
            <a:spLocks/>
          </p:cNvSpPr>
          <p:nvPr/>
        </p:nvSpPr>
        <p:spPr bwMode="auto">
          <a:xfrm rot="10800000" flipH="1">
            <a:off x="7576488" y="2960811"/>
            <a:ext cx="643196" cy="2795093"/>
          </a:xfrm>
          <a:prstGeom prst="rightBrace">
            <a:avLst>
              <a:gd name="adj1" fmla="val 8338"/>
              <a:gd name="adj2" fmla="val 49196"/>
            </a:avLst>
          </a:prstGeom>
          <a:ln>
            <a:solidFill>
              <a:schemeClr val="tx1"/>
            </a:solidFill>
            <a:headEnd/>
            <a:tailEnd/>
          </a:ln>
        </p:spPr>
        <p:style>
          <a:lnRef idx="3">
            <a:schemeClr val="accent4"/>
          </a:lnRef>
          <a:fillRef idx="0">
            <a:schemeClr val="accent4"/>
          </a:fillRef>
          <a:effectRef idx="2">
            <a:schemeClr val="accent4"/>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en-US" dirty="0">
              <a:solidFill>
                <a:srgbClr val="FF0000"/>
              </a:solidFill>
              <a:latin typeface="+mj-lt"/>
            </a:endParaRPr>
          </a:p>
        </p:txBody>
      </p:sp>
      <p:sp>
        <p:nvSpPr>
          <p:cNvPr id="61" name="Footer Placeholder 60">
            <a:extLst>
              <a:ext uri="{FF2B5EF4-FFF2-40B4-BE49-F238E27FC236}">
                <a16:creationId xmlns:a16="http://schemas.microsoft.com/office/drawing/2014/main" id="{4D294918-E309-423E-8953-908D6ECF87C9}"/>
              </a:ext>
            </a:extLst>
          </p:cNvPr>
          <p:cNvSpPr>
            <a:spLocks noGrp="1"/>
          </p:cNvSpPr>
          <p:nvPr>
            <p:ph type="ftr" sz="quarter" idx="11"/>
          </p:nvPr>
        </p:nvSpPr>
        <p:spPr>
          <a:xfrm>
            <a:off x="76200" y="6081801"/>
            <a:ext cx="8375622" cy="948524"/>
          </a:xfrm>
        </p:spPr>
        <p:txBody>
          <a:bodyPr/>
          <a:lstStyle/>
          <a:p>
            <a:r>
              <a:rPr lang="en-US" sz="700" b="1" u="sng" dirty="0">
                <a:latin typeface="+mj-lt"/>
              </a:rPr>
              <a:t>Source</a:t>
            </a:r>
            <a:r>
              <a:rPr lang="en-US" sz="700" dirty="0">
                <a:latin typeface="+mj-lt"/>
              </a:rPr>
              <a:t>:</a:t>
            </a:r>
            <a:r>
              <a:rPr lang="en-US" altLang="en-US" sz="700" dirty="0">
                <a:solidFill>
                  <a:srgbClr val="000000"/>
                </a:solidFill>
                <a:latin typeface="+mj-lt"/>
              </a:rPr>
              <a:t> MCO Annual Statement filed by the MCOs with the Department of Insurance, Securities, and Banking for the three full risk MCOs and self reported Annual Statements for shared risk plan, HSCSN, as of December 2018.  </a:t>
            </a:r>
            <a:r>
              <a:rPr lang="en-US" sz="700" b="1" u="sng" dirty="0">
                <a:latin typeface="+mj-lt"/>
              </a:rPr>
              <a:t>Note</a:t>
            </a:r>
            <a:r>
              <a:rPr lang="en-US" sz="700" dirty="0">
                <a:latin typeface="+mj-lt"/>
              </a:rPr>
              <a:t>:</a:t>
            </a:r>
            <a:r>
              <a:rPr lang="en-US" altLang="en-US" sz="700" dirty="0">
                <a:solidFill>
                  <a:srgbClr val="000000"/>
                </a:solidFill>
                <a:latin typeface="+mj-lt"/>
              </a:rPr>
              <a:t> MCO revenue does not include investment income, HIPF payments, and DC Exchange/Premium tax revenue.  Administrative expenses include all claims adjustment expenses as reported in quarterly DISB filings and self reported quarterly filings, excluding cost containment expenses, HIPF payments and DC Exchange/Premium taxes as reported in MLR report/calculation provided by the MCOs.  Total annual incurred claims (including IBNR) and cost containment expenses as of December 31, 2018, net of reinsurance recoveries.  *As Amerigroup began operations in October 2017, limited claims history was used to set initial reserves.  This may have resulted in higher reserves than actual claims experience over the reporting period</a:t>
            </a:r>
            <a:endParaRPr lang="en-US" sz="800" dirty="0">
              <a:latin typeface="+mj-lt"/>
            </a:endParaRPr>
          </a:p>
        </p:txBody>
      </p:sp>
      <p:sp>
        <p:nvSpPr>
          <p:cNvPr id="29" name="TextBox 28">
            <a:extLst>
              <a:ext uri="{FF2B5EF4-FFF2-40B4-BE49-F238E27FC236}">
                <a16:creationId xmlns:a16="http://schemas.microsoft.com/office/drawing/2014/main" id="{E59AAEA3-5486-4F48-85AD-963487436CE7}"/>
              </a:ext>
            </a:extLst>
          </p:cNvPr>
          <p:cNvSpPr txBox="1"/>
          <p:nvPr/>
        </p:nvSpPr>
        <p:spPr>
          <a:xfrm>
            <a:off x="8648701" y="67927"/>
            <a:ext cx="620702" cy="400110"/>
          </a:xfrm>
          <a:prstGeom prst="rect">
            <a:avLst/>
          </a:prstGeom>
          <a:noFill/>
        </p:spPr>
        <p:txBody>
          <a:bodyPr wrap="square" rtlCol="0">
            <a:spAutoFit/>
          </a:bodyPr>
          <a:lstStyle/>
          <a:p>
            <a:fld id="{EDE86143-E88E-EA40-BE33-AB571CEDE9ED}" type="slidenum">
              <a:rPr lang="en-US" sz="2000" smtClean="0">
                <a:solidFill>
                  <a:schemeClr val="bg1"/>
                </a:solidFill>
              </a:rPr>
              <a:t>7</a:t>
            </a:fld>
            <a:endParaRPr lang="en-US" sz="2000" dirty="0">
              <a:solidFill>
                <a:schemeClr val="bg1"/>
              </a:solidFill>
            </a:endParaRPr>
          </a:p>
        </p:txBody>
      </p:sp>
      <p:sp>
        <p:nvSpPr>
          <p:cNvPr id="18" name="Text Box 1048">
            <a:extLst>
              <a:ext uri="{FF2B5EF4-FFF2-40B4-BE49-F238E27FC236}">
                <a16:creationId xmlns:a16="http://schemas.microsoft.com/office/drawing/2014/main" id="{674BEDFF-DF46-49BF-A937-6C1CBECDC6CF}"/>
              </a:ext>
            </a:extLst>
          </p:cNvPr>
          <p:cNvSpPr txBox="1">
            <a:spLocks noChangeArrowheads="1"/>
          </p:cNvSpPr>
          <p:nvPr/>
        </p:nvSpPr>
        <p:spPr bwMode="auto">
          <a:xfrm>
            <a:off x="3072233" y="2810612"/>
            <a:ext cx="976657" cy="3738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439" tIns="32719" rIns="65439" bIns="32719">
            <a:spAutoFit/>
          </a:bodyPr>
          <a:lstStyle>
            <a:lvl1pPr eaLnBrk="0" hangingPunct="0">
              <a:spcBef>
                <a:spcPct val="20000"/>
              </a:spcBef>
              <a:buClr>
                <a:schemeClr val="accent1"/>
              </a:buClr>
              <a:buSzPct val="70000"/>
              <a:buFont typeface="Monotype Sorts" pitchFamily="1" charset="2"/>
              <a:buChar char="n"/>
              <a:defRPr kumimoji="1" sz="2000" b="1">
                <a:solidFill>
                  <a:schemeClr val="tx1"/>
                </a:solidFill>
                <a:latin typeface="Arial" charset="0"/>
              </a:defRPr>
            </a:lvl1pPr>
            <a:lvl2pPr marL="742950" indent="-285750" eaLnBrk="0" hangingPunct="0">
              <a:spcBef>
                <a:spcPct val="20000"/>
              </a:spcBef>
              <a:buChar char="–"/>
              <a:defRPr kumimoji="1" sz="2000" b="1">
                <a:solidFill>
                  <a:schemeClr val="tx1"/>
                </a:solidFill>
                <a:latin typeface="Arial" charset="0"/>
              </a:defRPr>
            </a:lvl2pPr>
            <a:lvl3pPr marL="1143000" indent="-228600" eaLnBrk="0" hangingPunct="0">
              <a:spcBef>
                <a:spcPct val="20000"/>
              </a:spcBef>
              <a:buChar char="•"/>
              <a:defRPr kumimoji="1" sz="2000" b="1">
                <a:solidFill>
                  <a:schemeClr val="tx1"/>
                </a:solidFill>
                <a:latin typeface="Arial" charset="0"/>
              </a:defRPr>
            </a:lvl3pPr>
            <a:lvl4pPr marL="1600200" indent="-228600" eaLnBrk="0" hangingPunct="0">
              <a:spcBef>
                <a:spcPct val="20000"/>
              </a:spcBef>
              <a:buChar char="–"/>
              <a:defRPr kumimoji="1" sz="2000" b="1">
                <a:solidFill>
                  <a:schemeClr val="tx1"/>
                </a:solidFill>
                <a:latin typeface="Arial" charset="0"/>
              </a:defRPr>
            </a:lvl4pPr>
            <a:lvl5pPr marL="2057400" indent="-228600" eaLnBrk="0" hangingPunct="0">
              <a:spcBef>
                <a:spcPct val="20000"/>
              </a:spcBef>
              <a:buChar char="»"/>
              <a:defRPr kumimoji="1" sz="2000" b="1">
                <a:solidFill>
                  <a:schemeClr val="tx1"/>
                </a:solidFill>
                <a:latin typeface="Arial" charset="0"/>
              </a:defRPr>
            </a:lvl5pPr>
            <a:lvl6pPr marL="2514600" indent="-228600" eaLnBrk="0" fontAlgn="base" hangingPunct="0">
              <a:spcBef>
                <a:spcPct val="20000"/>
              </a:spcBef>
              <a:spcAft>
                <a:spcPct val="0"/>
              </a:spcAft>
              <a:buChar char="»"/>
              <a:defRPr kumimoji="1" sz="2000" b="1">
                <a:solidFill>
                  <a:schemeClr val="tx1"/>
                </a:solidFill>
                <a:latin typeface="Arial" charset="0"/>
              </a:defRPr>
            </a:lvl6pPr>
            <a:lvl7pPr marL="2971800" indent="-228600" eaLnBrk="0" fontAlgn="base" hangingPunct="0">
              <a:spcBef>
                <a:spcPct val="20000"/>
              </a:spcBef>
              <a:spcAft>
                <a:spcPct val="0"/>
              </a:spcAft>
              <a:buChar char="»"/>
              <a:defRPr kumimoji="1" sz="2000" b="1">
                <a:solidFill>
                  <a:schemeClr val="tx1"/>
                </a:solidFill>
                <a:latin typeface="Arial" charset="0"/>
              </a:defRPr>
            </a:lvl7pPr>
            <a:lvl8pPr marL="3429000" indent="-228600" eaLnBrk="0" fontAlgn="base" hangingPunct="0">
              <a:spcBef>
                <a:spcPct val="20000"/>
              </a:spcBef>
              <a:spcAft>
                <a:spcPct val="0"/>
              </a:spcAft>
              <a:buChar char="»"/>
              <a:defRPr kumimoji="1" sz="2000" b="1">
                <a:solidFill>
                  <a:schemeClr val="tx1"/>
                </a:solidFill>
                <a:latin typeface="Arial" charset="0"/>
              </a:defRPr>
            </a:lvl8pPr>
            <a:lvl9pPr marL="3886200" indent="-228600" eaLnBrk="0" fontAlgn="base" hangingPunct="0">
              <a:spcBef>
                <a:spcPct val="20000"/>
              </a:spcBef>
              <a:spcAft>
                <a:spcPct val="0"/>
              </a:spcAft>
              <a:buChar char="»"/>
              <a:defRPr kumimoji="1" sz="2000" b="1">
                <a:solidFill>
                  <a:schemeClr val="tx1"/>
                </a:solidFill>
                <a:latin typeface="Arial" charset="0"/>
              </a:defRPr>
            </a:lvl9pPr>
          </a:lstStyle>
          <a:p>
            <a:pPr algn="ctr" defTabSz="587383" eaLnBrk="1" hangingPunct="1">
              <a:spcBef>
                <a:spcPct val="0"/>
              </a:spcBef>
              <a:buClrTx/>
              <a:buSzTx/>
              <a:buNone/>
            </a:pPr>
            <a:r>
              <a:rPr kumimoji="0" lang="en-US" altLang="en-US" dirty="0">
                <a:solidFill>
                  <a:srgbClr val="000000"/>
                </a:solidFill>
                <a:latin typeface="+mj-lt"/>
              </a:rPr>
              <a:t>30%</a:t>
            </a:r>
          </a:p>
        </p:txBody>
      </p:sp>
      <p:sp>
        <p:nvSpPr>
          <p:cNvPr id="19" name="Text Box 1048">
            <a:extLst>
              <a:ext uri="{FF2B5EF4-FFF2-40B4-BE49-F238E27FC236}">
                <a16:creationId xmlns:a16="http://schemas.microsoft.com/office/drawing/2014/main" id="{C92EF395-A78B-4496-81A5-23B7DFA17ABE}"/>
              </a:ext>
            </a:extLst>
          </p:cNvPr>
          <p:cNvSpPr txBox="1">
            <a:spLocks noChangeArrowheads="1"/>
          </p:cNvSpPr>
          <p:nvPr/>
        </p:nvSpPr>
        <p:spPr bwMode="auto">
          <a:xfrm>
            <a:off x="4911368" y="2276338"/>
            <a:ext cx="976657" cy="3738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439" tIns="32719" rIns="65439" bIns="32719">
            <a:spAutoFit/>
          </a:bodyPr>
          <a:lstStyle>
            <a:lvl1pPr eaLnBrk="0" hangingPunct="0">
              <a:spcBef>
                <a:spcPct val="20000"/>
              </a:spcBef>
              <a:buClr>
                <a:schemeClr val="accent1"/>
              </a:buClr>
              <a:buSzPct val="70000"/>
              <a:buFont typeface="Monotype Sorts" pitchFamily="1" charset="2"/>
              <a:buChar char="n"/>
              <a:defRPr kumimoji="1" sz="2000" b="1">
                <a:solidFill>
                  <a:schemeClr val="tx1"/>
                </a:solidFill>
                <a:latin typeface="Arial" charset="0"/>
              </a:defRPr>
            </a:lvl1pPr>
            <a:lvl2pPr marL="742950" indent="-285750" eaLnBrk="0" hangingPunct="0">
              <a:spcBef>
                <a:spcPct val="20000"/>
              </a:spcBef>
              <a:buChar char="–"/>
              <a:defRPr kumimoji="1" sz="2000" b="1">
                <a:solidFill>
                  <a:schemeClr val="tx1"/>
                </a:solidFill>
                <a:latin typeface="Arial" charset="0"/>
              </a:defRPr>
            </a:lvl2pPr>
            <a:lvl3pPr marL="1143000" indent="-228600" eaLnBrk="0" hangingPunct="0">
              <a:spcBef>
                <a:spcPct val="20000"/>
              </a:spcBef>
              <a:buChar char="•"/>
              <a:defRPr kumimoji="1" sz="2000" b="1">
                <a:solidFill>
                  <a:schemeClr val="tx1"/>
                </a:solidFill>
                <a:latin typeface="Arial" charset="0"/>
              </a:defRPr>
            </a:lvl3pPr>
            <a:lvl4pPr marL="1600200" indent="-228600" eaLnBrk="0" hangingPunct="0">
              <a:spcBef>
                <a:spcPct val="20000"/>
              </a:spcBef>
              <a:buChar char="–"/>
              <a:defRPr kumimoji="1" sz="2000" b="1">
                <a:solidFill>
                  <a:schemeClr val="tx1"/>
                </a:solidFill>
                <a:latin typeface="Arial" charset="0"/>
              </a:defRPr>
            </a:lvl4pPr>
            <a:lvl5pPr marL="2057400" indent="-228600" eaLnBrk="0" hangingPunct="0">
              <a:spcBef>
                <a:spcPct val="20000"/>
              </a:spcBef>
              <a:buChar char="»"/>
              <a:defRPr kumimoji="1" sz="2000" b="1">
                <a:solidFill>
                  <a:schemeClr val="tx1"/>
                </a:solidFill>
                <a:latin typeface="Arial" charset="0"/>
              </a:defRPr>
            </a:lvl5pPr>
            <a:lvl6pPr marL="2514600" indent="-228600" eaLnBrk="0" fontAlgn="base" hangingPunct="0">
              <a:spcBef>
                <a:spcPct val="20000"/>
              </a:spcBef>
              <a:spcAft>
                <a:spcPct val="0"/>
              </a:spcAft>
              <a:buChar char="»"/>
              <a:defRPr kumimoji="1" sz="2000" b="1">
                <a:solidFill>
                  <a:schemeClr val="tx1"/>
                </a:solidFill>
                <a:latin typeface="Arial" charset="0"/>
              </a:defRPr>
            </a:lvl6pPr>
            <a:lvl7pPr marL="2971800" indent="-228600" eaLnBrk="0" fontAlgn="base" hangingPunct="0">
              <a:spcBef>
                <a:spcPct val="20000"/>
              </a:spcBef>
              <a:spcAft>
                <a:spcPct val="0"/>
              </a:spcAft>
              <a:buChar char="»"/>
              <a:defRPr kumimoji="1" sz="2000" b="1">
                <a:solidFill>
                  <a:schemeClr val="tx1"/>
                </a:solidFill>
                <a:latin typeface="Arial" charset="0"/>
              </a:defRPr>
            </a:lvl7pPr>
            <a:lvl8pPr marL="3429000" indent="-228600" eaLnBrk="0" fontAlgn="base" hangingPunct="0">
              <a:spcBef>
                <a:spcPct val="20000"/>
              </a:spcBef>
              <a:spcAft>
                <a:spcPct val="0"/>
              </a:spcAft>
              <a:buChar char="»"/>
              <a:defRPr kumimoji="1" sz="2000" b="1">
                <a:solidFill>
                  <a:schemeClr val="tx1"/>
                </a:solidFill>
                <a:latin typeface="Arial" charset="0"/>
              </a:defRPr>
            </a:lvl8pPr>
            <a:lvl9pPr marL="3886200" indent="-228600" eaLnBrk="0" fontAlgn="base" hangingPunct="0">
              <a:spcBef>
                <a:spcPct val="20000"/>
              </a:spcBef>
              <a:spcAft>
                <a:spcPct val="0"/>
              </a:spcAft>
              <a:buChar char="»"/>
              <a:defRPr kumimoji="1" sz="2000" b="1">
                <a:solidFill>
                  <a:schemeClr val="tx1"/>
                </a:solidFill>
                <a:latin typeface="Arial" charset="0"/>
              </a:defRPr>
            </a:lvl9pPr>
          </a:lstStyle>
          <a:p>
            <a:pPr algn="ctr" defTabSz="587383" eaLnBrk="1" hangingPunct="1">
              <a:spcBef>
                <a:spcPct val="0"/>
              </a:spcBef>
              <a:buClrTx/>
              <a:buSzTx/>
              <a:buNone/>
            </a:pPr>
            <a:r>
              <a:rPr kumimoji="0" lang="en-US" altLang="en-US" dirty="0">
                <a:solidFill>
                  <a:srgbClr val="000000"/>
                </a:solidFill>
                <a:latin typeface="+mj-lt"/>
              </a:rPr>
              <a:t>4%</a:t>
            </a:r>
          </a:p>
        </p:txBody>
      </p:sp>
      <p:sp>
        <p:nvSpPr>
          <p:cNvPr id="20" name="Slide Number Placeholder 3">
            <a:extLst>
              <a:ext uri="{FF2B5EF4-FFF2-40B4-BE49-F238E27FC236}">
                <a16:creationId xmlns:a16="http://schemas.microsoft.com/office/drawing/2014/main" id="{162025A8-3E4D-4646-A499-C128596A1934}"/>
              </a:ext>
            </a:extLst>
          </p:cNvPr>
          <p:cNvSpPr>
            <a:spLocks noGrp="1"/>
          </p:cNvSpPr>
          <p:nvPr>
            <p:ph type="sldNum" sz="quarter" idx="12"/>
          </p:nvPr>
        </p:nvSpPr>
        <p:spPr>
          <a:xfrm>
            <a:off x="8839200" y="6400800"/>
            <a:ext cx="304800" cy="457200"/>
          </a:xfrm>
        </p:spPr>
        <p:txBody>
          <a:bodyPr/>
          <a:lstStyle/>
          <a:p>
            <a:fld id="{8EEAE41E-0448-475B-BEBE-E7173EBC1ABF}" type="slidenum">
              <a:rPr lang="en-US" altLang="en-US" smtClean="0"/>
              <a:pPr/>
              <a:t>7</a:t>
            </a:fld>
            <a:endParaRPr lang="en-US" altLang="en-US" dirty="0"/>
          </a:p>
        </p:txBody>
      </p:sp>
    </p:spTree>
    <p:extLst>
      <p:ext uri="{BB962C8B-B14F-4D97-AF65-F5344CB8AC3E}">
        <p14:creationId xmlns:p14="http://schemas.microsoft.com/office/powerpoint/2010/main" val="2428987737"/>
      </p:ext>
    </p:extLst>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4"/>
          <p:cNvGraphicFramePr>
            <a:graphicFrameLocks noGrp="1"/>
          </p:cNvGraphicFramePr>
          <p:nvPr>
            <p:ph idx="1"/>
          </p:nvPr>
        </p:nvGraphicFramePr>
        <p:xfrm>
          <a:off x="1451443" y="2505394"/>
          <a:ext cx="6296221" cy="3696777"/>
        </p:xfrm>
        <a:graphic>
          <a:graphicData uri="http://schemas.openxmlformats.org/drawingml/2006/chart">
            <c:chart xmlns:c="http://schemas.openxmlformats.org/drawingml/2006/chart" xmlns:r="http://schemas.openxmlformats.org/officeDocument/2006/relationships" r:id="rId2"/>
          </a:graphicData>
        </a:graphic>
      </p:graphicFrame>
      <p:sp>
        <p:nvSpPr>
          <p:cNvPr id="44039" name="Text Box 1048"/>
          <p:cNvSpPr txBox="1">
            <a:spLocks noChangeArrowheads="1"/>
          </p:cNvSpPr>
          <p:nvPr/>
        </p:nvSpPr>
        <p:spPr bwMode="auto">
          <a:xfrm>
            <a:off x="7625246" y="4454369"/>
            <a:ext cx="1518753" cy="665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49079" tIns="24539" rIns="49079" bIns="24539">
            <a:spAutoFit/>
          </a:bodyPr>
          <a:lstStyle>
            <a:lvl1pPr eaLnBrk="0" hangingPunct="0">
              <a:spcBef>
                <a:spcPct val="20000"/>
              </a:spcBef>
              <a:buClr>
                <a:schemeClr val="accent1"/>
              </a:buClr>
              <a:buSzPct val="70000"/>
              <a:buFont typeface="Monotype Sorts" pitchFamily="1" charset="2"/>
              <a:buChar char="n"/>
              <a:defRPr kumimoji="1" sz="2000" b="1">
                <a:solidFill>
                  <a:schemeClr val="tx1"/>
                </a:solidFill>
                <a:latin typeface="Arial" charset="0"/>
              </a:defRPr>
            </a:lvl1pPr>
            <a:lvl2pPr marL="742950" indent="-285750" eaLnBrk="0" hangingPunct="0">
              <a:spcBef>
                <a:spcPct val="20000"/>
              </a:spcBef>
              <a:buChar char="–"/>
              <a:defRPr kumimoji="1" sz="2000" b="1">
                <a:solidFill>
                  <a:schemeClr val="tx1"/>
                </a:solidFill>
                <a:latin typeface="Arial" charset="0"/>
              </a:defRPr>
            </a:lvl2pPr>
            <a:lvl3pPr marL="1143000" indent="-228600" eaLnBrk="0" hangingPunct="0">
              <a:spcBef>
                <a:spcPct val="20000"/>
              </a:spcBef>
              <a:buChar char="•"/>
              <a:defRPr kumimoji="1" sz="2000" b="1">
                <a:solidFill>
                  <a:schemeClr val="tx1"/>
                </a:solidFill>
                <a:latin typeface="Arial" charset="0"/>
              </a:defRPr>
            </a:lvl3pPr>
            <a:lvl4pPr marL="1600200" indent="-228600" eaLnBrk="0" hangingPunct="0">
              <a:spcBef>
                <a:spcPct val="20000"/>
              </a:spcBef>
              <a:buChar char="–"/>
              <a:defRPr kumimoji="1" sz="2000" b="1">
                <a:solidFill>
                  <a:schemeClr val="tx1"/>
                </a:solidFill>
                <a:latin typeface="Arial" charset="0"/>
              </a:defRPr>
            </a:lvl4pPr>
            <a:lvl5pPr marL="2057400" indent="-228600" eaLnBrk="0" hangingPunct="0">
              <a:spcBef>
                <a:spcPct val="20000"/>
              </a:spcBef>
              <a:buChar char="»"/>
              <a:defRPr kumimoji="1" sz="2000" b="1">
                <a:solidFill>
                  <a:schemeClr val="tx1"/>
                </a:solidFill>
                <a:latin typeface="Arial" charset="0"/>
              </a:defRPr>
            </a:lvl5pPr>
            <a:lvl6pPr marL="2514600" indent="-228600" eaLnBrk="0" fontAlgn="base" hangingPunct="0">
              <a:spcBef>
                <a:spcPct val="20000"/>
              </a:spcBef>
              <a:spcAft>
                <a:spcPct val="0"/>
              </a:spcAft>
              <a:buChar char="»"/>
              <a:defRPr kumimoji="1" sz="2000" b="1">
                <a:solidFill>
                  <a:schemeClr val="tx1"/>
                </a:solidFill>
                <a:latin typeface="Arial" charset="0"/>
              </a:defRPr>
            </a:lvl6pPr>
            <a:lvl7pPr marL="2971800" indent="-228600" eaLnBrk="0" fontAlgn="base" hangingPunct="0">
              <a:spcBef>
                <a:spcPct val="20000"/>
              </a:spcBef>
              <a:spcAft>
                <a:spcPct val="0"/>
              </a:spcAft>
              <a:buChar char="»"/>
              <a:defRPr kumimoji="1" sz="2000" b="1">
                <a:solidFill>
                  <a:schemeClr val="tx1"/>
                </a:solidFill>
                <a:latin typeface="Arial" charset="0"/>
              </a:defRPr>
            </a:lvl7pPr>
            <a:lvl8pPr marL="3429000" indent="-228600" eaLnBrk="0" fontAlgn="base" hangingPunct="0">
              <a:spcBef>
                <a:spcPct val="20000"/>
              </a:spcBef>
              <a:spcAft>
                <a:spcPct val="0"/>
              </a:spcAft>
              <a:buChar char="»"/>
              <a:defRPr kumimoji="1" sz="2000" b="1">
                <a:solidFill>
                  <a:schemeClr val="tx1"/>
                </a:solidFill>
                <a:latin typeface="Arial" charset="0"/>
              </a:defRPr>
            </a:lvl8pPr>
            <a:lvl9pPr marL="3886200" indent="-228600" eaLnBrk="0" fontAlgn="base" hangingPunct="0">
              <a:spcBef>
                <a:spcPct val="20000"/>
              </a:spcBef>
              <a:spcAft>
                <a:spcPct val="0"/>
              </a:spcAft>
              <a:buChar char="»"/>
              <a:defRPr kumimoji="1" sz="2000" b="1">
                <a:solidFill>
                  <a:schemeClr val="tx1"/>
                </a:solidFill>
                <a:latin typeface="Arial" charset="0"/>
              </a:defRPr>
            </a:lvl9pPr>
          </a:lstStyle>
          <a:p>
            <a:pPr defTabSz="440537" eaLnBrk="1" hangingPunct="1">
              <a:spcBef>
                <a:spcPct val="0"/>
              </a:spcBef>
              <a:buClrTx/>
              <a:buSzTx/>
              <a:buNone/>
            </a:pPr>
            <a:r>
              <a:rPr kumimoji="0" lang="en-US" altLang="en-US" sz="1000" dirty="0">
                <a:solidFill>
                  <a:srgbClr val="000000"/>
                </a:solidFill>
              </a:rPr>
              <a:t>Federal Requirement</a:t>
            </a:r>
          </a:p>
          <a:p>
            <a:pPr defTabSz="440537" eaLnBrk="1" hangingPunct="1">
              <a:spcBef>
                <a:spcPct val="0"/>
              </a:spcBef>
              <a:buClrTx/>
              <a:buSzTx/>
              <a:buNone/>
            </a:pPr>
            <a:r>
              <a:rPr kumimoji="0" lang="en-US" altLang="en-US" sz="1000" dirty="0">
                <a:solidFill>
                  <a:srgbClr val="000000"/>
                </a:solidFill>
              </a:rPr>
              <a:t> </a:t>
            </a:r>
          </a:p>
          <a:p>
            <a:pPr defTabSz="440537" eaLnBrk="1" hangingPunct="1">
              <a:spcBef>
                <a:spcPct val="0"/>
              </a:spcBef>
              <a:buClrTx/>
              <a:buSzTx/>
              <a:buNone/>
            </a:pPr>
            <a:r>
              <a:rPr kumimoji="0" lang="en-US" altLang="en-US" sz="1000" dirty="0">
                <a:solidFill>
                  <a:srgbClr val="000000"/>
                </a:solidFill>
              </a:rPr>
              <a:t>Actual Medical Loss Ratio</a:t>
            </a:r>
          </a:p>
        </p:txBody>
      </p:sp>
      <p:sp>
        <p:nvSpPr>
          <p:cNvPr id="44051" name="Rectangle 25"/>
          <p:cNvSpPr>
            <a:spLocks noChangeArrowheads="1"/>
          </p:cNvSpPr>
          <p:nvPr/>
        </p:nvSpPr>
        <p:spPr bwMode="auto">
          <a:xfrm>
            <a:off x="359" y="6257178"/>
            <a:ext cx="8757115" cy="54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49079" tIns="24539" rIns="49079" bIns="24539">
            <a:spAutoFit/>
          </a:bodyPr>
          <a:lstStyle>
            <a:lvl1pPr eaLnBrk="0" hangingPunct="0">
              <a:spcBef>
                <a:spcPct val="20000"/>
              </a:spcBef>
              <a:buClr>
                <a:schemeClr val="accent1"/>
              </a:buClr>
              <a:buSzPct val="70000"/>
              <a:buFont typeface="Monotype Sorts" pitchFamily="1" charset="2"/>
              <a:buChar char="n"/>
              <a:defRPr kumimoji="1" sz="2000" b="1">
                <a:solidFill>
                  <a:schemeClr val="tx1"/>
                </a:solidFill>
                <a:latin typeface="Arial" charset="0"/>
              </a:defRPr>
            </a:lvl1pPr>
            <a:lvl2pPr marL="742950" indent="-285750" eaLnBrk="0" hangingPunct="0">
              <a:spcBef>
                <a:spcPct val="20000"/>
              </a:spcBef>
              <a:buChar char="–"/>
              <a:defRPr kumimoji="1" sz="2000" b="1">
                <a:solidFill>
                  <a:schemeClr val="tx1"/>
                </a:solidFill>
                <a:latin typeface="Arial" charset="0"/>
              </a:defRPr>
            </a:lvl2pPr>
            <a:lvl3pPr marL="1143000" indent="-228600" eaLnBrk="0" hangingPunct="0">
              <a:spcBef>
                <a:spcPct val="20000"/>
              </a:spcBef>
              <a:buChar char="•"/>
              <a:defRPr kumimoji="1" sz="2000" b="1">
                <a:solidFill>
                  <a:schemeClr val="tx1"/>
                </a:solidFill>
                <a:latin typeface="Arial" charset="0"/>
              </a:defRPr>
            </a:lvl3pPr>
            <a:lvl4pPr marL="1600200" indent="-228600" eaLnBrk="0" hangingPunct="0">
              <a:spcBef>
                <a:spcPct val="20000"/>
              </a:spcBef>
              <a:buChar char="–"/>
              <a:defRPr kumimoji="1" sz="2000" b="1">
                <a:solidFill>
                  <a:schemeClr val="tx1"/>
                </a:solidFill>
                <a:latin typeface="Arial" charset="0"/>
              </a:defRPr>
            </a:lvl4pPr>
            <a:lvl5pPr marL="2057400" indent="-228600" eaLnBrk="0" hangingPunct="0">
              <a:spcBef>
                <a:spcPct val="20000"/>
              </a:spcBef>
              <a:buChar char="»"/>
              <a:defRPr kumimoji="1" sz="2000" b="1">
                <a:solidFill>
                  <a:schemeClr val="tx1"/>
                </a:solidFill>
                <a:latin typeface="Arial" charset="0"/>
              </a:defRPr>
            </a:lvl5pPr>
            <a:lvl6pPr marL="2514600" indent="-228600" eaLnBrk="0" fontAlgn="base" hangingPunct="0">
              <a:spcBef>
                <a:spcPct val="20000"/>
              </a:spcBef>
              <a:spcAft>
                <a:spcPct val="0"/>
              </a:spcAft>
              <a:buChar char="»"/>
              <a:defRPr kumimoji="1" sz="2000" b="1">
                <a:solidFill>
                  <a:schemeClr val="tx1"/>
                </a:solidFill>
                <a:latin typeface="Arial" charset="0"/>
              </a:defRPr>
            </a:lvl6pPr>
            <a:lvl7pPr marL="2971800" indent="-228600" eaLnBrk="0" fontAlgn="base" hangingPunct="0">
              <a:spcBef>
                <a:spcPct val="20000"/>
              </a:spcBef>
              <a:spcAft>
                <a:spcPct val="0"/>
              </a:spcAft>
              <a:buChar char="»"/>
              <a:defRPr kumimoji="1" sz="2000" b="1">
                <a:solidFill>
                  <a:schemeClr val="tx1"/>
                </a:solidFill>
                <a:latin typeface="Arial" charset="0"/>
              </a:defRPr>
            </a:lvl7pPr>
            <a:lvl8pPr marL="3429000" indent="-228600" eaLnBrk="0" fontAlgn="base" hangingPunct="0">
              <a:spcBef>
                <a:spcPct val="20000"/>
              </a:spcBef>
              <a:spcAft>
                <a:spcPct val="0"/>
              </a:spcAft>
              <a:buChar char="»"/>
              <a:defRPr kumimoji="1" sz="2000" b="1">
                <a:solidFill>
                  <a:schemeClr val="tx1"/>
                </a:solidFill>
                <a:latin typeface="Arial" charset="0"/>
              </a:defRPr>
            </a:lvl8pPr>
            <a:lvl9pPr marL="3886200" indent="-228600" eaLnBrk="0" fontAlgn="base" hangingPunct="0">
              <a:spcBef>
                <a:spcPct val="20000"/>
              </a:spcBef>
              <a:spcAft>
                <a:spcPct val="0"/>
              </a:spcAft>
              <a:buChar char="»"/>
              <a:defRPr kumimoji="1" sz="2000" b="1">
                <a:solidFill>
                  <a:schemeClr val="tx1"/>
                </a:solidFill>
                <a:latin typeface="Arial" charset="0"/>
              </a:defRPr>
            </a:lvl9pPr>
          </a:lstStyle>
          <a:p>
            <a:pPr defTabSz="587383" eaLnBrk="1" hangingPunct="1">
              <a:spcBef>
                <a:spcPct val="0"/>
              </a:spcBef>
              <a:buClrTx/>
              <a:buSzTx/>
              <a:buNone/>
            </a:pPr>
            <a:r>
              <a:rPr kumimoji="0" lang="en-US" altLang="en-US" sz="800" b="0" dirty="0"/>
              <a:t>Notes: </a:t>
            </a:r>
            <a:r>
              <a:rPr kumimoji="0" lang="en-US" altLang="en-US" sz="800" b="0" dirty="0">
                <a:solidFill>
                  <a:srgbClr val="000000"/>
                </a:solidFill>
              </a:rPr>
              <a:t>MCO revenue does not include investment income, HIPF payments, and DC Exchange/Premium tax revenue.  Administrative expenses include all claims adjustment expenses as reported in quarterly DISB filings and self reported quarterly filings, excluding cost containment expenses, HIPF payments and DC Exchange/Premium taxes as reported in MLR report/calculation provided by the MCOs.  Total annual incurred claims (including IBNR) and cost containment expenses as of June 30, 2019, net of reinsurance recoveries. </a:t>
            </a:r>
            <a:endParaRPr kumimoji="0" lang="en-US" altLang="en-US" sz="800" b="0" dirty="0"/>
          </a:p>
          <a:p>
            <a:pPr marL="396875" indent="-396875" defTabSz="587383" eaLnBrk="1" hangingPunct="1">
              <a:spcBef>
                <a:spcPct val="0"/>
              </a:spcBef>
              <a:buClrTx/>
              <a:buSzTx/>
              <a:buNone/>
            </a:pPr>
            <a:r>
              <a:rPr kumimoji="0" lang="en-US" altLang="en-US" sz="800" b="0" dirty="0"/>
              <a:t>Source:	</a:t>
            </a:r>
            <a:r>
              <a:rPr kumimoji="0" lang="en-US" altLang="en-US" sz="800" b="0" dirty="0">
                <a:solidFill>
                  <a:srgbClr val="000000"/>
                </a:solidFill>
              </a:rPr>
              <a:t>MCO Quarterly Statements filed by the MCOs with the Department of Insurance, Securities, and Banking for the three full risk-based MCOs.</a:t>
            </a:r>
            <a:endParaRPr kumimoji="0" lang="en-US" altLang="en-US" sz="800" b="0" dirty="0"/>
          </a:p>
        </p:txBody>
      </p:sp>
      <p:cxnSp>
        <p:nvCxnSpPr>
          <p:cNvPr id="30" name="Straight Arrow Connector 29"/>
          <p:cNvCxnSpPr>
            <a:cxnSpLocks/>
          </p:cNvCxnSpPr>
          <p:nvPr/>
        </p:nvCxnSpPr>
        <p:spPr>
          <a:xfrm flipV="1">
            <a:off x="6092235" y="2740593"/>
            <a:ext cx="0" cy="2984882"/>
          </a:xfrm>
          <a:prstGeom prst="straightConnector1">
            <a:avLst/>
          </a:prstGeom>
          <a:ln>
            <a:prstDash val="dash"/>
            <a:tailEnd type="none"/>
          </a:ln>
        </p:spPr>
        <p:style>
          <a:lnRef idx="3">
            <a:schemeClr val="dk1"/>
          </a:lnRef>
          <a:fillRef idx="0">
            <a:schemeClr val="dk1"/>
          </a:fillRef>
          <a:effectRef idx="2">
            <a:schemeClr val="dk1"/>
          </a:effectRef>
          <a:fontRef idx="minor">
            <a:schemeClr val="tx1"/>
          </a:fontRef>
        </p:style>
      </p:cxnSp>
      <p:sp>
        <p:nvSpPr>
          <p:cNvPr id="44058" name="Text Box 1048"/>
          <p:cNvSpPr txBox="1">
            <a:spLocks noChangeArrowheads="1"/>
          </p:cNvSpPr>
          <p:nvPr/>
        </p:nvSpPr>
        <p:spPr bwMode="auto">
          <a:xfrm>
            <a:off x="7566524" y="3142269"/>
            <a:ext cx="816159" cy="511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49079" tIns="24539" rIns="49079" bIns="24539">
            <a:spAutoFit/>
          </a:bodyPr>
          <a:lstStyle>
            <a:lvl1pPr eaLnBrk="0" hangingPunct="0">
              <a:spcBef>
                <a:spcPct val="20000"/>
              </a:spcBef>
              <a:buClr>
                <a:schemeClr val="accent1"/>
              </a:buClr>
              <a:buSzPct val="70000"/>
              <a:buFont typeface="Monotype Sorts" pitchFamily="1" charset="2"/>
              <a:buChar char="n"/>
              <a:defRPr kumimoji="1" sz="2000" b="1">
                <a:solidFill>
                  <a:schemeClr val="tx1"/>
                </a:solidFill>
                <a:latin typeface="Arial" charset="0"/>
              </a:defRPr>
            </a:lvl1pPr>
            <a:lvl2pPr marL="742950" indent="-285750" eaLnBrk="0" hangingPunct="0">
              <a:spcBef>
                <a:spcPct val="20000"/>
              </a:spcBef>
              <a:buChar char="–"/>
              <a:defRPr kumimoji="1" sz="2000" b="1">
                <a:solidFill>
                  <a:schemeClr val="tx1"/>
                </a:solidFill>
                <a:latin typeface="Arial" charset="0"/>
              </a:defRPr>
            </a:lvl2pPr>
            <a:lvl3pPr marL="1143000" indent="-228600" eaLnBrk="0" hangingPunct="0">
              <a:spcBef>
                <a:spcPct val="20000"/>
              </a:spcBef>
              <a:buChar char="•"/>
              <a:defRPr kumimoji="1" sz="2000" b="1">
                <a:solidFill>
                  <a:schemeClr val="tx1"/>
                </a:solidFill>
                <a:latin typeface="Arial" charset="0"/>
              </a:defRPr>
            </a:lvl3pPr>
            <a:lvl4pPr marL="1600200" indent="-228600" eaLnBrk="0" hangingPunct="0">
              <a:spcBef>
                <a:spcPct val="20000"/>
              </a:spcBef>
              <a:buChar char="–"/>
              <a:defRPr kumimoji="1" sz="2000" b="1">
                <a:solidFill>
                  <a:schemeClr val="tx1"/>
                </a:solidFill>
                <a:latin typeface="Arial" charset="0"/>
              </a:defRPr>
            </a:lvl4pPr>
            <a:lvl5pPr marL="2057400" indent="-228600" eaLnBrk="0" hangingPunct="0">
              <a:spcBef>
                <a:spcPct val="20000"/>
              </a:spcBef>
              <a:buChar char="»"/>
              <a:defRPr kumimoji="1" sz="2000" b="1">
                <a:solidFill>
                  <a:schemeClr val="tx1"/>
                </a:solidFill>
                <a:latin typeface="Arial" charset="0"/>
              </a:defRPr>
            </a:lvl5pPr>
            <a:lvl6pPr marL="2514600" indent="-228600" eaLnBrk="0" fontAlgn="base" hangingPunct="0">
              <a:spcBef>
                <a:spcPct val="20000"/>
              </a:spcBef>
              <a:spcAft>
                <a:spcPct val="0"/>
              </a:spcAft>
              <a:buChar char="»"/>
              <a:defRPr kumimoji="1" sz="2000" b="1">
                <a:solidFill>
                  <a:schemeClr val="tx1"/>
                </a:solidFill>
                <a:latin typeface="Arial" charset="0"/>
              </a:defRPr>
            </a:lvl6pPr>
            <a:lvl7pPr marL="2971800" indent="-228600" eaLnBrk="0" fontAlgn="base" hangingPunct="0">
              <a:spcBef>
                <a:spcPct val="20000"/>
              </a:spcBef>
              <a:spcAft>
                <a:spcPct val="0"/>
              </a:spcAft>
              <a:buChar char="»"/>
              <a:defRPr kumimoji="1" sz="2000" b="1">
                <a:solidFill>
                  <a:schemeClr val="tx1"/>
                </a:solidFill>
                <a:latin typeface="Arial" charset="0"/>
              </a:defRPr>
            </a:lvl7pPr>
            <a:lvl8pPr marL="3429000" indent="-228600" eaLnBrk="0" fontAlgn="base" hangingPunct="0">
              <a:spcBef>
                <a:spcPct val="20000"/>
              </a:spcBef>
              <a:spcAft>
                <a:spcPct val="0"/>
              </a:spcAft>
              <a:buChar char="»"/>
              <a:defRPr kumimoji="1" sz="2000" b="1">
                <a:solidFill>
                  <a:schemeClr val="tx1"/>
                </a:solidFill>
                <a:latin typeface="Arial" charset="0"/>
              </a:defRPr>
            </a:lvl8pPr>
            <a:lvl9pPr marL="3886200" indent="-228600" eaLnBrk="0" fontAlgn="base" hangingPunct="0">
              <a:spcBef>
                <a:spcPct val="20000"/>
              </a:spcBef>
              <a:spcAft>
                <a:spcPct val="0"/>
              </a:spcAft>
              <a:buChar char="»"/>
              <a:defRPr kumimoji="1" sz="2000" b="1">
                <a:solidFill>
                  <a:schemeClr val="tx1"/>
                </a:solidFill>
                <a:latin typeface="Arial" charset="0"/>
              </a:defRPr>
            </a:lvl9pPr>
          </a:lstStyle>
          <a:p>
            <a:pPr defTabSz="440537" eaLnBrk="1" hangingPunct="1">
              <a:spcBef>
                <a:spcPct val="0"/>
              </a:spcBef>
              <a:buClrTx/>
              <a:buSzTx/>
              <a:buNone/>
            </a:pPr>
            <a:r>
              <a:rPr kumimoji="0" lang="en-US" altLang="en-US" sz="1000" dirty="0">
                <a:solidFill>
                  <a:srgbClr val="000000"/>
                </a:solidFill>
              </a:rPr>
              <a:t>Operating</a:t>
            </a:r>
          </a:p>
          <a:p>
            <a:pPr defTabSz="440537" eaLnBrk="1" hangingPunct="1">
              <a:spcBef>
                <a:spcPct val="0"/>
              </a:spcBef>
              <a:buClrTx/>
              <a:buSzTx/>
              <a:buNone/>
            </a:pPr>
            <a:r>
              <a:rPr kumimoji="0" lang="en-US" altLang="en-US" sz="1000" dirty="0">
                <a:solidFill>
                  <a:srgbClr val="000000"/>
                </a:solidFill>
              </a:rPr>
              <a:t>Margin</a:t>
            </a:r>
          </a:p>
          <a:p>
            <a:pPr algn="ctr" defTabSz="440537" eaLnBrk="1" hangingPunct="1">
              <a:spcBef>
                <a:spcPct val="0"/>
              </a:spcBef>
              <a:buClrTx/>
              <a:buSzTx/>
              <a:buNone/>
            </a:pPr>
            <a:endParaRPr kumimoji="0" lang="en-US" altLang="en-US" sz="1000" dirty="0">
              <a:solidFill>
                <a:srgbClr val="000000"/>
              </a:solidFill>
            </a:endParaRPr>
          </a:p>
        </p:txBody>
      </p:sp>
      <p:sp>
        <p:nvSpPr>
          <p:cNvPr id="2" name="Rectangle 1"/>
          <p:cNvSpPr/>
          <p:nvPr/>
        </p:nvSpPr>
        <p:spPr>
          <a:xfrm>
            <a:off x="76200" y="262741"/>
            <a:ext cx="8839200" cy="1157553"/>
          </a:xfrm>
          <a:prstGeom prst="rect">
            <a:avLst/>
          </a:prstGeom>
        </p:spPr>
        <p:txBody>
          <a:bodyPr wrap="square" lIns="49079" tIns="24539" rIns="49079" bIns="24539" anchor="ctr">
            <a:spAutoFit/>
          </a:bodyPr>
          <a:lstStyle/>
          <a:p>
            <a:pPr algn="ctr" defTabSz="440537"/>
            <a:r>
              <a:rPr lang="en-US" altLang="en-US" b="1" dirty="0">
                <a:solidFill>
                  <a:prstClr val="black">
                    <a:lumMod val="95000"/>
                  </a:prstClr>
                </a:solidFill>
                <a:latin typeface="+mj-lt"/>
              </a:rPr>
              <a:t>The Notable Gap In Medical Service Costs Among The Three Full Risk MCOs That Was Observed In 2018, Continued In The First Half Of 2019</a:t>
            </a:r>
          </a:p>
        </p:txBody>
      </p:sp>
      <p:sp>
        <p:nvSpPr>
          <p:cNvPr id="36" name="Right Brace 35">
            <a:extLst>
              <a:ext uri="{FF2B5EF4-FFF2-40B4-BE49-F238E27FC236}">
                <a16:creationId xmlns:a16="http://schemas.microsoft.com/office/drawing/2014/main" id="{98CF2992-751E-4AD1-A128-9A2622A5815D}"/>
              </a:ext>
            </a:extLst>
          </p:cNvPr>
          <p:cNvSpPr>
            <a:spLocks/>
          </p:cNvSpPr>
          <p:nvPr/>
        </p:nvSpPr>
        <p:spPr bwMode="auto">
          <a:xfrm rot="10800000" flipH="1">
            <a:off x="7202266" y="3412148"/>
            <a:ext cx="372076" cy="45719"/>
          </a:xfrm>
          <a:prstGeom prst="rightBrace">
            <a:avLst>
              <a:gd name="adj1" fmla="val 8338"/>
              <a:gd name="adj2" fmla="val 49196"/>
            </a:avLst>
          </a:prstGeom>
          <a:ln>
            <a:solidFill>
              <a:srgbClr val="00B050"/>
            </a:solidFill>
            <a:headEnd/>
            <a:tailEnd/>
          </a:ln>
        </p:spPr>
        <p:style>
          <a:lnRef idx="3">
            <a:schemeClr val="accent4"/>
          </a:lnRef>
          <a:fillRef idx="0">
            <a:schemeClr val="accent4"/>
          </a:fillRef>
          <a:effectRef idx="2">
            <a:schemeClr val="accent4"/>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defTabSz="685800">
              <a:defRPr/>
            </a:pPr>
            <a:endParaRPr lang="en-US" sz="1000" dirty="0">
              <a:solidFill>
                <a:srgbClr val="FF0000"/>
              </a:solidFill>
              <a:latin typeface="Arial"/>
            </a:endParaRPr>
          </a:p>
        </p:txBody>
      </p:sp>
      <p:sp>
        <p:nvSpPr>
          <p:cNvPr id="49" name="Right Brace 48">
            <a:extLst>
              <a:ext uri="{FF2B5EF4-FFF2-40B4-BE49-F238E27FC236}">
                <a16:creationId xmlns:a16="http://schemas.microsoft.com/office/drawing/2014/main" id="{16C57412-89C8-462C-8954-0CD5F810F276}"/>
              </a:ext>
            </a:extLst>
          </p:cNvPr>
          <p:cNvSpPr>
            <a:spLocks/>
          </p:cNvSpPr>
          <p:nvPr/>
        </p:nvSpPr>
        <p:spPr bwMode="auto">
          <a:xfrm>
            <a:off x="7236637" y="3874782"/>
            <a:ext cx="372075" cy="1804675"/>
          </a:xfrm>
          <a:prstGeom prst="rightBrace">
            <a:avLst>
              <a:gd name="adj1" fmla="val 8338"/>
              <a:gd name="adj2" fmla="val 49196"/>
            </a:avLst>
          </a:prstGeom>
          <a:ln>
            <a:solidFill>
              <a:schemeClr val="tx1"/>
            </a:solidFill>
            <a:headEnd/>
            <a:tailEnd/>
          </a:ln>
        </p:spPr>
        <p:style>
          <a:lnRef idx="3">
            <a:schemeClr val="accent4"/>
          </a:lnRef>
          <a:fillRef idx="0">
            <a:schemeClr val="accent4"/>
          </a:fillRef>
          <a:effectRef idx="2">
            <a:schemeClr val="accent4"/>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defTabSz="685800">
              <a:defRPr/>
            </a:pPr>
            <a:endParaRPr lang="en-US" sz="1000" dirty="0">
              <a:solidFill>
                <a:srgbClr val="FF0000"/>
              </a:solidFill>
              <a:latin typeface="Arial"/>
            </a:endParaRPr>
          </a:p>
        </p:txBody>
      </p:sp>
      <p:sp>
        <p:nvSpPr>
          <p:cNvPr id="51" name="Text Box 1048">
            <a:extLst>
              <a:ext uri="{FF2B5EF4-FFF2-40B4-BE49-F238E27FC236}">
                <a16:creationId xmlns:a16="http://schemas.microsoft.com/office/drawing/2014/main" id="{8267B6DE-C67F-437F-A36F-638514D8E646}"/>
              </a:ext>
            </a:extLst>
          </p:cNvPr>
          <p:cNvSpPr txBox="1">
            <a:spLocks noChangeArrowheads="1"/>
          </p:cNvSpPr>
          <p:nvPr/>
        </p:nvSpPr>
        <p:spPr bwMode="auto">
          <a:xfrm>
            <a:off x="7608712" y="3460120"/>
            <a:ext cx="1662185" cy="3573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49079" tIns="24539" rIns="49079" bIns="24539">
            <a:spAutoFit/>
          </a:bodyPr>
          <a:lstStyle>
            <a:lvl1pPr eaLnBrk="0" hangingPunct="0">
              <a:spcBef>
                <a:spcPct val="20000"/>
              </a:spcBef>
              <a:buClr>
                <a:schemeClr val="accent1"/>
              </a:buClr>
              <a:buSzPct val="70000"/>
              <a:buFont typeface="Monotype Sorts" pitchFamily="1" charset="2"/>
              <a:buChar char="n"/>
              <a:defRPr kumimoji="1" sz="2000" b="1">
                <a:solidFill>
                  <a:schemeClr val="tx1"/>
                </a:solidFill>
                <a:latin typeface="Arial" charset="0"/>
              </a:defRPr>
            </a:lvl1pPr>
            <a:lvl2pPr marL="742950" indent="-285750" eaLnBrk="0" hangingPunct="0">
              <a:spcBef>
                <a:spcPct val="20000"/>
              </a:spcBef>
              <a:buChar char="–"/>
              <a:defRPr kumimoji="1" sz="2000" b="1">
                <a:solidFill>
                  <a:schemeClr val="tx1"/>
                </a:solidFill>
                <a:latin typeface="Arial" charset="0"/>
              </a:defRPr>
            </a:lvl2pPr>
            <a:lvl3pPr marL="1143000" indent="-228600" eaLnBrk="0" hangingPunct="0">
              <a:spcBef>
                <a:spcPct val="20000"/>
              </a:spcBef>
              <a:buChar char="•"/>
              <a:defRPr kumimoji="1" sz="2000" b="1">
                <a:solidFill>
                  <a:schemeClr val="tx1"/>
                </a:solidFill>
                <a:latin typeface="Arial" charset="0"/>
              </a:defRPr>
            </a:lvl3pPr>
            <a:lvl4pPr marL="1600200" indent="-228600" eaLnBrk="0" hangingPunct="0">
              <a:spcBef>
                <a:spcPct val="20000"/>
              </a:spcBef>
              <a:buChar char="–"/>
              <a:defRPr kumimoji="1" sz="2000" b="1">
                <a:solidFill>
                  <a:schemeClr val="tx1"/>
                </a:solidFill>
                <a:latin typeface="Arial" charset="0"/>
              </a:defRPr>
            </a:lvl4pPr>
            <a:lvl5pPr marL="2057400" indent="-228600" eaLnBrk="0" hangingPunct="0">
              <a:spcBef>
                <a:spcPct val="20000"/>
              </a:spcBef>
              <a:buChar char="»"/>
              <a:defRPr kumimoji="1" sz="2000" b="1">
                <a:solidFill>
                  <a:schemeClr val="tx1"/>
                </a:solidFill>
                <a:latin typeface="Arial" charset="0"/>
              </a:defRPr>
            </a:lvl5pPr>
            <a:lvl6pPr marL="2514600" indent="-228600" eaLnBrk="0" fontAlgn="base" hangingPunct="0">
              <a:spcBef>
                <a:spcPct val="20000"/>
              </a:spcBef>
              <a:spcAft>
                <a:spcPct val="0"/>
              </a:spcAft>
              <a:buChar char="»"/>
              <a:defRPr kumimoji="1" sz="2000" b="1">
                <a:solidFill>
                  <a:schemeClr val="tx1"/>
                </a:solidFill>
                <a:latin typeface="Arial" charset="0"/>
              </a:defRPr>
            </a:lvl6pPr>
            <a:lvl7pPr marL="2971800" indent="-228600" eaLnBrk="0" fontAlgn="base" hangingPunct="0">
              <a:spcBef>
                <a:spcPct val="20000"/>
              </a:spcBef>
              <a:spcAft>
                <a:spcPct val="0"/>
              </a:spcAft>
              <a:buChar char="»"/>
              <a:defRPr kumimoji="1" sz="2000" b="1">
                <a:solidFill>
                  <a:schemeClr val="tx1"/>
                </a:solidFill>
                <a:latin typeface="Arial" charset="0"/>
              </a:defRPr>
            </a:lvl7pPr>
            <a:lvl8pPr marL="3429000" indent="-228600" eaLnBrk="0" fontAlgn="base" hangingPunct="0">
              <a:spcBef>
                <a:spcPct val="20000"/>
              </a:spcBef>
              <a:spcAft>
                <a:spcPct val="0"/>
              </a:spcAft>
              <a:buChar char="»"/>
              <a:defRPr kumimoji="1" sz="2000" b="1">
                <a:solidFill>
                  <a:schemeClr val="tx1"/>
                </a:solidFill>
                <a:latin typeface="Arial" charset="0"/>
              </a:defRPr>
            </a:lvl8pPr>
            <a:lvl9pPr marL="3886200" indent="-228600" eaLnBrk="0" fontAlgn="base" hangingPunct="0">
              <a:spcBef>
                <a:spcPct val="20000"/>
              </a:spcBef>
              <a:spcAft>
                <a:spcPct val="0"/>
              </a:spcAft>
              <a:buChar char="»"/>
              <a:defRPr kumimoji="1" sz="2000" b="1">
                <a:solidFill>
                  <a:schemeClr val="tx1"/>
                </a:solidFill>
                <a:latin typeface="Arial" charset="0"/>
              </a:defRPr>
            </a:lvl9pPr>
          </a:lstStyle>
          <a:p>
            <a:pPr defTabSz="440537" eaLnBrk="1" hangingPunct="1">
              <a:spcBef>
                <a:spcPct val="0"/>
              </a:spcBef>
              <a:buClrTx/>
              <a:buSzTx/>
              <a:buNone/>
            </a:pPr>
            <a:r>
              <a:rPr kumimoji="0" lang="en-US" altLang="en-US" sz="1000" dirty="0">
                <a:solidFill>
                  <a:srgbClr val="000000"/>
                </a:solidFill>
              </a:rPr>
              <a:t>10.25% - Administration</a:t>
            </a:r>
          </a:p>
          <a:p>
            <a:pPr algn="ctr" defTabSz="440537" eaLnBrk="1" hangingPunct="1">
              <a:spcBef>
                <a:spcPct val="0"/>
              </a:spcBef>
              <a:buClrTx/>
              <a:buSzTx/>
              <a:buNone/>
            </a:pPr>
            <a:endParaRPr kumimoji="0" lang="en-US" altLang="en-US" sz="1000" dirty="0">
              <a:solidFill>
                <a:srgbClr val="000000"/>
              </a:solidFill>
            </a:endParaRPr>
          </a:p>
        </p:txBody>
      </p:sp>
      <p:sp>
        <p:nvSpPr>
          <p:cNvPr id="52" name="Right Brace 51">
            <a:extLst>
              <a:ext uri="{FF2B5EF4-FFF2-40B4-BE49-F238E27FC236}">
                <a16:creationId xmlns:a16="http://schemas.microsoft.com/office/drawing/2014/main" id="{24FEB799-FEBB-4D7C-AF6A-2C37F3AEBC30}"/>
              </a:ext>
            </a:extLst>
          </p:cNvPr>
          <p:cNvSpPr>
            <a:spLocks/>
          </p:cNvSpPr>
          <p:nvPr/>
        </p:nvSpPr>
        <p:spPr bwMode="auto">
          <a:xfrm rot="10800000">
            <a:off x="7239893" y="3565946"/>
            <a:ext cx="372075" cy="239140"/>
          </a:xfrm>
          <a:prstGeom prst="rightBrace">
            <a:avLst>
              <a:gd name="adj1" fmla="val 8338"/>
              <a:gd name="adj2" fmla="val 50000"/>
            </a:avLst>
          </a:prstGeom>
          <a:ln>
            <a:solidFill>
              <a:srgbClr val="FF0000"/>
            </a:solidFill>
            <a:headEnd/>
            <a:tailEnd/>
          </a:ln>
        </p:spPr>
        <p:style>
          <a:lnRef idx="3">
            <a:schemeClr val="accent4"/>
          </a:lnRef>
          <a:fillRef idx="0">
            <a:schemeClr val="accent4"/>
          </a:fillRef>
          <a:effectRef idx="2">
            <a:schemeClr val="accent4"/>
          </a:effectRef>
          <a:fontRef idx="minor">
            <a:schemeClr val="tx1"/>
          </a:fontRef>
        </p:style>
        <p:txBody>
          <a:bodyPr lIns="49079" tIns="24539" rIns="49079" bIns="24539"/>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defTabSz="440537">
              <a:defRPr/>
            </a:pPr>
            <a:endParaRPr lang="en-US" sz="1000" dirty="0">
              <a:solidFill>
                <a:srgbClr val="FF0000"/>
              </a:solidFill>
              <a:latin typeface="Calibri"/>
            </a:endParaRPr>
          </a:p>
        </p:txBody>
      </p:sp>
      <p:sp>
        <p:nvSpPr>
          <p:cNvPr id="53" name="Text Box 1048">
            <a:extLst>
              <a:ext uri="{FF2B5EF4-FFF2-40B4-BE49-F238E27FC236}">
                <a16:creationId xmlns:a16="http://schemas.microsoft.com/office/drawing/2014/main" id="{11B12A18-9417-4B64-9B74-7A7279C9590B}"/>
              </a:ext>
            </a:extLst>
          </p:cNvPr>
          <p:cNvSpPr txBox="1">
            <a:spLocks noChangeArrowheads="1"/>
          </p:cNvSpPr>
          <p:nvPr/>
        </p:nvSpPr>
        <p:spPr bwMode="auto">
          <a:xfrm>
            <a:off x="7625247" y="3696443"/>
            <a:ext cx="1392457" cy="3573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49079" tIns="24539" rIns="49079" bIns="24539">
            <a:spAutoFit/>
          </a:bodyPr>
          <a:lstStyle>
            <a:lvl1pPr eaLnBrk="0" hangingPunct="0">
              <a:spcBef>
                <a:spcPct val="20000"/>
              </a:spcBef>
              <a:buClr>
                <a:schemeClr val="accent1"/>
              </a:buClr>
              <a:buSzPct val="70000"/>
              <a:buFont typeface="Monotype Sorts" pitchFamily="1" charset="2"/>
              <a:buChar char="n"/>
              <a:defRPr kumimoji="1" sz="2000" b="1">
                <a:solidFill>
                  <a:schemeClr val="tx1"/>
                </a:solidFill>
                <a:latin typeface="Arial" charset="0"/>
              </a:defRPr>
            </a:lvl1pPr>
            <a:lvl2pPr marL="742950" indent="-285750" eaLnBrk="0" hangingPunct="0">
              <a:spcBef>
                <a:spcPct val="20000"/>
              </a:spcBef>
              <a:buChar char="–"/>
              <a:defRPr kumimoji="1" sz="2000" b="1">
                <a:solidFill>
                  <a:schemeClr val="tx1"/>
                </a:solidFill>
                <a:latin typeface="Arial" charset="0"/>
              </a:defRPr>
            </a:lvl2pPr>
            <a:lvl3pPr marL="1143000" indent="-228600" eaLnBrk="0" hangingPunct="0">
              <a:spcBef>
                <a:spcPct val="20000"/>
              </a:spcBef>
              <a:buChar char="•"/>
              <a:defRPr kumimoji="1" sz="2000" b="1">
                <a:solidFill>
                  <a:schemeClr val="tx1"/>
                </a:solidFill>
                <a:latin typeface="Arial" charset="0"/>
              </a:defRPr>
            </a:lvl3pPr>
            <a:lvl4pPr marL="1600200" indent="-228600" eaLnBrk="0" hangingPunct="0">
              <a:spcBef>
                <a:spcPct val="20000"/>
              </a:spcBef>
              <a:buChar char="–"/>
              <a:defRPr kumimoji="1" sz="2000" b="1">
                <a:solidFill>
                  <a:schemeClr val="tx1"/>
                </a:solidFill>
                <a:latin typeface="Arial" charset="0"/>
              </a:defRPr>
            </a:lvl4pPr>
            <a:lvl5pPr marL="2057400" indent="-228600" eaLnBrk="0" hangingPunct="0">
              <a:spcBef>
                <a:spcPct val="20000"/>
              </a:spcBef>
              <a:buChar char="»"/>
              <a:defRPr kumimoji="1" sz="2000" b="1">
                <a:solidFill>
                  <a:schemeClr val="tx1"/>
                </a:solidFill>
                <a:latin typeface="Arial" charset="0"/>
              </a:defRPr>
            </a:lvl5pPr>
            <a:lvl6pPr marL="2514600" indent="-228600" eaLnBrk="0" fontAlgn="base" hangingPunct="0">
              <a:spcBef>
                <a:spcPct val="20000"/>
              </a:spcBef>
              <a:spcAft>
                <a:spcPct val="0"/>
              </a:spcAft>
              <a:buChar char="»"/>
              <a:defRPr kumimoji="1" sz="2000" b="1">
                <a:solidFill>
                  <a:schemeClr val="tx1"/>
                </a:solidFill>
                <a:latin typeface="Arial" charset="0"/>
              </a:defRPr>
            </a:lvl6pPr>
            <a:lvl7pPr marL="2971800" indent="-228600" eaLnBrk="0" fontAlgn="base" hangingPunct="0">
              <a:spcBef>
                <a:spcPct val="20000"/>
              </a:spcBef>
              <a:spcAft>
                <a:spcPct val="0"/>
              </a:spcAft>
              <a:buChar char="»"/>
              <a:defRPr kumimoji="1" sz="2000" b="1">
                <a:solidFill>
                  <a:schemeClr val="tx1"/>
                </a:solidFill>
                <a:latin typeface="Arial" charset="0"/>
              </a:defRPr>
            </a:lvl7pPr>
            <a:lvl8pPr marL="3429000" indent="-228600" eaLnBrk="0" fontAlgn="base" hangingPunct="0">
              <a:spcBef>
                <a:spcPct val="20000"/>
              </a:spcBef>
              <a:spcAft>
                <a:spcPct val="0"/>
              </a:spcAft>
              <a:buChar char="»"/>
              <a:defRPr kumimoji="1" sz="2000" b="1">
                <a:solidFill>
                  <a:schemeClr val="tx1"/>
                </a:solidFill>
                <a:latin typeface="Arial" charset="0"/>
              </a:defRPr>
            </a:lvl8pPr>
            <a:lvl9pPr marL="3886200" indent="-228600" eaLnBrk="0" fontAlgn="base" hangingPunct="0">
              <a:spcBef>
                <a:spcPct val="20000"/>
              </a:spcBef>
              <a:spcAft>
                <a:spcPct val="0"/>
              </a:spcAft>
              <a:buChar char="»"/>
              <a:defRPr kumimoji="1" sz="2000" b="1">
                <a:solidFill>
                  <a:schemeClr val="tx1"/>
                </a:solidFill>
                <a:latin typeface="Arial" charset="0"/>
              </a:defRPr>
            </a:lvl9pPr>
          </a:lstStyle>
          <a:p>
            <a:pPr defTabSz="440537" eaLnBrk="1" hangingPunct="1">
              <a:spcBef>
                <a:spcPct val="0"/>
              </a:spcBef>
              <a:buClrTx/>
              <a:buSzTx/>
              <a:buNone/>
            </a:pPr>
            <a:r>
              <a:rPr kumimoji="0" lang="en-US" altLang="en-US" sz="1000" dirty="0">
                <a:solidFill>
                  <a:srgbClr val="000000"/>
                </a:solidFill>
              </a:rPr>
              <a:t>3% - Taxes</a:t>
            </a:r>
          </a:p>
          <a:p>
            <a:pPr algn="ctr" defTabSz="440537" eaLnBrk="1" hangingPunct="1">
              <a:spcBef>
                <a:spcPct val="0"/>
              </a:spcBef>
              <a:buClrTx/>
              <a:buSzTx/>
              <a:buNone/>
            </a:pPr>
            <a:endParaRPr kumimoji="0" lang="en-US" altLang="en-US" sz="1000" dirty="0">
              <a:solidFill>
                <a:srgbClr val="000000"/>
              </a:solidFill>
            </a:endParaRPr>
          </a:p>
        </p:txBody>
      </p:sp>
      <p:sp>
        <p:nvSpPr>
          <p:cNvPr id="58" name="Text Box 1048">
            <a:extLst>
              <a:ext uri="{FF2B5EF4-FFF2-40B4-BE49-F238E27FC236}">
                <a16:creationId xmlns:a16="http://schemas.microsoft.com/office/drawing/2014/main" id="{0DD81A08-9738-40CC-A8EE-A482AB956CD8}"/>
              </a:ext>
            </a:extLst>
          </p:cNvPr>
          <p:cNvSpPr txBox="1">
            <a:spLocks noChangeArrowheads="1"/>
          </p:cNvSpPr>
          <p:nvPr/>
        </p:nvSpPr>
        <p:spPr bwMode="auto">
          <a:xfrm>
            <a:off x="976173" y="2903428"/>
            <a:ext cx="686070" cy="2957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49079" tIns="24539" rIns="49079" bIns="24539">
            <a:spAutoFit/>
          </a:bodyPr>
          <a:lstStyle>
            <a:lvl1pPr eaLnBrk="0" hangingPunct="0">
              <a:spcBef>
                <a:spcPct val="20000"/>
              </a:spcBef>
              <a:buClr>
                <a:schemeClr val="accent1"/>
              </a:buClr>
              <a:buSzPct val="70000"/>
              <a:buFont typeface="Monotype Sorts" pitchFamily="1" charset="2"/>
              <a:buChar char="n"/>
              <a:defRPr kumimoji="1" sz="2000" b="1">
                <a:solidFill>
                  <a:schemeClr val="tx1"/>
                </a:solidFill>
                <a:latin typeface="Arial" charset="0"/>
              </a:defRPr>
            </a:lvl1pPr>
            <a:lvl2pPr marL="742950" indent="-285750" eaLnBrk="0" hangingPunct="0">
              <a:spcBef>
                <a:spcPct val="20000"/>
              </a:spcBef>
              <a:buChar char="–"/>
              <a:defRPr kumimoji="1" sz="2000" b="1">
                <a:solidFill>
                  <a:schemeClr val="tx1"/>
                </a:solidFill>
                <a:latin typeface="Arial" charset="0"/>
              </a:defRPr>
            </a:lvl2pPr>
            <a:lvl3pPr marL="1143000" indent="-228600" eaLnBrk="0" hangingPunct="0">
              <a:spcBef>
                <a:spcPct val="20000"/>
              </a:spcBef>
              <a:buChar char="•"/>
              <a:defRPr kumimoji="1" sz="2000" b="1">
                <a:solidFill>
                  <a:schemeClr val="tx1"/>
                </a:solidFill>
                <a:latin typeface="Arial" charset="0"/>
              </a:defRPr>
            </a:lvl3pPr>
            <a:lvl4pPr marL="1600200" indent="-228600" eaLnBrk="0" hangingPunct="0">
              <a:spcBef>
                <a:spcPct val="20000"/>
              </a:spcBef>
              <a:buChar char="–"/>
              <a:defRPr kumimoji="1" sz="2000" b="1">
                <a:solidFill>
                  <a:schemeClr val="tx1"/>
                </a:solidFill>
                <a:latin typeface="Arial" charset="0"/>
              </a:defRPr>
            </a:lvl4pPr>
            <a:lvl5pPr marL="2057400" indent="-228600" eaLnBrk="0" hangingPunct="0">
              <a:spcBef>
                <a:spcPct val="20000"/>
              </a:spcBef>
              <a:buChar char="»"/>
              <a:defRPr kumimoji="1" sz="2000" b="1">
                <a:solidFill>
                  <a:schemeClr val="tx1"/>
                </a:solidFill>
                <a:latin typeface="Arial" charset="0"/>
              </a:defRPr>
            </a:lvl5pPr>
            <a:lvl6pPr marL="2514600" indent="-228600" eaLnBrk="0" fontAlgn="base" hangingPunct="0">
              <a:spcBef>
                <a:spcPct val="20000"/>
              </a:spcBef>
              <a:spcAft>
                <a:spcPct val="0"/>
              </a:spcAft>
              <a:buChar char="»"/>
              <a:defRPr kumimoji="1" sz="2000" b="1">
                <a:solidFill>
                  <a:schemeClr val="tx1"/>
                </a:solidFill>
                <a:latin typeface="Arial" charset="0"/>
              </a:defRPr>
            </a:lvl6pPr>
            <a:lvl7pPr marL="2971800" indent="-228600" eaLnBrk="0" fontAlgn="base" hangingPunct="0">
              <a:spcBef>
                <a:spcPct val="20000"/>
              </a:spcBef>
              <a:spcAft>
                <a:spcPct val="0"/>
              </a:spcAft>
              <a:buChar char="»"/>
              <a:defRPr kumimoji="1" sz="2000" b="1">
                <a:solidFill>
                  <a:schemeClr val="tx1"/>
                </a:solidFill>
                <a:latin typeface="Arial" charset="0"/>
              </a:defRPr>
            </a:lvl7pPr>
            <a:lvl8pPr marL="3429000" indent="-228600" eaLnBrk="0" fontAlgn="base" hangingPunct="0">
              <a:spcBef>
                <a:spcPct val="20000"/>
              </a:spcBef>
              <a:spcAft>
                <a:spcPct val="0"/>
              </a:spcAft>
              <a:buChar char="»"/>
              <a:defRPr kumimoji="1" sz="2000" b="1">
                <a:solidFill>
                  <a:schemeClr val="tx1"/>
                </a:solidFill>
                <a:latin typeface="Arial" charset="0"/>
              </a:defRPr>
            </a:lvl8pPr>
            <a:lvl9pPr marL="3886200" indent="-228600" eaLnBrk="0" fontAlgn="base" hangingPunct="0">
              <a:spcBef>
                <a:spcPct val="20000"/>
              </a:spcBef>
              <a:spcAft>
                <a:spcPct val="0"/>
              </a:spcAft>
              <a:buChar char="»"/>
              <a:defRPr kumimoji="1" sz="2000" b="1">
                <a:solidFill>
                  <a:schemeClr val="tx1"/>
                </a:solidFill>
                <a:latin typeface="Arial" charset="0"/>
              </a:defRPr>
            </a:lvl9pPr>
          </a:lstStyle>
          <a:p>
            <a:pPr algn="ctr" defTabSz="440537" eaLnBrk="1" hangingPunct="1">
              <a:spcBef>
                <a:spcPct val="0"/>
              </a:spcBef>
              <a:buClrTx/>
              <a:buSzTx/>
              <a:buNone/>
            </a:pPr>
            <a:r>
              <a:rPr kumimoji="0" lang="en-US" altLang="en-US" sz="1600" dirty="0">
                <a:solidFill>
                  <a:srgbClr val="FF0000"/>
                </a:solidFill>
              </a:rPr>
              <a:t>-10%</a:t>
            </a:r>
          </a:p>
        </p:txBody>
      </p:sp>
      <p:cxnSp>
        <p:nvCxnSpPr>
          <p:cNvPr id="59" name="Straight Connector 58">
            <a:extLst>
              <a:ext uri="{FF2B5EF4-FFF2-40B4-BE49-F238E27FC236}">
                <a16:creationId xmlns:a16="http://schemas.microsoft.com/office/drawing/2014/main" id="{9EBFEB69-A653-414B-BF74-F8FA53B34466}"/>
              </a:ext>
            </a:extLst>
          </p:cNvPr>
          <p:cNvCxnSpPr>
            <a:cxnSpLocks/>
          </p:cNvCxnSpPr>
          <p:nvPr/>
        </p:nvCxnSpPr>
        <p:spPr bwMode="auto">
          <a:xfrm flipV="1">
            <a:off x="1621750" y="2846446"/>
            <a:ext cx="331627" cy="204871"/>
          </a:xfrm>
          <a:prstGeom prst="line">
            <a:avLst/>
          </a:prstGeom>
          <a:ln>
            <a:prstDash val="sysDot"/>
            <a:headEnd type="none" w="med" len="med"/>
            <a:tailEnd type="triangle" w="med" len="med"/>
          </a:ln>
        </p:spPr>
        <p:style>
          <a:lnRef idx="3">
            <a:schemeClr val="dk1"/>
          </a:lnRef>
          <a:fillRef idx="0">
            <a:schemeClr val="dk1"/>
          </a:fillRef>
          <a:effectRef idx="2">
            <a:schemeClr val="dk1"/>
          </a:effectRef>
          <a:fontRef idx="minor">
            <a:schemeClr val="tx1"/>
          </a:fontRef>
        </p:style>
      </p:cxnSp>
      <p:sp>
        <p:nvSpPr>
          <p:cNvPr id="74" name="Text Box 1048">
            <a:extLst>
              <a:ext uri="{FF2B5EF4-FFF2-40B4-BE49-F238E27FC236}">
                <a16:creationId xmlns:a16="http://schemas.microsoft.com/office/drawing/2014/main" id="{D35D2C6E-EE8E-4F82-ADFB-149EBA76BD4B}"/>
              </a:ext>
            </a:extLst>
          </p:cNvPr>
          <p:cNvSpPr txBox="1">
            <a:spLocks noChangeArrowheads="1"/>
          </p:cNvSpPr>
          <p:nvPr/>
        </p:nvSpPr>
        <p:spPr bwMode="auto">
          <a:xfrm>
            <a:off x="370964" y="2582538"/>
            <a:ext cx="1210418" cy="3573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49079" tIns="24539" rIns="49079" bIns="24539">
            <a:spAutoFit/>
          </a:bodyPr>
          <a:lstStyle>
            <a:lvl1pPr eaLnBrk="0" hangingPunct="0">
              <a:spcBef>
                <a:spcPct val="20000"/>
              </a:spcBef>
              <a:buClr>
                <a:schemeClr val="accent1"/>
              </a:buClr>
              <a:buSzPct val="70000"/>
              <a:buFont typeface="Monotype Sorts" pitchFamily="1" charset="2"/>
              <a:buChar char="n"/>
              <a:defRPr kumimoji="1" sz="2000" b="1">
                <a:solidFill>
                  <a:schemeClr val="tx1"/>
                </a:solidFill>
                <a:latin typeface="Arial" charset="0"/>
              </a:defRPr>
            </a:lvl1pPr>
            <a:lvl2pPr marL="742950" indent="-285750" eaLnBrk="0" hangingPunct="0">
              <a:spcBef>
                <a:spcPct val="20000"/>
              </a:spcBef>
              <a:buChar char="–"/>
              <a:defRPr kumimoji="1" sz="2000" b="1">
                <a:solidFill>
                  <a:schemeClr val="tx1"/>
                </a:solidFill>
                <a:latin typeface="Arial" charset="0"/>
              </a:defRPr>
            </a:lvl2pPr>
            <a:lvl3pPr marL="1143000" indent="-228600" eaLnBrk="0" hangingPunct="0">
              <a:spcBef>
                <a:spcPct val="20000"/>
              </a:spcBef>
              <a:buChar char="•"/>
              <a:defRPr kumimoji="1" sz="2000" b="1">
                <a:solidFill>
                  <a:schemeClr val="tx1"/>
                </a:solidFill>
                <a:latin typeface="Arial" charset="0"/>
              </a:defRPr>
            </a:lvl3pPr>
            <a:lvl4pPr marL="1600200" indent="-228600" eaLnBrk="0" hangingPunct="0">
              <a:spcBef>
                <a:spcPct val="20000"/>
              </a:spcBef>
              <a:buChar char="–"/>
              <a:defRPr kumimoji="1" sz="2000" b="1">
                <a:solidFill>
                  <a:schemeClr val="tx1"/>
                </a:solidFill>
                <a:latin typeface="Arial" charset="0"/>
              </a:defRPr>
            </a:lvl4pPr>
            <a:lvl5pPr marL="2057400" indent="-228600" eaLnBrk="0" hangingPunct="0">
              <a:spcBef>
                <a:spcPct val="20000"/>
              </a:spcBef>
              <a:buChar char="»"/>
              <a:defRPr kumimoji="1" sz="2000" b="1">
                <a:solidFill>
                  <a:schemeClr val="tx1"/>
                </a:solidFill>
                <a:latin typeface="Arial" charset="0"/>
              </a:defRPr>
            </a:lvl5pPr>
            <a:lvl6pPr marL="2514600" indent="-228600" eaLnBrk="0" fontAlgn="base" hangingPunct="0">
              <a:spcBef>
                <a:spcPct val="20000"/>
              </a:spcBef>
              <a:spcAft>
                <a:spcPct val="0"/>
              </a:spcAft>
              <a:buChar char="»"/>
              <a:defRPr kumimoji="1" sz="2000" b="1">
                <a:solidFill>
                  <a:schemeClr val="tx1"/>
                </a:solidFill>
                <a:latin typeface="Arial" charset="0"/>
              </a:defRPr>
            </a:lvl6pPr>
            <a:lvl7pPr marL="2971800" indent="-228600" eaLnBrk="0" fontAlgn="base" hangingPunct="0">
              <a:spcBef>
                <a:spcPct val="20000"/>
              </a:spcBef>
              <a:spcAft>
                <a:spcPct val="0"/>
              </a:spcAft>
              <a:buChar char="»"/>
              <a:defRPr kumimoji="1" sz="2000" b="1">
                <a:solidFill>
                  <a:schemeClr val="tx1"/>
                </a:solidFill>
                <a:latin typeface="Arial" charset="0"/>
              </a:defRPr>
            </a:lvl7pPr>
            <a:lvl8pPr marL="3429000" indent="-228600" eaLnBrk="0" fontAlgn="base" hangingPunct="0">
              <a:spcBef>
                <a:spcPct val="20000"/>
              </a:spcBef>
              <a:spcAft>
                <a:spcPct val="0"/>
              </a:spcAft>
              <a:buChar char="»"/>
              <a:defRPr kumimoji="1" sz="2000" b="1">
                <a:solidFill>
                  <a:schemeClr val="tx1"/>
                </a:solidFill>
                <a:latin typeface="Arial" charset="0"/>
              </a:defRPr>
            </a:lvl8pPr>
            <a:lvl9pPr marL="3886200" indent="-228600" eaLnBrk="0" fontAlgn="base" hangingPunct="0">
              <a:spcBef>
                <a:spcPct val="20000"/>
              </a:spcBef>
              <a:spcAft>
                <a:spcPct val="0"/>
              </a:spcAft>
              <a:buChar char="»"/>
              <a:defRPr kumimoji="1" sz="2000" b="1">
                <a:solidFill>
                  <a:schemeClr val="tx1"/>
                </a:solidFill>
                <a:latin typeface="Arial" charset="0"/>
              </a:defRPr>
            </a:lvl9pPr>
          </a:lstStyle>
          <a:p>
            <a:pPr defTabSz="440537" eaLnBrk="1" hangingPunct="1">
              <a:spcBef>
                <a:spcPct val="0"/>
              </a:spcBef>
              <a:buClrTx/>
              <a:buSzTx/>
              <a:buNone/>
            </a:pPr>
            <a:r>
              <a:rPr kumimoji="0" lang="en-US" altLang="en-US" sz="1000" dirty="0">
                <a:solidFill>
                  <a:srgbClr val="000000"/>
                </a:solidFill>
              </a:rPr>
              <a:t>Profit/(Loss)</a:t>
            </a:r>
          </a:p>
          <a:p>
            <a:pPr algn="ctr" defTabSz="440537" eaLnBrk="1" hangingPunct="1">
              <a:spcBef>
                <a:spcPct val="0"/>
              </a:spcBef>
              <a:buClrTx/>
              <a:buSzTx/>
              <a:buNone/>
            </a:pPr>
            <a:endParaRPr kumimoji="0" lang="en-US" altLang="en-US" sz="1000" dirty="0">
              <a:solidFill>
                <a:srgbClr val="000000"/>
              </a:solidFill>
            </a:endParaRPr>
          </a:p>
        </p:txBody>
      </p:sp>
      <p:sp>
        <p:nvSpPr>
          <p:cNvPr id="44049" name="Text Box 1048"/>
          <p:cNvSpPr txBox="1">
            <a:spLocks noChangeArrowheads="1"/>
          </p:cNvSpPr>
          <p:nvPr/>
        </p:nvSpPr>
        <p:spPr bwMode="auto">
          <a:xfrm>
            <a:off x="3353074" y="2366002"/>
            <a:ext cx="927608" cy="480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49079" tIns="24539" rIns="49079" bIns="24539">
            <a:spAutoFit/>
          </a:bodyPr>
          <a:lstStyle>
            <a:lvl1pPr eaLnBrk="0" hangingPunct="0">
              <a:spcBef>
                <a:spcPct val="20000"/>
              </a:spcBef>
              <a:buClr>
                <a:schemeClr val="accent1"/>
              </a:buClr>
              <a:buSzPct val="70000"/>
              <a:buFont typeface="Monotype Sorts" pitchFamily="1" charset="2"/>
              <a:buChar char="n"/>
              <a:defRPr kumimoji="1" sz="2000" b="1">
                <a:solidFill>
                  <a:schemeClr val="tx1"/>
                </a:solidFill>
                <a:latin typeface="Arial" charset="0"/>
              </a:defRPr>
            </a:lvl1pPr>
            <a:lvl2pPr marL="742950" indent="-285750" eaLnBrk="0" hangingPunct="0">
              <a:spcBef>
                <a:spcPct val="20000"/>
              </a:spcBef>
              <a:buChar char="–"/>
              <a:defRPr kumimoji="1" sz="2000" b="1">
                <a:solidFill>
                  <a:schemeClr val="tx1"/>
                </a:solidFill>
                <a:latin typeface="Arial" charset="0"/>
              </a:defRPr>
            </a:lvl2pPr>
            <a:lvl3pPr marL="1143000" indent="-228600" eaLnBrk="0" hangingPunct="0">
              <a:spcBef>
                <a:spcPct val="20000"/>
              </a:spcBef>
              <a:buChar char="•"/>
              <a:defRPr kumimoji="1" sz="2000" b="1">
                <a:solidFill>
                  <a:schemeClr val="tx1"/>
                </a:solidFill>
                <a:latin typeface="Arial" charset="0"/>
              </a:defRPr>
            </a:lvl3pPr>
            <a:lvl4pPr marL="1600200" indent="-228600" eaLnBrk="0" hangingPunct="0">
              <a:spcBef>
                <a:spcPct val="20000"/>
              </a:spcBef>
              <a:buChar char="–"/>
              <a:defRPr kumimoji="1" sz="2000" b="1">
                <a:solidFill>
                  <a:schemeClr val="tx1"/>
                </a:solidFill>
                <a:latin typeface="Arial" charset="0"/>
              </a:defRPr>
            </a:lvl4pPr>
            <a:lvl5pPr marL="2057400" indent="-228600" eaLnBrk="0" hangingPunct="0">
              <a:spcBef>
                <a:spcPct val="20000"/>
              </a:spcBef>
              <a:buChar char="»"/>
              <a:defRPr kumimoji="1" sz="2000" b="1">
                <a:solidFill>
                  <a:schemeClr val="tx1"/>
                </a:solidFill>
                <a:latin typeface="Arial" charset="0"/>
              </a:defRPr>
            </a:lvl5pPr>
            <a:lvl6pPr marL="2514600" indent="-228600" eaLnBrk="0" fontAlgn="base" hangingPunct="0">
              <a:spcBef>
                <a:spcPct val="20000"/>
              </a:spcBef>
              <a:spcAft>
                <a:spcPct val="0"/>
              </a:spcAft>
              <a:buChar char="»"/>
              <a:defRPr kumimoji="1" sz="2000" b="1">
                <a:solidFill>
                  <a:schemeClr val="tx1"/>
                </a:solidFill>
                <a:latin typeface="Arial" charset="0"/>
              </a:defRPr>
            </a:lvl6pPr>
            <a:lvl7pPr marL="2971800" indent="-228600" eaLnBrk="0" fontAlgn="base" hangingPunct="0">
              <a:spcBef>
                <a:spcPct val="20000"/>
              </a:spcBef>
              <a:spcAft>
                <a:spcPct val="0"/>
              </a:spcAft>
              <a:buChar char="»"/>
              <a:defRPr kumimoji="1" sz="2000" b="1">
                <a:solidFill>
                  <a:schemeClr val="tx1"/>
                </a:solidFill>
                <a:latin typeface="Arial" charset="0"/>
              </a:defRPr>
            </a:lvl7pPr>
            <a:lvl8pPr marL="3429000" indent="-228600" eaLnBrk="0" fontAlgn="base" hangingPunct="0">
              <a:spcBef>
                <a:spcPct val="20000"/>
              </a:spcBef>
              <a:spcAft>
                <a:spcPct val="0"/>
              </a:spcAft>
              <a:buChar char="»"/>
              <a:defRPr kumimoji="1" sz="2000" b="1">
                <a:solidFill>
                  <a:schemeClr val="tx1"/>
                </a:solidFill>
                <a:latin typeface="Arial" charset="0"/>
              </a:defRPr>
            </a:lvl8pPr>
            <a:lvl9pPr marL="3886200" indent="-228600" eaLnBrk="0" fontAlgn="base" hangingPunct="0">
              <a:spcBef>
                <a:spcPct val="20000"/>
              </a:spcBef>
              <a:spcAft>
                <a:spcPct val="0"/>
              </a:spcAft>
              <a:buChar char="»"/>
              <a:defRPr kumimoji="1" sz="2000" b="1">
                <a:solidFill>
                  <a:schemeClr val="tx1"/>
                </a:solidFill>
                <a:latin typeface="Arial" charset="0"/>
              </a:defRPr>
            </a:lvl9pPr>
          </a:lstStyle>
          <a:p>
            <a:pPr algn="ctr" defTabSz="440537" eaLnBrk="1" hangingPunct="1">
              <a:spcBef>
                <a:spcPct val="0"/>
              </a:spcBef>
              <a:buClrTx/>
              <a:buSzTx/>
              <a:buNone/>
            </a:pPr>
            <a:r>
              <a:rPr kumimoji="0" lang="en-US" altLang="en-US" sz="1400" dirty="0">
                <a:solidFill>
                  <a:srgbClr val="000000"/>
                </a:solidFill>
              </a:rPr>
              <a:t>$95.9M</a:t>
            </a:r>
          </a:p>
          <a:p>
            <a:pPr algn="ctr" defTabSz="440537" eaLnBrk="1" hangingPunct="1">
              <a:spcBef>
                <a:spcPct val="0"/>
              </a:spcBef>
              <a:buClrTx/>
              <a:buSzTx/>
              <a:buNone/>
            </a:pPr>
            <a:r>
              <a:rPr kumimoji="0" lang="en-US" altLang="en-US" sz="1400" dirty="0">
                <a:solidFill>
                  <a:srgbClr val="00B050"/>
                </a:solidFill>
              </a:rPr>
              <a:t>$17.5M</a:t>
            </a:r>
          </a:p>
        </p:txBody>
      </p:sp>
      <p:sp>
        <p:nvSpPr>
          <p:cNvPr id="44050" name="Text Box 1048"/>
          <p:cNvSpPr txBox="1">
            <a:spLocks noChangeArrowheads="1"/>
          </p:cNvSpPr>
          <p:nvPr/>
        </p:nvSpPr>
        <p:spPr bwMode="auto">
          <a:xfrm>
            <a:off x="1790832" y="2366002"/>
            <a:ext cx="988088" cy="480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49079" tIns="24539" rIns="49079" bIns="24539">
            <a:spAutoFit/>
          </a:bodyPr>
          <a:lstStyle>
            <a:lvl1pPr eaLnBrk="0" hangingPunct="0">
              <a:spcBef>
                <a:spcPct val="20000"/>
              </a:spcBef>
              <a:buClr>
                <a:schemeClr val="accent1"/>
              </a:buClr>
              <a:buSzPct val="70000"/>
              <a:buFont typeface="Monotype Sorts" pitchFamily="1" charset="2"/>
              <a:buChar char="n"/>
              <a:defRPr kumimoji="1" sz="2000" b="1">
                <a:solidFill>
                  <a:schemeClr val="tx1"/>
                </a:solidFill>
                <a:latin typeface="Arial" charset="0"/>
              </a:defRPr>
            </a:lvl1pPr>
            <a:lvl2pPr marL="742950" indent="-285750" eaLnBrk="0" hangingPunct="0">
              <a:spcBef>
                <a:spcPct val="20000"/>
              </a:spcBef>
              <a:buChar char="–"/>
              <a:defRPr kumimoji="1" sz="2000" b="1">
                <a:solidFill>
                  <a:schemeClr val="tx1"/>
                </a:solidFill>
                <a:latin typeface="Arial" charset="0"/>
              </a:defRPr>
            </a:lvl2pPr>
            <a:lvl3pPr marL="1143000" indent="-228600" eaLnBrk="0" hangingPunct="0">
              <a:spcBef>
                <a:spcPct val="20000"/>
              </a:spcBef>
              <a:buChar char="•"/>
              <a:defRPr kumimoji="1" sz="2000" b="1">
                <a:solidFill>
                  <a:schemeClr val="tx1"/>
                </a:solidFill>
                <a:latin typeface="Arial" charset="0"/>
              </a:defRPr>
            </a:lvl3pPr>
            <a:lvl4pPr marL="1600200" indent="-228600" eaLnBrk="0" hangingPunct="0">
              <a:spcBef>
                <a:spcPct val="20000"/>
              </a:spcBef>
              <a:buChar char="–"/>
              <a:defRPr kumimoji="1" sz="2000" b="1">
                <a:solidFill>
                  <a:schemeClr val="tx1"/>
                </a:solidFill>
                <a:latin typeface="Arial" charset="0"/>
              </a:defRPr>
            </a:lvl4pPr>
            <a:lvl5pPr marL="2057400" indent="-228600" eaLnBrk="0" hangingPunct="0">
              <a:spcBef>
                <a:spcPct val="20000"/>
              </a:spcBef>
              <a:buChar char="»"/>
              <a:defRPr kumimoji="1" sz="2000" b="1">
                <a:solidFill>
                  <a:schemeClr val="tx1"/>
                </a:solidFill>
                <a:latin typeface="Arial" charset="0"/>
              </a:defRPr>
            </a:lvl5pPr>
            <a:lvl6pPr marL="2514600" indent="-228600" eaLnBrk="0" fontAlgn="base" hangingPunct="0">
              <a:spcBef>
                <a:spcPct val="20000"/>
              </a:spcBef>
              <a:spcAft>
                <a:spcPct val="0"/>
              </a:spcAft>
              <a:buChar char="»"/>
              <a:defRPr kumimoji="1" sz="2000" b="1">
                <a:solidFill>
                  <a:schemeClr val="tx1"/>
                </a:solidFill>
                <a:latin typeface="Arial" charset="0"/>
              </a:defRPr>
            </a:lvl6pPr>
            <a:lvl7pPr marL="2971800" indent="-228600" eaLnBrk="0" fontAlgn="base" hangingPunct="0">
              <a:spcBef>
                <a:spcPct val="20000"/>
              </a:spcBef>
              <a:spcAft>
                <a:spcPct val="0"/>
              </a:spcAft>
              <a:buChar char="»"/>
              <a:defRPr kumimoji="1" sz="2000" b="1">
                <a:solidFill>
                  <a:schemeClr val="tx1"/>
                </a:solidFill>
                <a:latin typeface="Arial" charset="0"/>
              </a:defRPr>
            </a:lvl7pPr>
            <a:lvl8pPr marL="3429000" indent="-228600" eaLnBrk="0" fontAlgn="base" hangingPunct="0">
              <a:spcBef>
                <a:spcPct val="20000"/>
              </a:spcBef>
              <a:spcAft>
                <a:spcPct val="0"/>
              </a:spcAft>
              <a:buChar char="»"/>
              <a:defRPr kumimoji="1" sz="2000" b="1">
                <a:solidFill>
                  <a:schemeClr val="tx1"/>
                </a:solidFill>
                <a:latin typeface="Arial" charset="0"/>
              </a:defRPr>
            </a:lvl8pPr>
            <a:lvl9pPr marL="3886200" indent="-228600" eaLnBrk="0" fontAlgn="base" hangingPunct="0">
              <a:spcBef>
                <a:spcPct val="20000"/>
              </a:spcBef>
              <a:spcAft>
                <a:spcPct val="0"/>
              </a:spcAft>
              <a:buChar char="»"/>
              <a:defRPr kumimoji="1" sz="2000" b="1">
                <a:solidFill>
                  <a:schemeClr val="tx1"/>
                </a:solidFill>
                <a:latin typeface="Arial" charset="0"/>
              </a:defRPr>
            </a:lvl9pPr>
          </a:lstStyle>
          <a:p>
            <a:pPr algn="ctr" defTabSz="440537" eaLnBrk="1" hangingPunct="1">
              <a:spcBef>
                <a:spcPct val="0"/>
              </a:spcBef>
              <a:buClrTx/>
              <a:buSzTx/>
              <a:buNone/>
            </a:pPr>
            <a:r>
              <a:rPr kumimoji="0" lang="en-US" altLang="en-US" sz="1400" dirty="0">
                <a:solidFill>
                  <a:srgbClr val="000000"/>
                </a:solidFill>
              </a:rPr>
              <a:t>$269.1M</a:t>
            </a:r>
          </a:p>
          <a:p>
            <a:pPr algn="ctr" defTabSz="440537" eaLnBrk="1" hangingPunct="1">
              <a:spcBef>
                <a:spcPct val="0"/>
              </a:spcBef>
              <a:buClrTx/>
              <a:buSzTx/>
              <a:buNone/>
            </a:pPr>
            <a:r>
              <a:rPr kumimoji="0" lang="en-US" altLang="en-US" sz="1400" dirty="0">
                <a:solidFill>
                  <a:srgbClr val="FF0000"/>
                </a:solidFill>
              </a:rPr>
              <a:t>($26.6M)</a:t>
            </a:r>
          </a:p>
        </p:txBody>
      </p:sp>
      <p:sp>
        <p:nvSpPr>
          <p:cNvPr id="37" name="Text Box 1048">
            <a:extLst>
              <a:ext uri="{FF2B5EF4-FFF2-40B4-BE49-F238E27FC236}">
                <a16:creationId xmlns:a16="http://schemas.microsoft.com/office/drawing/2014/main" id="{2FC0D3B7-730E-4A89-8AB5-3D458CC1CAA1}"/>
              </a:ext>
            </a:extLst>
          </p:cNvPr>
          <p:cNvSpPr txBox="1">
            <a:spLocks noChangeArrowheads="1"/>
          </p:cNvSpPr>
          <p:nvPr/>
        </p:nvSpPr>
        <p:spPr bwMode="auto">
          <a:xfrm>
            <a:off x="4854836" y="2366002"/>
            <a:ext cx="927608" cy="480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49079" tIns="24539" rIns="49079" bIns="24539">
            <a:spAutoFit/>
          </a:bodyPr>
          <a:lstStyle>
            <a:lvl1pPr eaLnBrk="0" hangingPunct="0">
              <a:spcBef>
                <a:spcPct val="20000"/>
              </a:spcBef>
              <a:buClr>
                <a:schemeClr val="accent1"/>
              </a:buClr>
              <a:buSzPct val="70000"/>
              <a:buFont typeface="Monotype Sorts" pitchFamily="1" charset="2"/>
              <a:buChar char="n"/>
              <a:defRPr kumimoji="1" sz="2000" b="1">
                <a:solidFill>
                  <a:schemeClr val="tx1"/>
                </a:solidFill>
                <a:latin typeface="Arial" charset="0"/>
              </a:defRPr>
            </a:lvl1pPr>
            <a:lvl2pPr marL="742950" indent="-285750" eaLnBrk="0" hangingPunct="0">
              <a:spcBef>
                <a:spcPct val="20000"/>
              </a:spcBef>
              <a:buChar char="–"/>
              <a:defRPr kumimoji="1" sz="2000" b="1">
                <a:solidFill>
                  <a:schemeClr val="tx1"/>
                </a:solidFill>
                <a:latin typeface="Arial" charset="0"/>
              </a:defRPr>
            </a:lvl2pPr>
            <a:lvl3pPr marL="1143000" indent="-228600" eaLnBrk="0" hangingPunct="0">
              <a:spcBef>
                <a:spcPct val="20000"/>
              </a:spcBef>
              <a:buChar char="•"/>
              <a:defRPr kumimoji="1" sz="2000" b="1">
                <a:solidFill>
                  <a:schemeClr val="tx1"/>
                </a:solidFill>
                <a:latin typeface="Arial" charset="0"/>
              </a:defRPr>
            </a:lvl3pPr>
            <a:lvl4pPr marL="1600200" indent="-228600" eaLnBrk="0" hangingPunct="0">
              <a:spcBef>
                <a:spcPct val="20000"/>
              </a:spcBef>
              <a:buChar char="–"/>
              <a:defRPr kumimoji="1" sz="2000" b="1">
                <a:solidFill>
                  <a:schemeClr val="tx1"/>
                </a:solidFill>
                <a:latin typeface="Arial" charset="0"/>
              </a:defRPr>
            </a:lvl4pPr>
            <a:lvl5pPr marL="2057400" indent="-228600" eaLnBrk="0" hangingPunct="0">
              <a:spcBef>
                <a:spcPct val="20000"/>
              </a:spcBef>
              <a:buChar char="»"/>
              <a:defRPr kumimoji="1" sz="2000" b="1">
                <a:solidFill>
                  <a:schemeClr val="tx1"/>
                </a:solidFill>
                <a:latin typeface="Arial" charset="0"/>
              </a:defRPr>
            </a:lvl5pPr>
            <a:lvl6pPr marL="2514600" indent="-228600" eaLnBrk="0" fontAlgn="base" hangingPunct="0">
              <a:spcBef>
                <a:spcPct val="20000"/>
              </a:spcBef>
              <a:spcAft>
                <a:spcPct val="0"/>
              </a:spcAft>
              <a:buChar char="»"/>
              <a:defRPr kumimoji="1" sz="2000" b="1">
                <a:solidFill>
                  <a:schemeClr val="tx1"/>
                </a:solidFill>
                <a:latin typeface="Arial" charset="0"/>
              </a:defRPr>
            </a:lvl6pPr>
            <a:lvl7pPr marL="2971800" indent="-228600" eaLnBrk="0" fontAlgn="base" hangingPunct="0">
              <a:spcBef>
                <a:spcPct val="20000"/>
              </a:spcBef>
              <a:spcAft>
                <a:spcPct val="0"/>
              </a:spcAft>
              <a:buChar char="»"/>
              <a:defRPr kumimoji="1" sz="2000" b="1">
                <a:solidFill>
                  <a:schemeClr val="tx1"/>
                </a:solidFill>
                <a:latin typeface="Arial" charset="0"/>
              </a:defRPr>
            </a:lvl7pPr>
            <a:lvl8pPr marL="3429000" indent="-228600" eaLnBrk="0" fontAlgn="base" hangingPunct="0">
              <a:spcBef>
                <a:spcPct val="20000"/>
              </a:spcBef>
              <a:spcAft>
                <a:spcPct val="0"/>
              </a:spcAft>
              <a:buChar char="»"/>
              <a:defRPr kumimoji="1" sz="2000" b="1">
                <a:solidFill>
                  <a:schemeClr val="tx1"/>
                </a:solidFill>
                <a:latin typeface="Arial" charset="0"/>
              </a:defRPr>
            </a:lvl8pPr>
            <a:lvl9pPr marL="3886200" indent="-228600" eaLnBrk="0" fontAlgn="base" hangingPunct="0">
              <a:spcBef>
                <a:spcPct val="20000"/>
              </a:spcBef>
              <a:spcAft>
                <a:spcPct val="0"/>
              </a:spcAft>
              <a:buChar char="»"/>
              <a:defRPr kumimoji="1" sz="2000" b="1">
                <a:solidFill>
                  <a:schemeClr val="tx1"/>
                </a:solidFill>
                <a:latin typeface="Arial" charset="0"/>
              </a:defRPr>
            </a:lvl9pPr>
          </a:lstStyle>
          <a:p>
            <a:pPr algn="ctr" defTabSz="440537" eaLnBrk="1" hangingPunct="1">
              <a:spcBef>
                <a:spcPct val="0"/>
              </a:spcBef>
              <a:buClrTx/>
              <a:buSzTx/>
              <a:buNone/>
            </a:pPr>
            <a:r>
              <a:rPr kumimoji="0" lang="en-US" altLang="en-US" sz="1400" dirty="0">
                <a:solidFill>
                  <a:srgbClr val="000000"/>
                </a:solidFill>
              </a:rPr>
              <a:t>$69.5M</a:t>
            </a:r>
          </a:p>
          <a:p>
            <a:pPr algn="ctr" defTabSz="440537" eaLnBrk="1" hangingPunct="1">
              <a:spcBef>
                <a:spcPct val="0"/>
              </a:spcBef>
              <a:buClrTx/>
              <a:buSzTx/>
              <a:buNone/>
            </a:pPr>
            <a:r>
              <a:rPr kumimoji="0" lang="en-US" altLang="en-US" sz="1400" dirty="0">
                <a:solidFill>
                  <a:srgbClr val="00B050"/>
                </a:solidFill>
              </a:rPr>
              <a:t>$4.8M</a:t>
            </a:r>
          </a:p>
        </p:txBody>
      </p:sp>
      <p:sp>
        <p:nvSpPr>
          <p:cNvPr id="55" name="Text Box 1048">
            <a:extLst>
              <a:ext uri="{FF2B5EF4-FFF2-40B4-BE49-F238E27FC236}">
                <a16:creationId xmlns:a16="http://schemas.microsoft.com/office/drawing/2014/main" id="{9E0C2E0F-BF91-41EE-81A6-5EA60817F74B}"/>
              </a:ext>
            </a:extLst>
          </p:cNvPr>
          <p:cNvSpPr txBox="1">
            <a:spLocks noChangeArrowheads="1"/>
          </p:cNvSpPr>
          <p:nvPr/>
        </p:nvSpPr>
        <p:spPr bwMode="auto">
          <a:xfrm>
            <a:off x="375439" y="2383259"/>
            <a:ext cx="910416" cy="3573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49079" tIns="24539" rIns="49079" bIns="24539">
            <a:spAutoFit/>
          </a:bodyPr>
          <a:lstStyle>
            <a:lvl1pPr eaLnBrk="0" hangingPunct="0">
              <a:spcBef>
                <a:spcPct val="20000"/>
              </a:spcBef>
              <a:buClr>
                <a:schemeClr val="accent1"/>
              </a:buClr>
              <a:buSzPct val="70000"/>
              <a:buFont typeface="Monotype Sorts" pitchFamily="1" charset="2"/>
              <a:buChar char="n"/>
              <a:defRPr kumimoji="1" sz="2000" b="1">
                <a:solidFill>
                  <a:schemeClr val="tx1"/>
                </a:solidFill>
                <a:latin typeface="Arial" charset="0"/>
              </a:defRPr>
            </a:lvl1pPr>
            <a:lvl2pPr marL="742950" indent="-285750" eaLnBrk="0" hangingPunct="0">
              <a:spcBef>
                <a:spcPct val="20000"/>
              </a:spcBef>
              <a:buChar char="–"/>
              <a:defRPr kumimoji="1" sz="2000" b="1">
                <a:solidFill>
                  <a:schemeClr val="tx1"/>
                </a:solidFill>
                <a:latin typeface="Arial" charset="0"/>
              </a:defRPr>
            </a:lvl2pPr>
            <a:lvl3pPr marL="1143000" indent="-228600" eaLnBrk="0" hangingPunct="0">
              <a:spcBef>
                <a:spcPct val="20000"/>
              </a:spcBef>
              <a:buChar char="•"/>
              <a:defRPr kumimoji="1" sz="2000" b="1">
                <a:solidFill>
                  <a:schemeClr val="tx1"/>
                </a:solidFill>
                <a:latin typeface="Arial" charset="0"/>
              </a:defRPr>
            </a:lvl3pPr>
            <a:lvl4pPr marL="1600200" indent="-228600" eaLnBrk="0" hangingPunct="0">
              <a:spcBef>
                <a:spcPct val="20000"/>
              </a:spcBef>
              <a:buChar char="–"/>
              <a:defRPr kumimoji="1" sz="2000" b="1">
                <a:solidFill>
                  <a:schemeClr val="tx1"/>
                </a:solidFill>
                <a:latin typeface="Arial" charset="0"/>
              </a:defRPr>
            </a:lvl4pPr>
            <a:lvl5pPr marL="2057400" indent="-228600" eaLnBrk="0" hangingPunct="0">
              <a:spcBef>
                <a:spcPct val="20000"/>
              </a:spcBef>
              <a:buChar char="»"/>
              <a:defRPr kumimoji="1" sz="2000" b="1">
                <a:solidFill>
                  <a:schemeClr val="tx1"/>
                </a:solidFill>
                <a:latin typeface="Arial" charset="0"/>
              </a:defRPr>
            </a:lvl5pPr>
            <a:lvl6pPr marL="2514600" indent="-228600" eaLnBrk="0" fontAlgn="base" hangingPunct="0">
              <a:spcBef>
                <a:spcPct val="20000"/>
              </a:spcBef>
              <a:spcAft>
                <a:spcPct val="0"/>
              </a:spcAft>
              <a:buChar char="»"/>
              <a:defRPr kumimoji="1" sz="2000" b="1">
                <a:solidFill>
                  <a:schemeClr val="tx1"/>
                </a:solidFill>
                <a:latin typeface="Arial" charset="0"/>
              </a:defRPr>
            </a:lvl6pPr>
            <a:lvl7pPr marL="2971800" indent="-228600" eaLnBrk="0" fontAlgn="base" hangingPunct="0">
              <a:spcBef>
                <a:spcPct val="20000"/>
              </a:spcBef>
              <a:spcAft>
                <a:spcPct val="0"/>
              </a:spcAft>
              <a:buChar char="»"/>
              <a:defRPr kumimoji="1" sz="2000" b="1">
                <a:solidFill>
                  <a:schemeClr val="tx1"/>
                </a:solidFill>
                <a:latin typeface="Arial" charset="0"/>
              </a:defRPr>
            </a:lvl7pPr>
            <a:lvl8pPr marL="3429000" indent="-228600" eaLnBrk="0" fontAlgn="base" hangingPunct="0">
              <a:spcBef>
                <a:spcPct val="20000"/>
              </a:spcBef>
              <a:spcAft>
                <a:spcPct val="0"/>
              </a:spcAft>
              <a:buChar char="»"/>
              <a:defRPr kumimoji="1" sz="2000" b="1">
                <a:solidFill>
                  <a:schemeClr val="tx1"/>
                </a:solidFill>
                <a:latin typeface="Arial" charset="0"/>
              </a:defRPr>
            </a:lvl8pPr>
            <a:lvl9pPr marL="3886200" indent="-228600" eaLnBrk="0" fontAlgn="base" hangingPunct="0">
              <a:spcBef>
                <a:spcPct val="20000"/>
              </a:spcBef>
              <a:spcAft>
                <a:spcPct val="0"/>
              </a:spcAft>
              <a:buChar char="»"/>
              <a:defRPr kumimoji="1" sz="2000" b="1">
                <a:solidFill>
                  <a:schemeClr val="tx1"/>
                </a:solidFill>
                <a:latin typeface="Arial" charset="0"/>
              </a:defRPr>
            </a:lvl9pPr>
          </a:lstStyle>
          <a:p>
            <a:pPr defTabSz="440537" eaLnBrk="1" hangingPunct="1">
              <a:spcBef>
                <a:spcPct val="0"/>
              </a:spcBef>
              <a:buClrTx/>
              <a:buSzTx/>
              <a:buNone/>
            </a:pPr>
            <a:r>
              <a:rPr kumimoji="0" lang="en-US" altLang="en-US" sz="1000" dirty="0">
                <a:solidFill>
                  <a:srgbClr val="000000"/>
                </a:solidFill>
              </a:rPr>
              <a:t>Revenue </a:t>
            </a:r>
          </a:p>
          <a:p>
            <a:pPr algn="ctr" defTabSz="440537" eaLnBrk="1" hangingPunct="1">
              <a:spcBef>
                <a:spcPct val="0"/>
              </a:spcBef>
              <a:buClrTx/>
              <a:buSzTx/>
              <a:buNone/>
            </a:pPr>
            <a:endParaRPr kumimoji="0" lang="en-US" altLang="en-US" sz="1000" dirty="0">
              <a:solidFill>
                <a:srgbClr val="000000"/>
              </a:solidFill>
            </a:endParaRPr>
          </a:p>
        </p:txBody>
      </p:sp>
      <p:cxnSp>
        <p:nvCxnSpPr>
          <p:cNvPr id="69" name="Straight Connector 68">
            <a:extLst>
              <a:ext uri="{FF2B5EF4-FFF2-40B4-BE49-F238E27FC236}">
                <a16:creationId xmlns:a16="http://schemas.microsoft.com/office/drawing/2014/main" id="{9F32A340-F632-4BD5-8628-9FD5FBC6B8F9}"/>
              </a:ext>
            </a:extLst>
          </p:cNvPr>
          <p:cNvCxnSpPr>
            <a:cxnSpLocks/>
          </p:cNvCxnSpPr>
          <p:nvPr/>
        </p:nvCxnSpPr>
        <p:spPr bwMode="auto">
          <a:xfrm flipV="1">
            <a:off x="1217393" y="2502835"/>
            <a:ext cx="286562" cy="0"/>
          </a:xfrm>
          <a:prstGeom prst="line">
            <a:avLst/>
          </a:prstGeom>
          <a:ln>
            <a:prstDash val="sysDot"/>
            <a:headEnd type="none" w="med" len="med"/>
            <a:tailEnd type="triangle" w="med" len="med"/>
          </a:ln>
        </p:spPr>
        <p:style>
          <a:lnRef idx="3">
            <a:schemeClr val="dk1"/>
          </a:lnRef>
          <a:fillRef idx="0">
            <a:schemeClr val="dk1"/>
          </a:fillRef>
          <a:effectRef idx="2">
            <a:schemeClr val="dk1"/>
          </a:effectRef>
          <a:fontRef idx="minor">
            <a:schemeClr val="tx1"/>
          </a:fontRef>
        </p:style>
      </p:cxnSp>
      <p:cxnSp>
        <p:nvCxnSpPr>
          <p:cNvPr id="75" name="Straight Connector 74">
            <a:extLst>
              <a:ext uri="{FF2B5EF4-FFF2-40B4-BE49-F238E27FC236}">
                <a16:creationId xmlns:a16="http://schemas.microsoft.com/office/drawing/2014/main" id="{9F6B57B0-8ABC-4443-B5E3-25EA0F64360E}"/>
              </a:ext>
            </a:extLst>
          </p:cNvPr>
          <p:cNvCxnSpPr>
            <a:cxnSpLocks/>
          </p:cNvCxnSpPr>
          <p:nvPr/>
        </p:nvCxnSpPr>
        <p:spPr bwMode="auto">
          <a:xfrm flipV="1">
            <a:off x="1217393" y="2688548"/>
            <a:ext cx="286562" cy="0"/>
          </a:xfrm>
          <a:prstGeom prst="line">
            <a:avLst/>
          </a:prstGeom>
          <a:ln>
            <a:prstDash val="sysDot"/>
            <a:headEnd type="none" w="med" len="med"/>
            <a:tailEnd type="triangle" w="med" len="med"/>
          </a:ln>
        </p:spPr>
        <p:style>
          <a:lnRef idx="3">
            <a:schemeClr val="dk1"/>
          </a:lnRef>
          <a:fillRef idx="0">
            <a:schemeClr val="dk1"/>
          </a:fillRef>
          <a:effectRef idx="2">
            <a:schemeClr val="dk1"/>
          </a:effectRef>
          <a:fontRef idx="minor">
            <a:schemeClr val="tx1"/>
          </a:fontRef>
        </p:style>
      </p:cxnSp>
      <p:cxnSp>
        <p:nvCxnSpPr>
          <p:cNvPr id="28" name="Straight Connector 27">
            <a:extLst>
              <a:ext uri="{FF2B5EF4-FFF2-40B4-BE49-F238E27FC236}">
                <a16:creationId xmlns:a16="http://schemas.microsoft.com/office/drawing/2014/main" id="{09CBDCC8-E705-4185-9E15-4A8DB311CF65}"/>
              </a:ext>
            </a:extLst>
          </p:cNvPr>
          <p:cNvCxnSpPr>
            <a:stCxn id="44050" idx="1"/>
            <a:endCxn id="37" idx="3"/>
          </p:cNvCxnSpPr>
          <p:nvPr/>
        </p:nvCxnSpPr>
        <p:spPr bwMode="auto">
          <a:xfrm>
            <a:off x="1790832" y="2606224"/>
            <a:ext cx="3991612" cy="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7" name="Text Box 1048">
            <a:extLst>
              <a:ext uri="{FF2B5EF4-FFF2-40B4-BE49-F238E27FC236}">
                <a16:creationId xmlns:a16="http://schemas.microsoft.com/office/drawing/2014/main" id="{5C9EDD41-5C18-45CC-AB6D-AB9514118CFB}"/>
              </a:ext>
            </a:extLst>
          </p:cNvPr>
          <p:cNvSpPr txBox="1">
            <a:spLocks noChangeArrowheads="1"/>
          </p:cNvSpPr>
          <p:nvPr/>
        </p:nvSpPr>
        <p:spPr bwMode="auto">
          <a:xfrm>
            <a:off x="1360674" y="1844550"/>
            <a:ext cx="5043407" cy="312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439" tIns="32719" rIns="65439" bIns="32719">
            <a:spAutoFit/>
          </a:bodyPr>
          <a:lstStyle>
            <a:lvl1pPr eaLnBrk="0" hangingPunct="0">
              <a:spcBef>
                <a:spcPct val="20000"/>
              </a:spcBef>
              <a:buClr>
                <a:schemeClr val="accent1"/>
              </a:buClr>
              <a:buSzPct val="70000"/>
              <a:buFont typeface="Monotype Sorts" pitchFamily="1" charset="2"/>
              <a:buChar char="n"/>
              <a:defRPr kumimoji="1" sz="2000" b="1">
                <a:solidFill>
                  <a:schemeClr val="tx1"/>
                </a:solidFill>
                <a:latin typeface="Arial" charset="0"/>
              </a:defRPr>
            </a:lvl1pPr>
            <a:lvl2pPr marL="742950" indent="-285750" eaLnBrk="0" hangingPunct="0">
              <a:spcBef>
                <a:spcPct val="20000"/>
              </a:spcBef>
              <a:buChar char="–"/>
              <a:defRPr kumimoji="1" sz="2000" b="1">
                <a:solidFill>
                  <a:schemeClr val="tx1"/>
                </a:solidFill>
                <a:latin typeface="Arial" charset="0"/>
              </a:defRPr>
            </a:lvl2pPr>
            <a:lvl3pPr marL="1143000" indent="-228600" eaLnBrk="0" hangingPunct="0">
              <a:spcBef>
                <a:spcPct val="20000"/>
              </a:spcBef>
              <a:buChar char="•"/>
              <a:defRPr kumimoji="1" sz="2000" b="1">
                <a:solidFill>
                  <a:schemeClr val="tx1"/>
                </a:solidFill>
                <a:latin typeface="Arial" charset="0"/>
              </a:defRPr>
            </a:lvl3pPr>
            <a:lvl4pPr marL="1600200" indent="-228600" eaLnBrk="0" hangingPunct="0">
              <a:spcBef>
                <a:spcPct val="20000"/>
              </a:spcBef>
              <a:buChar char="–"/>
              <a:defRPr kumimoji="1" sz="2000" b="1">
                <a:solidFill>
                  <a:schemeClr val="tx1"/>
                </a:solidFill>
                <a:latin typeface="Arial" charset="0"/>
              </a:defRPr>
            </a:lvl4pPr>
            <a:lvl5pPr marL="2057400" indent="-228600" eaLnBrk="0" hangingPunct="0">
              <a:spcBef>
                <a:spcPct val="20000"/>
              </a:spcBef>
              <a:buChar char="»"/>
              <a:defRPr kumimoji="1" sz="2000" b="1">
                <a:solidFill>
                  <a:schemeClr val="tx1"/>
                </a:solidFill>
                <a:latin typeface="Arial" charset="0"/>
              </a:defRPr>
            </a:lvl5pPr>
            <a:lvl6pPr marL="2514600" indent="-228600" eaLnBrk="0" fontAlgn="base" hangingPunct="0">
              <a:spcBef>
                <a:spcPct val="20000"/>
              </a:spcBef>
              <a:spcAft>
                <a:spcPct val="0"/>
              </a:spcAft>
              <a:buChar char="»"/>
              <a:defRPr kumimoji="1" sz="2000" b="1">
                <a:solidFill>
                  <a:schemeClr val="tx1"/>
                </a:solidFill>
                <a:latin typeface="Arial" charset="0"/>
              </a:defRPr>
            </a:lvl6pPr>
            <a:lvl7pPr marL="2971800" indent="-228600" eaLnBrk="0" fontAlgn="base" hangingPunct="0">
              <a:spcBef>
                <a:spcPct val="20000"/>
              </a:spcBef>
              <a:spcAft>
                <a:spcPct val="0"/>
              </a:spcAft>
              <a:buChar char="»"/>
              <a:defRPr kumimoji="1" sz="2000" b="1">
                <a:solidFill>
                  <a:schemeClr val="tx1"/>
                </a:solidFill>
                <a:latin typeface="Arial" charset="0"/>
              </a:defRPr>
            </a:lvl7pPr>
            <a:lvl8pPr marL="3429000" indent="-228600" eaLnBrk="0" fontAlgn="base" hangingPunct="0">
              <a:spcBef>
                <a:spcPct val="20000"/>
              </a:spcBef>
              <a:spcAft>
                <a:spcPct val="0"/>
              </a:spcAft>
              <a:buChar char="»"/>
              <a:defRPr kumimoji="1" sz="2000" b="1">
                <a:solidFill>
                  <a:schemeClr val="tx1"/>
                </a:solidFill>
                <a:latin typeface="Arial" charset="0"/>
              </a:defRPr>
            </a:lvl8pPr>
            <a:lvl9pPr marL="3886200" indent="-228600" eaLnBrk="0" fontAlgn="base" hangingPunct="0">
              <a:spcBef>
                <a:spcPct val="20000"/>
              </a:spcBef>
              <a:spcAft>
                <a:spcPct val="0"/>
              </a:spcAft>
              <a:buChar char="»"/>
              <a:defRPr kumimoji="1" sz="2000" b="1">
                <a:solidFill>
                  <a:schemeClr val="tx1"/>
                </a:solidFill>
                <a:latin typeface="Arial" charset="0"/>
              </a:defRPr>
            </a:lvl9pPr>
          </a:lstStyle>
          <a:p>
            <a:pPr algn="ctr" defTabSz="587383" eaLnBrk="1" hangingPunct="1">
              <a:spcBef>
                <a:spcPct val="0"/>
              </a:spcBef>
              <a:buClrTx/>
              <a:buSzTx/>
              <a:buNone/>
            </a:pPr>
            <a:r>
              <a:rPr kumimoji="0" lang="en-US" altLang="en-US" sz="1600" dirty="0">
                <a:solidFill>
                  <a:prstClr val="black">
                    <a:lumMod val="95000"/>
                  </a:prstClr>
                </a:solidFill>
                <a:latin typeface="Calibri"/>
              </a:rPr>
              <a:t>Actual MCO Revenue for January 2019 to June 2019</a:t>
            </a:r>
          </a:p>
        </p:txBody>
      </p:sp>
      <p:sp>
        <p:nvSpPr>
          <p:cNvPr id="24" name="Slide Number Placeholder 3">
            <a:extLst>
              <a:ext uri="{FF2B5EF4-FFF2-40B4-BE49-F238E27FC236}">
                <a16:creationId xmlns:a16="http://schemas.microsoft.com/office/drawing/2014/main" id="{17028446-2248-459C-AB96-C44AB5B3DDF8}"/>
              </a:ext>
            </a:extLst>
          </p:cNvPr>
          <p:cNvSpPr>
            <a:spLocks noGrp="1"/>
          </p:cNvSpPr>
          <p:nvPr>
            <p:ph type="sldNum" sz="quarter" idx="12"/>
          </p:nvPr>
        </p:nvSpPr>
        <p:spPr>
          <a:xfrm>
            <a:off x="8839200" y="6400800"/>
            <a:ext cx="304800" cy="457200"/>
          </a:xfrm>
        </p:spPr>
        <p:txBody>
          <a:bodyPr/>
          <a:lstStyle/>
          <a:p>
            <a:fld id="{8EEAE41E-0448-475B-BEBE-E7173EBC1ABF}" type="slidenum">
              <a:rPr lang="en-US" altLang="en-US" smtClean="0"/>
              <a:pPr/>
              <a:t>8</a:t>
            </a:fld>
            <a:endParaRPr lang="en-US" altLang="en-US" dirty="0"/>
          </a:p>
        </p:txBody>
      </p:sp>
    </p:spTree>
    <p:extLst>
      <p:ext uri="{BB962C8B-B14F-4D97-AF65-F5344CB8AC3E}">
        <p14:creationId xmlns:p14="http://schemas.microsoft.com/office/powerpoint/2010/main" val="1454839234"/>
      </p:ext>
    </p:extLst>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11881-2BDE-4361-B288-C3FB60B657AC}"/>
              </a:ext>
            </a:extLst>
          </p:cNvPr>
          <p:cNvSpPr>
            <a:spLocks noGrp="1"/>
          </p:cNvSpPr>
          <p:nvPr>
            <p:ph type="title"/>
          </p:nvPr>
        </p:nvSpPr>
        <p:spPr>
          <a:xfrm>
            <a:off x="0" y="0"/>
            <a:ext cx="8915400" cy="1524000"/>
          </a:xfrm>
        </p:spPr>
        <p:txBody>
          <a:bodyPr/>
          <a:lstStyle/>
          <a:p>
            <a:r>
              <a:rPr lang="en-US" sz="3200" dirty="0">
                <a:solidFill>
                  <a:schemeClr val="tx1"/>
                </a:solidFill>
              </a:rPr>
              <a:t>The New Contracts Contain Three Provisions With The Promise To Completely Remedy This Problem</a:t>
            </a:r>
          </a:p>
        </p:txBody>
      </p:sp>
      <p:sp>
        <p:nvSpPr>
          <p:cNvPr id="4" name="Slide Number Placeholder 3">
            <a:extLst>
              <a:ext uri="{FF2B5EF4-FFF2-40B4-BE49-F238E27FC236}">
                <a16:creationId xmlns:a16="http://schemas.microsoft.com/office/drawing/2014/main" id="{81D91EFD-A093-4794-B675-96A968E5963E}"/>
              </a:ext>
            </a:extLst>
          </p:cNvPr>
          <p:cNvSpPr>
            <a:spLocks noGrp="1"/>
          </p:cNvSpPr>
          <p:nvPr>
            <p:ph type="sldNum" sz="quarter" idx="12"/>
          </p:nvPr>
        </p:nvSpPr>
        <p:spPr/>
        <p:txBody>
          <a:bodyPr/>
          <a:lstStyle/>
          <a:p>
            <a:fld id="{8EEAE41E-0448-475B-BEBE-E7173EBC1ABF}" type="slidenum">
              <a:rPr lang="en-US" altLang="en-US" smtClean="0"/>
              <a:pPr/>
              <a:t>9</a:t>
            </a:fld>
            <a:endParaRPr lang="en-US" altLang="en-US" dirty="0"/>
          </a:p>
        </p:txBody>
      </p:sp>
      <p:sp>
        <p:nvSpPr>
          <p:cNvPr id="6" name="Rectangle 5">
            <a:extLst>
              <a:ext uri="{FF2B5EF4-FFF2-40B4-BE49-F238E27FC236}">
                <a16:creationId xmlns:a16="http://schemas.microsoft.com/office/drawing/2014/main" id="{4083414E-3C58-4B82-AF6D-538EAFCC17CF}"/>
              </a:ext>
            </a:extLst>
          </p:cNvPr>
          <p:cNvSpPr/>
          <p:nvPr/>
        </p:nvSpPr>
        <p:spPr>
          <a:xfrm>
            <a:off x="76200" y="1876485"/>
            <a:ext cx="9144000" cy="4881849"/>
          </a:xfrm>
          <a:prstGeom prst="rect">
            <a:avLst/>
          </a:prstGeom>
        </p:spPr>
        <p:txBody>
          <a:bodyPr wrap="square">
            <a:spAutoFit/>
          </a:bodyPr>
          <a:lstStyle/>
          <a:p>
            <a:pPr marL="800100" marR="457200" indent="-342900" algn="just">
              <a:lnSpc>
                <a:spcPct val="115000"/>
              </a:lnSpc>
              <a:spcBef>
                <a:spcPts val="0"/>
              </a:spcBef>
              <a:spcAft>
                <a:spcPts val="0"/>
              </a:spcAft>
              <a:buAutoNum type="arabicPeriod"/>
            </a:pPr>
            <a:r>
              <a:rPr lang="en-US" sz="1600" dirty="0">
                <a:latin typeface="+mn-lt"/>
                <a:ea typeface="Times New Roman" panose="02020603050405020304" pitchFamily="18" charset="0"/>
                <a:cs typeface="Times New Roman" panose="02020603050405020304" pitchFamily="18" charset="0"/>
              </a:rPr>
              <a:t>The requirement that all enrollees are reassigned across the health plans using a</a:t>
            </a:r>
          </a:p>
          <a:p>
            <a:pPr marL="457200" marR="457200" algn="just">
              <a:lnSpc>
                <a:spcPct val="115000"/>
              </a:lnSpc>
              <a:spcBef>
                <a:spcPts val="0"/>
              </a:spcBef>
              <a:spcAft>
                <a:spcPts val="0"/>
              </a:spcAft>
            </a:pPr>
            <a:r>
              <a:rPr lang="en-US" sz="1600" dirty="0">
                <a:latin typeface="+mn-lt"/>
                <a:ea typeface="Times New Roman" panose="02020603050405020304" pitchFamily="18" charset="0"/>
                <a:cs typeface="Times New Roman" panose="02020603050405020304" pitchFamily="18" charset="0"/>
              </a:rPr>
              <a:t>      random and approximately equal auto-assignment process </a:t>
            </a:r>
          </a:p>
          <a:p>
            <a:pPr marL="627063" marR="457200" lvl="1" algn="just">
              <a:lnSpc>
                <a:spcPct val="115000"/>
              </a:lnSpc>
              <a:spcBef>
                <a:spcPts val="0"/>
              </a:spcBef>
              <a:spcAft>
                <a:spcPts val="0"/>
              </a:spcAft>
            </a:pPr>
            <a:r>
              <a:rPr lang="en-US" sz="1600" dirty="0">
                <a:latin typeface="+mn-lt"/>
                <a:ea typeface="Times New Roman" panose="02020603050405020304" pitchFamily="18" charset="0"/>
                <a:cs typeface="Times New Roman" panose="02020603050405020304" pitchFamily="18" charset="0"/>
              </a:rPr>
              <a:t>	</a:t>
            </a:r>
          </a:p>
          <a:p>
            <a:pPr marL="1376363" marR="457200" lvl="1" algn="just">
              <a:lnSpc>
                <a:spcPct val="115000"/>
              </a:lnSpc>
              <a:spcBef>
                <a:spcPts val="0"/>
              </a:spcBef>
              <a:spcAft>
                <a:spcPts val="0"/>
              </a:spcAft>
            </a:pPr>
            <a:r>
              <a:rPr lang="en-US" sz="1600" dirty="0">
                <a:latin typeface="+mn-lt"/>
                <a:ea typeface="Times New Roman" panose="02020603050405020304" pitchFamily="18" charset="0"/>
                <a:cs typeface="Times New Roman" panose="02020603050405020304" pitchFamily="18" charset="0"/>
              </a:rPr>
              <a:t>- Removes deeply engrained selection bias in the program </a:t>
            </a:r>
          </a:p>
          <a:p>
            <a:pPr marL="457200" marR="457200" algn="just">
              <a:lnSpc>
                <a:spcPct val="115000"/>
              </a:lnSpc>
              <a:spcBef>
                <a:spcPts val="0"/>
              </a:spcBef>
              <a:spcAft>
                <a:spcPts val="0"/>
              </a:spcAft>
            </a:pPr>
            <a:endParaRPr lang="en-US" sz="1600" dirty="0">
              <a:latin typeface="+mn-lt"/>
              <a:ea typeface="Times New Roman" panose="02020603050405020304" pitchFamily="18" charset="0"/>
              <a:cs typeface="Times New Roman" panose="02020603050405020304" pitchFamily="18" charset="0"/>
            </a:endParaRPr>
          </a:p>
          <a:p>
            <a:pPr marL="457200" marR="457200" algn="just">
              <a:lnSpc>
                <a:spcPct val="115000"/>
              </a:lnSpc>
              <a:spcBef>
                <a:spcPts val="0"/>
              </a:spcBef>
              <a:spcAft>
                <a:spcPts val="0"/>
              </a:spcAft>
            </a:pPr>
            <a:endParaRPr lang="en-US" sz="1600" dirty="0">
              <a:latin typeface="+mn-lt"/>
              <a:ea typeface="Times New Roman" panose="02020603050405020304" pitchFamily="18" charset="0"/>
              <a:cs typeface="Times New Roman" panose="02020603050405020304" pitchFamily="18" charset="0"/>
            </a:endParaRPr>
          </a:p>
          <a:p>
            <a:pPr marL="800100" marR="457200" indent="-342900" algn="just">
              <a:lnSpc>
                <a:spcPct val="115000"/>
              </a:lnSpc>
              <a:spcBef>
                <a:spcPts val="0"/>
              </a:spcBef>
              <a:spcAft>
                <a:spcPts val="0"/>
              </a:spcAft>
              <a:buAutoNum type="arabicPeriod" startAt="2"/>
            </a:pPr>
            <a:r>
              <a:rPr lang="en-US" sz="1600" dirty="0">
                <a:latin typeface="+mn-lt"/>
                <a:ea typeface="Times New Roman" panose="02020603050405020304" pitchFamily="18" charset="0"/>
                <a:cs typeface="Times New Roman" panose="02020603050405020304" pitchFamily="18" charset="0"/>
              </a:rPr>
              <a:t>A provision that allows DHCF to reduce funding for any health plan by amounts that</a:t>
            </a:r>
          </a:p>
          <a:p>
            <a:pPr marL="457200" marR="457200" algn="just">
              <a:lnSpc>
                <a:spcPct val="115000"/>
              </a:lnSpc>
              <a:spcBef>
                <a:spcPts val="0"/>
              </a:spcBef>
              <a:spcAft>
                <a:spcPts val="0"/>
              </a:spcAft>
            </a:pPr>
            <a:r>
              <a:rPr lang="en-US" sz="1600" dirty="0">
                <a:latin typeface="+mn-lt"/>
                <a:ea typeface="Times New Roman" panose="02020603050405020304" pitchFamily="18" charset="0"/>
                <a:cs typeface="Times New Roman" panose="02020603050405020304" pitchFamily="18" charset="0"/>
              </a:rPr>
              <a:t>      ensure the medical expenditures will be at least 85 percent of the total health plan’s</a:t>
            </a:r>
          </a:p>
          <a:p>
            <a:pPr marL="457200" marR="457200" algn="just">
              <a:lnSpc>
                <a:spcPct val="115000"/>
              </a:lnSpc>
              <a:spcBef>
                <a:spcPts val="0"/>
              </a:spcBef>
              <a:spcAft>
                <a:spcPts val="0"/>
              </a:spcAft>
            </a:pPr>
            <a:r>
              <a:rPr lang="en-US" sz="1600" dirty="0">
                <a:latin typeface="+mn-lt"/>
                <a:ea typeface="Times New Roman" panose="02020603050405020304" pitchFamily="18" charset="0"/>
                <a:cs typeface="Times New Roman" panose="02020603050405020304" pitchFamily="18" charset="0"/>
              </a:rPr>
              <a:t>      revenue</a:t>
            </a:r>
          </a:p>
          <a:p>
            <a:pPr marL="457200" marR="457200" algn="just">
              <a:lnSpc>
                <a:spcPct val="115000"/>
              </a:lnSpc>
              <a:spcBef>
                <a:spcPts val="0"/>
              </a:spcBef>
              <a:spcAft>
                <a:spcPts val="0"/>
              </a:spcAft>
            </a:pPr>
            <a:endParaRPr lang="en-US" sz="1600" dirty="0">
              <a:latin typeface="+mn-lt"/>
              <a:ea typeface="Times New Roman" panose="02020603050405020304" pitchFamily="18" charset="0"/>
              <a:cs typeface="Times New Roman" panose="02020603050405020304" pitchFamily="18" charset="0"/>
            </a:endParaRPr>
          </a:p>
          <a:p>
            <a:pPr marL="457200" marR="457200" algn="just">
              <a:lnSpc>
                <a:spcPct val="115000"/>
              </a:lnSpc>
              <a:spcBef>
                <a:spcPts val="0"/>
              </a:spcBef>
              <a:spcAft>
                <a:spcPts val="0"/>
              </a:spcAft>
            </a:pPr>
            <a:r>
              <a:rPr lang="en-US" sz="1600" dirty="0">
                <a:latin typeface="+mn-lt"/>
                <a:ea typeface="Times New Roman" panose="02020603050405020304" pitchFamily="18" charset="0"/>
                <a:cs typeface="Times New Roman" panose="02020603050405020304" pitchFamily="18" charset="0"/>
              </a:rPr>
              <a:t>               - Consistent with federal law and prevents excess plan profits and losses</a:t>
            </a:r>
          </a:p>
          <a:p>
            <a:pPr marL="457200" marR="457200" algn="just">
              <a:lnSpc>
                <a:spcPct val="115000"/>
              </a:lnSpc>
              <a:spcBef>
                <a:spcPts val="0"/>
              </a:spcBef>
              <a:spcAft>
                <a:spcPts val="0"/>
              </a:spcAft>
            </a:pPr>
            <a:endParaRPr lang="en-US" sz="1600" dirty="0">
              <a:latin typeface="+mn-lt"/>
              <a:ea typeface="Times New Roman" panose="02020603050405020304" pitchFamily="18" charset="0"/>
              <a:cs typeface="Times New Roman" panose="02020603050405020304" pitchFamily="18" charset="0"/>
            </a:endParaRPr>
          </a:p>
          <a:p>
            <a:pPr marL="457200" marR="457200" algn="just">
              <a:lnSpc>
                <a:spcPct val="115000"/>
              </a:lnSpc>
              <a:spcBef>
                <a:spcPts val="0"/>
              </a:spcBef>
              <a:spcAft>
                <a:spcPts val="0"/>
              </a:spcAft>
            </a:pPr>
            <a:r>
              <a:rPr lang="en-US" sz="1600" dirty="0">
                <a:latin typeface="+mn-lt"/>
                <a:ea typeface="Times New Roman" panose="02020603050405020304" pitchFamily="18" charset="0"/>
                <a:cs typeface="Times New Roman" panose="02020603050405020304" pitchFamily="18" charset="0"/>
              </a:rPr>
              <a:t>3.  A requirement that all health plans contract with each acute care hospital in the District</a:t>
            </a:r>
          </a:p>
          <a:p>
            <a:pPr marL="457200" marR="457200" algn="just">
              <a:lnSpc>
                <a:spcPct val="115000"/>
              </a:lnSpc>
              <a:spcBef>
                <a:spcPts val="0"/>
              </a:spcBef>
              <a:spcAft>
                <a:spcPts val="0"/>
              </a:spcAft>
            </a:pPr>
            <a:r>
              <a:rPr lang="en-US" sz="1600" dirty="0">
                <a:latin typeface="+mn-lt"/>
                <a:ea typeface="Times New Roman" panose="02020603050405020304" pitchFamily="18" charset="0"/>
                <a:cs typeface="Times New Roman" panose="02020603050405020304" pitchFamily="18" charset="0"/>
              </a:rPr>
              <a:t>    of Columbia (and vice versa) </a:t>
            </a:r>
          </a:p>
          <a:p>
            <a:pPr marL="457200" marR="457200" algn="just">
              <a:lnSpc>
                <a:spcPct val="115000"/>
              </a:lnSpc>
              <a:spcBef>
                <a:spcPts val="0"/>
              </a:spcBef>
              <a:spcAft>
                <a:spcPts val="0"/>
              </a:spcAft>
            </a:pPr>
            <a:endParaRPr lang="en-US" sz="1600" dirty="0">
              <a:latin typeface="+mn-lt"/>
              <a:ea typeface="Times New Roman" panose="02020603050405020304" pitchFamily="18" charset="0"/>
              <a:cs typeface="Times New Roman" panose="02020603050405020304" pitchFamily="18" charset="0"/>
            </a:endParaRPr>
          </a:p>
          <a:p>
            <a:pPr marL="457200" marR="457200" algn="just">
              <a:lnSpc>
                <a:spcPct val="115000"/>
              </a:lnSpc>
              <a:spcBef>
                <a:spcPts val="0"/>
              </a:spcBef>
              <a:spcAft>
                <a:spcPts val="0"/>
              </a:spcAft>
            </a:pPr>
            <a:r>
              <a:rPr lang="en-US" sz="1600" dirty="0">
                <a:latin typeface="+mn-lt"/>
                <a:ea typeface="Times New Roman" panose="02020603050405020304" pitchFamily="18" charset="0"/>
                <a:cs typeface="Times New Roman" panose="02020603050405020304" pitchFamily="18" charset="0"/>
              </a:rPr>
              <a:t>	       - Eliminates the necessity of enrollees moving from one health plan to another </a:t>
            </a:r>
          </a:p>
          <a:p>
            <a:pPr marL="457200" marR="457200" algn="just">
              <a:lnSpc>
                <a:spcPct val="115000"/>
              </a:lnSpc>
              <a:spcBef>
                <a:spcPts val="0"/>
              </a:spcBef>
              <a:spcAft>
                <a:spcPts val="0"/>
              </a:spcAft>
            </a:pPr>
            <a:r>
              <a:rPr lang="en-US" sz="1600" dirty="0">
                <a:latin typeface="+mn-lt"/>
                <a:ea typeface="Times New Roman" panose="02020603050405020304" pitchFamily="18" charset="0"/>
                <a:cs typeface="Times New Roman" panose="02020603050405020304" pitchFamily="18" charset="0"/>
              </a:rPr>
              <a:t>                 to secure access to certain hospitals</a:t>
            </a:r>
          </a:p>
        </p:txBody>
      </p:sp>
    </p:spTree>
    <p:extLst>
      <p:ext uri="{BB962C8B-B14F-4D97-AF65-F5344CB8AC3E}">
        <p14:creationId xmlns:p14="http://schemas.microsoft.com/office/powerpoint/2010/main" val="2020056391"/>
      </p:ext>
    </p:extLst>
  </p:cSld>
  <p:clrMapOvr>
    <a:masterClrMapping/>
  </p:clrMapOvr>
  <p:transition>
    <p:dissolve/>
  </p:transition>
</p:sld>
</file>

<file path=ppt/theme/theme1.xml><?xml version="1.0" encoding="utf-8"?>
<a:theme xmlns:a="http://schemas.openxmlformats.org/drawingml/2006/main" name="1_Dads Tie">
  <a:themeElements>
    <a:clrScheme name="Dads Tie 2">
      <a:dk1>
        <a:srgbClr val="000000"/>
      </a:dk1>
      <a:lt1>
        <a:srgbClr val="FFFFFF"/>
      </a:lt1>
      <a:dk2>
        <a:srgbClr val="003366"/>
      </a:dk2>
      <a:lt2>
        <a:srgbClr val="5490A8"/>
      </a:lt2>
      <a:accent1>
        <a:srgbClr val="0099CC"/>
      </a:accent1>
      <a:accent2>
        <a:srgbClr val="3366CC"/>
      </a:accent2>
      <a:accent3>
        <a:srgbClr val="FFFFFF"/>
      </a:accent3>
      <a:accent4>
        <a:srgbClr val="000000"/>
      </a:accent4>
      <a:accent5>
        <a:srgbClr val="AACAE2"/>
      </a:accent5>
      <a:accent6>
        <a:srgbClr val="2D5CB9"/>
      </a:accent6>
      <a:hlink>
        <a:srgbClr val="99CCFF"/>
      </a:hlink>
      <a:folHlink>
        <a:srgbClr val="E1E1B7"/>
      </a:folHlink>
    </a:clrScheme>
    <a:fontScheme name="Dads Ti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Dads Tie 1">
        <a:dk1>
          <a:srgbClr val="5490A8"/>
        </a:dk1>
        <a:lt1>
          <a:srgbClr val="DDDDDD"/>
        </a:lt1>
        <a:dk2>
          <a:srgbClr val="00172E"/>
        </a:dk2>
        <a:lt2>
          <a:srgbClr val="CCECFF"/>
        </a:lt2>
        <a:accent1>
          <a:srgbClr val="0099CC"/>
        </a:accent1>
        <a:accent2>
          <a:srgbClr val="3366CC"/>
        </a:accent2>
        <a:accent3>
          <a:srgbClr val="AAABAD"/>
        </a:accent3>
        <a:accent4>
          <a:srgbClr val="BDBDBD"/>
        </a:accent4>
        <a:accent5>
          <a:srgbClr val="AACAE2"/>
        </a:accent5>
        <a:accent6>
          <a:srgbClr val="2D5CB9"/>
        </a:accent6>
        <a:hlink>
          <a:srgbClr val="99CCFF"/>
        </a:hlink>
        <a:folHlink>
          <a:srgbClr val="E1E1B7"/>
        </a:folHlink>
      </a:clrScheme>
      <a:clrMap bg1="dk2" tx1="lt1" bg2="dk1" tx2="lt2" accent1="accent1" accent2="accent2" accent3="accent3" accent4="accent4" accent5="accent5" accent6="accent6" hlink="hlink" folHlink="folHlink"/>
    </a:extraClrScheme>
    <a:extraClrScheme>
      <a:clrScheme name="Dads Tie 2">
        <a:dk1>
          <a:srgbClr val="000000"/>
        </a:dk1>
        <a:lt1>
          <a:srgbClr val="FFFFFF"/>
        </a:lt1>
        <a:dk2>
          <a:srgbClr val="003366"/>
        </a:dk2>
        <a:lt2>
          <a:srgbClr val="5490A8"/>
        </a:lt2>
        <a:accent1>
          <a:srgbClr val="0099CC"/>
        </a:accent1>
        <a:accent2>
          <a:srgbClr val="3366CC"/>
        </a:accent2>
        <a:accent3>
          <a:srgbClr val="FFFFFF"/>
        </a:accent3>
        <a:accent4>
          <a:srgbClr val="000000"/>
        </a:accent4>
        <a:accent5>
          <a:srgbClr val="AACAE2"/>
        </a:accent5>
        <a:accent6>
          <a:srgbClr val="2D5CB9"/>
        </a:accent6>
        <a:hlink>
          <a:srgbClr val="99CCFF"/>
        </a:hlink>
        <a:folHlink>
          <a:srgbClr val="E1E1B7"/>
        </a:folHlink>
      </a:clrScheme>
      <a:clrMap bg1="lt1" tx1="dk1" bg2="lt2" tx2="dk2" accent1="accent1" accent2="accent2" accent3="accent3" accent4="accent4" accent5="accent5" accent6="accent6" hlink="hlink" folHlink="folHlink"/>
    </a:extraClrScheme>
    <a:extraClrScheme>
      <a:clrScheme name="Dads Tie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ads Tie 4">
        <a:dk1>
          <a:srgbClr val="000000"/>
        </a:dk1>
        <a:lt1>
          <a:srgbClr val="FFFFFF"/>
        </a:lt1>
        <a:dk2>
          <a:srgbClr val="666633"/>
        </a:dk2>
        <a:lt2>
          <a:srgbClr val="908A6C"/>
        </a:lt2>
        <a:accent1>
          <a:srgbClr val="808000"/>
        </a:accent1>
        <a:accent2>
          <a:srgbClr val="996633"/>
        </a:accent2>
        <a:accent3>
          <a:srgbClr val="FFFFFF"/>
        </a:accent3>
        <a:accent4>
          <a:srgbClr val="000000"/>
        </a:accent4>
        <a:accent5>
          <a:srgbClr val="C0C0AA"/>
        </a:accent5>
        <a:accent6>
          <a:srgbClr val="8A5C2D"/>
        </a:accent6>
        <a:hlink>
          <a:srgbClr val="CCCC00"/>
        </a:hlink>
        <a:folHlink>
          <a:srgbClr val="D6DEB2"/>
        </a:folHlink>
      </a:clrScheme>
      <a:clrMap bg1="lt1" tx1="dk1" bg2="lt2" tx2="dk2" accent1="accent1" accent2="accent2" accent3="accent3" accent4="accent4" accent5="accent5" accent6="accent6" hlink="hlink" folHlink="folHlink"/>
    </a:extraClrScheme>
    <a:extraClrScheme>
      <a:clrScheme name="Dads Tie 5">
        <a:dk1>
          <a:srgbClr val="000000"/>
        </a:dk1>
        <a:lt1>
          <a:srgbClr val="FFFFFF"/>
        </a:lt1>
        <a:dk2>
          <a:srgbClr val="181848"/>
        </a:dk2>
        <a:lt2>
          <a:srgbClr val="656F97"/>
        </a:lt2>
        <a:accent1>
          <a:srgbClr val="6666FF"/>
        </a:accent1>
        <a:accent2>
          <a:srgbClr val="333399"/>
        </a:accent2>
        <a:accent3>
          <a:srgbClr val="FFFFFF"/>
        </a:accent3>
        <a:accent4>
          <a:srgbClr val="000000"/>
        </a:accent4>
        <a:accent5>
          <a:srgbClr val="B8B8FF"/>
        </a:accent5>
        <a:accent6>
          <a:srgbClr val="2D2D8A"/>
        </a:accent6>
        <a:hlink>
          <a:srgbClr val="9A9ABC"/>
        </a:hlink>
        <a:folHlink>
          <a:srgbClr val="D2B6CE"/>
        </a:folHlink>
      </a:clrScheme>
      <a:clrMap bg1="lt1" tx1="dk1" bg2="lt2" tx2="dk2" accent1="accent1" accent2="accent2" accent3="accent3" accent4="accent4" accent5="accent5" accent6="accent6" hlink="hlink" folHlink="folHlink"/>
    </a:extraClrScheme>
    <a:extraClrScheme>
      <a:clrScheme name="Dads Tie 6">
        <a:dk1>
          <a:srgbClr val="CC0066"/>
        </a:dk1>
        <a:lt1>
          <a:srgbClr val="FFFFFF"/>
        </a:lt1>
        <a:dk2>
          <a:srgbClr val="000000"/>
        </a:dk2>
        <a:lt2>
          <a:srgbClr val="CC0099"/>
        </a:lt2>
        <a:accent1>
          <a:srgbClr val="FF9900"/>
        </a:accent1>
        <a:accent2>
          <a:srgbClr val="CC6600"/>
        </a:accent2>
        <a:accent3>
          <a:srgbClr val="AAAAAA"/>
        </a:accent3>
        <a:accent4>
          <a:srgbClr val="DADADA"/>
        </a:accent4>
        <a:accent5>
          <a:srgbClr val="FFCAAA"/>
        </a:accent5>
        <a:accent6>
          <a:srgbClr val="B95C00"/>
        </a:accent6>
        <a:hlink>
          <a:srgbClr val="009900"/>
        </a:hlink>
        <a:folHlink>
          <a:srgbClr val="A50021"/>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ads Tie">
  <a:themeElements>
    <a:clrScheme name="Dads Tie 2">
      <a:dk1>
        <a:srgbClr val="000000"/>
      </a:dk1>
      <a:lt1>
        <a:srgbClr val="FFFFFF"/>
      </a:lt1>
      <a:dk2>
        <a:srgbClr val="003366"/>
      </a:dk2>
      <a:lt2>
        <a:srgbClr val="5490A8"/>
      </a:lt2>
      <a:accent1>
        <a:srgbClr val="0099CC"/>
      </a:accent1>
      <a:accent2>
        <a:srgbClr val="3366CC"/>
      </a:accent2>
      <a:accent3>
        <a:srgbClr val="FFFFFF"/>
      </a:accent3>
      <a:accent4>
        <a:srgbClr val="000000"/>
      </a:accent4>
      <a:accent5>
        <a:srgbClr val="AACAE2"/>
      </a:accent5>
      <a:accent6>
        <a:srgbClr val="2D5CB9"/>
      </a:accent6>
      <a:hlink>
        <a:srgbClr val="99CCFF"/>
      </a:hlink>
      <a:folHlink>
        <a:srgbClr val="E1E1B7"/>
      </a:folHlink>
    </a:clrScheme>
    <a:fontScheme name="Dads Ti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Dads Tie 1">
        <a:dk1>
          <a:srgbClr val="5490A8"/>
        </a:dk1>
        <a:lt1>
          <a:srgbClr val="DDDDDD"/>
        </a:lt1>
        <a:dk2>
          <a:srgbClr val="00172E"/>
        </a:dk2>
        <a:lt2>
          <a:srgbClr val="CCECFF"/>
        </a:lt2>
        <a:accent1>
          <a:srgbClr val="0099CC"/>
        </a:accent1>
        <a:accent2>
          <a:srgbClr val="3366CC"/>
        </a:accent2>
        <a:accent3>
          <a:srgbClr val="AAABAD"/>
        </a:accent3>
        <a:accent4>
          <a:srgbClr val="BDBDBD"/>
        </a:accent4>
        <a:accent5>
          <a:srgbClr val="AACAE2"/>
        </a:accent5>
        <a:accent6>
          <a:srgbClr val="2D5CB9"/>
        </a:accent6>
        <a:hlink>
          <a:srgbClr val="99CCFF"/>
        </a:hlink>
        <a:folHlink>
          <a:srgbClr val="E1E1B7"/>
        </a:folHlink>
      </a:clrScheme>
      <a:clrMap bg1="dk2" tx1="lt1" bg2="dk1" tx2="lt2" accent1="accent1" accent2="accent2" accent3="accent3" accent4="accent4" accent5="accent5" accent6="accent6" hlink="hlink" folHlink="folHlink"/>
    </a:extraClrScheme>
    <a:extraClrScheme>
      <a:clrScheme name="Dads Tie 2">
        <a:dk1>
          <a:srgbClr val="000000"/>
        </a:dk1>
        <a:lt1>
          <a:srgbClr val="FFFFFF"/>
        </a:lt1>
        <a:dk2>
          <a:srgbClr val="003366"/>
        </a:dk2>
        <a:lt2>
          <a:srgbClr val="5490A8"/>
        </a:lt2>
        <a:accent1>
          <a:srgbClr val="0099CC"/>
        </a:accent1>
        <a:accent2>
          <a:srgbClr val="3366CC"/>
        </a:accent2>
        <a:accent3>
          <a:srgbClr val="FFFFFF"/>
        </a:accent3>
        <a:accent4>
          <a:srgbClr val="000000"/>
        </a:accent4>
        <a:accent5>
          <a:srgbClr val="AACAE2"/>
        </a:accent5>
        <a:accent6>
          <a:srgbClr val="2D5CB9"/>
        </a:accent6>
        <a:hlink>
          <a:srgbClr val="99CCFF"/>
        </a:hlink>
        <a:folHlink>
          <a:srgbClr val="E1E1B7"/>
        </a:folHlink>
      </a:clrScheme>
      <a:clrMap bg1="lt1" tx1="dk1" bg2="lt2" tx2="dk2" accent1="accent1" accent2="accent2" accent3="accent3" accent4="accent4" accent5="accent5" accent6="accent6" hlink="hlink" folHlink="folHlink"/>
    </a:extraClrScheme>
    <a:extraClrScheme>
      <a:clrScheme name="Dads Tie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ads Tie 4">
        <a:dk1>
          <a:srgbClr val="000000"/>
        </a:dk1>
        <a:lt1>
          <a:srgbClr val="FFFFFF"/>
        </a:lt1>
        <a:dk2>
          <a:srgbClr val="666633"/>
        </a:dk2>
        <a:lt2>
          <a:srgbClr val="908A6C"/>
        </a:lt2>
        <a:accent1>
          <a:srgbClr val="808000"/>
        </a:accent1>
        <a:accent2>
          <a:srgbClr val="996633"/>
        </a:accent2>
        <a:accent3>
          <a:srgbClr val="FFFFFF"/>
        </a:accent3>
        <a:accent4>
          <a:srgbClr val="000000"/>
        </a:accent4>
        <a:accent5>
          <a:srgbClr val="C0C0AA"/>
        </a:accent5>
        <a:accent6>
          <a:srgbClr val="8A5C2D"/>
        </a:accent6>
        <a:hlink>
          <a:srgbClr val="CCCC00"/>
        </a:hlink>
        <a:folHlink>
          <a:srgbClr val="D6DEB2"/>
        </a:folHlink>
      </a:clrScheme>
      <a:clrMap bg1="lt1" tx1="dk1" bg2="lt2" tx2="dk2" accent1="accent1" accent2="accent2" accent3="accent3" accent4="accent4" accent5="accent5" accent6="accent6" hlink="hlink" folHlink="folHlink"/>
    </a:extraClrScheme>
    <a:extraClrScheme>
      <a:clrScheme name="Dads Tie 5">
        <a:dk1>
          <a:srgbClr val="000000"/>
        </a:dk1>
        <a:lt1>
          <a:srgbClr val="FFFFFF"/>
        </a:lt1>
        <a:dk2>
          <a:srgbClr val="181848"/>
        </a:dk2>
        <a:lt2>
          <a:srgbClr val="656F97"/>
        </a:lt2>
        <a:accent1>
          <a:srgbClr val="6666FF"/>
        </a:accent1>
        <a:accent2>
          <a:srgbClr val="333399"/>
        </a:accent2>
        <a:accent3>
          <a:srgbClr val="FFFFFF"/>
        </a:accent3>
        <a:accent4>
          <a:srgbClr val="000000"/>
        </a:accent4>
        <a:accent5>
          <a:srgbClr val="B8B8FF"/>
        </a:accent5>
        <a:accent6>
          <a:srgbClr val="2D2D8A"/>
        </a:accent6>
        <a:hlink>
          <a:srgbClr val="9A9ABC"/>
        </a:hlink>
        <a:folHlink>
          <a:srgbClr val="D2B6CE"/>
        </a:folHlink>
      </a:clrScheme>
      <a:clrMap bg1="lt1" tx1="dk1" bg2="lt2" tx2="dk2" accent1="accent1" accent2="accent2" accent3="accent3" accent4="accent4" accent5="accent5" accent6="accent6" hlink="hlink" folHlink="folHlink"/>
    </a:extraClrScheme>
    <a:extraClrScheme>
      <a:clrScheme name="Dads Tie 6">
        <a:dk1>
          <a:srgbClr val="CC0066"/>
        </a:dk1>
        <a:lt1>
          <a:srgbClr val="FFFFFF"/>
        </a:lt1>
        <a:dk2>
          <a:srgbClr val="000000"/>
        </a:dk2>
        <a:lt2>
          <a:srgbClr val="CC0099"/>
        </a:lt2>
        <a:accent1>
          <a:srgbClr val="FF9900"/>
        </a:accent1>
        <a:accent2>
          <a:srgbClr val="CC6600"/>
        </a:accent2>
        <a:accent3>
          <a:srgbClr val="AAAAAA"/>
        </a:accent3>
        <a:accent4>
          <a:srgbClr val="DADADA"/>
        </a:accent4>
        <a:accent5>
          <a:srgbClr val="FFCAAA"/>
        </a:accent5>
        <a:accent6>
          <a:srgbClr val="B95C00"/>
        </a:accent6>
        <a:hlink>
          <a:srgbClr val="009900"/>
        </a:hlink>
        <a:folHlink>
          <a:srgbClr val="A50021"/>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C5AF84887AAC845B87D6F807D73A069" ma:contentTypeVersion="11" ma:contentTypeDescription="Create a new document." ma:contentTypeScope="" ma:versionID="c9f13dab7f35d1b124ff1bf59916d981">
  <xsd:schema xmlns:xsd="http://www.w3.org/2001/XMLSchema" xmlns:xs="http://www.w3.org/2001/XMLSchema" xmlns:p="http://schemas.microsoft.com/office/2006/metadata/properties" xmlns:ns3="a04327b1-2855-46ae-b714-b7d7df45f4b3" xmlns:ns4="68d0f0f1-4711-4933-bd6c-239bd70b21d8" targetNamespace="http://schemas.microsoft.com/office/2006/metadata/properties" ma:root="true" ma:fieldsID="fbe703cca7f36804f01f0d74ba706708" ns3:_="" ns4:_="">
    <xsd:import namespace="a04327b1-2855-46ae-b714-b7d7df45f4b3"/>
    <xsd:import namespace="68d0f0f1-4711-4933-bd6c-239bd70b21d8"/>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04327b1-2855-46ae-b714-b7d7df45f4b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8d0f0f1-4711-4933-bd6c-239bd70b21d8"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8350783-B2A3-4BC4-8301-443C0A09A1A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04327b1-2855-46ae-b714-b7d7df45f4b3"/>
    <ds:schemaRef ds:uri="68d0f0f1-4711-4933-bd6c-239bd70b21d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91BFC3B-0278-4FDD-A096-5B8D907B52F6}">
  <ds:schemaRefs>
    <ds:schemaRef ds:uri="http://purl.org/dc/elements/1.1/"/>
    <ds:schemaRef ds:uri="a04327b1-2855-46ae-b714-b7d7df45f4b3"/>
    <ds:schemaRef ds:uri="http://purl.org/dc/dcmitype/"/>
    <ds:schemaRef ds:uri="http://purl.org/dc/terms/"/>
    <ds:schemaRef ds:uri="http://schemas.microsoft.com/office/2006/documentManagement/types"/>
    <ds:schemaRef ds:uri="http://schemas.openxmlformats.org/package/2006/metadata/core-properties"/>
    <ds:schemaRef ds:uri="http://schemas.microsoft.com/office/infopath/2007/PartnerControls"/>
    <ds:schemaRef ds:uri="68d0f0f1-4711-4933-bd6c-239bd70b21d8"/>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8C2ED79F-6321-4E1B-BAE2-E8E58D5CB4F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146146</TotalTime>
  <Words>2247</Words>
  <Application>Microsoft Office PowerPoint</Application>
  <PresentationFormat>On-screen Show (4:3)</PresentationFormat>
  <Paragraphs>335</Paragraphs>
  <Slides>22</Slides>
  <Notes>3</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22</vt:i4>
      </vt:variant>
    </vt:vector>
  </HeadingPairs>
  <TitlesOfParts>
    <vt:vector size="31" baseType="lpstr">
      <vt:lpstr>Arial</vt:lpstr>
      <vt:lpstr>Calibri</vt:lpstr>
      <vt:lpstr>Courier New</vt:lpstr>
      <vt:lpstr>inherit</vt:lpstr>
      <vt:lpstr>Monotype Sorts</vt:lpstr>
      <vt:lpstr>Times New Roman</vt:lpstr>
      <vt:lpstr>Wingdings</vt:lpstr>
      <vt:lpstr>1_Dads Tie</vt:lpstr>
      <vt:lpstr>Dads Tie</vt:lpstr>
      <vt:lpstr>Public Roundtable on   “The Department of Health Care Finance” </vt:lpstr>
      <vt:lpstr>Presentation Outline</vt:lpstr>
      <vt:lpstr>The Department Of Health Care Finance (DHCF) Made The Decision To Re-Procure The Managed Care Contracts In 2019 To Fight Growing Instability In The Program </vt:lpstr>
      <vt:lpstr>Pooling Risk Is A Fundamental Necessity To Secure A Stable Health Plan</vt:lpstr>
      <vt:lpstr>In Medicaid Program Health Plan Adverse Selection Drove Changes In Enrollment Patterns </vt:lpstr>
      <vt:lpstr>Clearly The Members Who Transferred From Amerigroup And Trusted To AmeriHealth In 2018 Were Much Sicker Than Those Already In AmeriHealth’s Plan</vt:lpstr>
      <vt:lpstr>The Impact Of Adverse Selection On The 2018 Financial Profiles For The District’s Three Full Risk Health Plans Is Substantial</vt:lpstr>
      <vt:lpstr>PowerPoint Presentation</vt:lpstr>
      <vt:lpstr>The New Contracts Contain Three Provisions With The Promise To Completely Remedy This Problem</vt:lpstr>
      <vt:lpstr>Presentation Outline</vt:lpstr>
      <vt:lpstr>Those Who Are Not In Managed Care Have Health Care Needs That Are Significantly More Expensive To Treat</vt:lpstr>
      <vt:lpstr>With The New Managed Care Contracts, DHCF Will Transform The Medicaid Delivery System For The FFS Population </vt:lpstr>
      <vt:lpstr>Presentation Outline</vt:lpstr>
      <vt:lpstr>The District of Columbia Has One Of The Highest Nursing Home Occupancy Rates In The United States</vt:lpstr>
      <vt:lpstr>The Movement Of United Medical Center Nursing Center (UMNC) Residents </vt:lpstr>
      <vt:lpstr>PowerPoint Presentation</vt:lpstr>
      <vt:lpstr>Given The Reality Of The Pandemic, UMC’s Board Decided To Permanently Close The Nursing Center </vt:lpstr>
      <vt:lpstr>Timeline Of Events Surrounding UMC Power Outage</vt:lpstr>
      <vt:lpstr>Significant Repairs Will Be Needed On Hospital’s Cooling And Heating System Before UMC’s Closure</vt:lpstr>
      <vt:lpstr>These Additional Capital Costs Are Not In The May 2020 Board-Approved Spend Plan   </vt:lpstr>
      <vt:lpstr>Next Steps For Review Of Capital Plan</vt:lpstr>
      <vt:lpstr>Questions   And   Comments</vt:lpstr>
    </vt:vector>
  </TitlesOfParts>
  <Company>DMAS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 of the Virginia Medicaid Program</dc:title>
  <dc:creator>DMAS</dc:creator>
  <cp:lastModifiedBy>Wayne Turnage</cp:lastModifiedBy>
  <cp:revision>2663</cp:revision>
  <cp:lastPrinted>2019-02-01T22:43:53Z</cp:lastPrinted>
  <dcterms:created xsi:type="dcterms:W3CDTF">2002-03-08T19:17:24Z</dcterms:created>
  <dcterms:modified xsi:type="dcterms:W3CDTF">2020-07-29T00:27:12Z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0x010100CC5AF84887AAC845B87D6F807D73A069</vt:lpwstr>
  </property>
</Properties>
</file>