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7" r:id="rId2"/>
    <p:sldId id="256" r:id="rId3"/>
    <p:sldId id="260" r:id="rId4"/>
    <p:sldId id="261" r:id="rId5"/>
    <p:sldId id="263" r:id="rId6"/>
    <p:sldId id="262" r:id="rId7"/>
    <p:sldId id="264" r:id="rId8"/>
    <p:sldId id="268" r:id="rId9"/>
    <p:sldId id="269" r:id="rId10"/>
    <p:sldId id="273" r:id="rId11"/>
    <p:sldId id="274" r:id="rId12"/>
    <p:sldId id="275" r:id="rId13"/>
    <p:sldId id="270" r:id="rId14"/>
    <p:sldId id="271" r:id="rId15"/>
    <p:sldId id="277" r:id="rId16"/>
    <p:sldId id="265" r:id="rId17"/>
    <p:sldId id="279" r:id="rId18"/>
    <p:sldId id="266" r:id="rId19"/>
    <p:sldId id="272" r:id="rId20"/>
    <p:sldId id="267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rsons, Keith (DHCF)" initials="PK(" lastIdx="15" clrIdx="0">
    <p:extLst>
      <p:ext uri="{19B8F6BF-5375-455C-9EA6-DF929625EA0E}">
        <p15:presenceInfo xmlns:p15="http://schemas.microsoft.com/office/powerpoint/2012/main" userId="S-1-5-21-1713817121-306583656-3812618881-17564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27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5B721B-6B69-40C2-8AC4-4DAEA3328B8C}" type="datetimeFigureOut">
              <a:rPr lang="en-US" smtClean="0"/>
              <a:pPr/>
              <a:t>4/2/2019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EFF861-C3F4-478C-AEF9-D1108E49171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EFF861-C3F4-478C-AEF9-D1108E49171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F0C3BD-BD3B-410B-BEEE-AB33BE1D52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8BD7CA5-8B52-43EF-9C4B-74D2DDC929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2202CE-0994-4541-A27F-F1F2772EF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A77F2-00F8-42A1-B233-16E3769F9B0B}" type="datetimeFigureOut">
              <a:rPr lang="en-US" smtClean="0"/>
              <a:pPr/>
              <a:t>4/2/2019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197B67-95D4-4B83-BDD3-412A410B84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B56F74-4C3E-4C49-9606-A81CD07450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AC184-C1CE-4746-A0BC-5A0353000BD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9458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7173F3-D9D0-49F3-A4E1-726C6692A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6EA43C6-461D-47D5-8C68-62110B4DB2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4E4B22-2989-4222-873A-C54F2F9B58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A77F2-00F8-42A1-B233-16E3769F9B0B}" type="datetimeFigureOut">
              <a:rPr lang="en-US" smtClean="0"/>
              <a:pPr/>
              <a:t>4/2/2019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CB2E3A-2D68-4389-A7ED-DB943B65F9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3BEE08-FE67-46C6-87A5-C2131FABEB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AC184-C1CE-4746-A0BC-5A0353000BD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8814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3493E46-FED5-47CD-B9C2-8376672CDB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D0A79A1-B0DE-4851-ADE4-4BC8581A1E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A263C2-30A1-45C3-BD12-A2AF693096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A77F2-00F8-42A1-B233-16E3769F9B0B}" type="datetimeFigureOut">
              <a:rPr lang="en-US" smtClean="0"/>
              <a:pPr/>
              <a:t>4/2/2019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AF68FA-7D08-447B-BDD8-89EB6B8A14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8AD8AA-4529-4F2E-BB45-DC9F0F6AAC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AC184-C1CE-4746-A0BC-5A0353000BD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1030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D9009B-5BAE-40F9-9EB1-7314A60FBE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636A9F-FF8F-4839-B3EB-DDDDCD15A4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35A466-51EE-43D7-8852-3D16A8C086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A77F2-00F8-42A1-B233-16E3769F9B0B}" type="datetimeFigureOut">
              <a:rPr lang="en-US" smtClean="0"/>
              <a:pPr/>
              <a:t>4/2/2019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861BD6-F3CC-4E5A-BDC6-84FA35383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858AF3-83CA-4259-8BC1-FFA835545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AC184-C1CE-4746-A0BC-5A0353000BD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7737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D75F0B-C3F9-4A72-9DCE-637F44DEC2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ECA1D4-19A7-420B-8DB9-E4662FA101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D8E497-A5CE-478B-9121-3645395AC0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A77F2-00F8-42A1-B233-16E3769F9B0B}" type="datetimeFigureOut">
              <a:rPr lang="en-US" smtClean="0"/>
              <a:pPr/>
              <a:t>4/2/2019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CCC1B7-74E4-48A2-9B1F-207E167C44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74D22D-B59A-44C4-BCA6-B3C83CDB9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AC184-C1CE-4746-A0BC-5A0353000BD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260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C781E-2228-4C4F-8A2C-EE9AA602D6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69E33E-8779-46BA-B1FA-63B120BE63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138DE7-1012-4843-9566-22664806E8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5B30F1-F7D0-45DD-BCE3-A47CCCC17E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A77F2-00F8-42A1-B233-16E3769F9B0B}" type="datetimeFigureOut">
              <a:rPr lang="en-US" smtClean="0"/>
              <a:pPr/>
              <a:t>4/2/2019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869A31-CCD7-4FB1-BC68-AA1DCA6305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C152E2-FC32-463A-856B-0DF0CFCE2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AC184-C1CE-4746-A0BC-5A0353000BD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0429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CED02F-D6EA-41C8-8268-D41DB443B7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31E6EE-542F-425C-A56D-00C915A218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66D8B5-2311-4C3B-89D5-8AC6EE2760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34D2D6B-59C2-452F-8CEE-9F215A0F62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37DC62F-0882-449D-B727-7840F72E81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7D7AD1E-8E02-4631-85C2-204D7B15D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A77F2-00F8-42A1-B233-16E3769F9B0B}" type="datetimeFigureOut">
              <a:rPr lang="en-US" smtClean="0"/>
              <a:pPr/>
              <a:t>4/2/2019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1D484C4-4273-4A62-BC17-E161E5CEB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DB275BA-6054-4DA3-9F84-4D06C776A1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AC184-C1CE-4746-A0BC-5A0353000BD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6882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152FF7-4368-4A80-A943-EDE5C197C5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951A8FB-2AFA-44D1-85CB-8F6A63276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A77F2-00F8-42A1-B233-16E3769F9B0B}" type="datetimeFigureOut">
              <a:rPr lang="en-US" smtClean="0"/>
              <a:pPr/>
              <a:t>4/2/2019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DEB9E0E-B1B2-462A-9E9D-05B88357D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02E57C7-6F15-4D21-9EF0-54AB7E5DFF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AC184-C1CE-4746-A0BC-5A0353000BD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9909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F97D56B-2C52-419C-A66A-D321F7411C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A77F2-00F8-42A1-B233-16E3769F9B0B}" type="datetimeFigureOut">
              <a:rPr lang="en-US" smtClean="0"/>
              <a:pPr/>
              <a:t>4/2/2019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C36BFD1-EE27-4E8B-8E50-2DBDD5C8C1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752985-C79B-4BB0-A4A9-1F056AB656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AC184-C1CE-4746-A0BC-5A0353000BD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4867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A46731-C12C-49F6-ABF8-3326B1771E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1631E4-2A40-4CC2-8333-0C9962DDEF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604B03-3D11-4527-AB5D-CC5C5CB36C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3578D5-4B3F-4229-B739-6D34CF88C7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A77F2-00F8-42A1-B233-16E3769F9B0B}" type="datetimeFigureOut">
              <a:rPr lang="en-US" smtClean="0"/>
              <a:pPr/>
              <a:t>4/2/2019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88C886-D817-4F26-BC7D-5E7EC2BB51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8B76CE-0D48-4C4B-BB1F-36B8E049E7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AC184-C1CE-4746-A0BC-5A0353000BD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4712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837B5E-106E-475C-8C4F-7EC679ACCC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03000CE-D419-46B7-B8B4-2D23E451EFA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D53495-F56B-471C-8241-B6135DBFB7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B96EAC-719A-44D9-8071-8B730A911B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A77F2-00F8-42A1-B233-16E3769F9B0B}" type="datetimeFigureOut">
              <a:rPr lang="en-US" smtClean="0"/>
              <a:pPr/>
              <a:t>4/2/2019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B316D1-9059-45E1-8ED8-3A1369E922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EE29A0-2B17-40E3-805F-B3B7C9E50C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AC184-C1CE-4746-A0BC-5A0353000BD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0115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08257AA-AC6F-441F-9972-3C599ED754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811FC8-D92E-482B-A45C-5795F56C91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79B6D6-1A92-4A4B-9700-60B5F1CEDE9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5A77F2-00F8-42A1-B233-16E3769F9B0B}" type="datetimeFigureOut">
              <a:rPr lang="en-US" smtClean="0"/>
              <a:pPr/>
              <a:t>4/2/2019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3A11D9-DFB3-469C-872F-B3CEDAD09D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7E40BF-1766-4C3B-945C-2E4C958EEA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AC184-C1CE-4746-A0BC-5A0353000BD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7327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dizzyworker4391.wikidot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sv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sv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sv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hyperlink" Target="http://www.prempehconsultcpas.com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9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sv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1707FC24-6981-43D9-B525-C7832BA22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884" y="311449"/>
            <a:ext cx="4332307" cy="6179552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56C1840-CDAE-4C54-81F6-AD16026AA8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6884" y="311448"/>
            <a:ext cx="4332306" cy="6179552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sz="31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DISTRICT OF COLUMBIA DEPARTMENT OF HEALTH CARE FINANCE </a:t>
            </a:r>
            <a:br>
              <a:rPr lang="en-US" sz="31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31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RECOVERY AUDIT CONTRACTOR (RAC) </a:t>
            </a:r>
            <a:br>
              <a:rPr lang="en-US" sz="31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br>
              <a:rPr lang="en-US" sz="31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3100" dirty="0">
                <a:solidFill>
                  <a:srgbClr val="FFFFFF"/>
                </a:solidFill>
              </a:rPr>
              <a:t>PROVIDERS OUTREACH FAMILIARIZATION</a:t>
            </a:r>
            <a:br>
              <a:rPr lang="en-US" sz="3100" dirty="0">
                <a:solidFill>
                  <a:srgbClr val="FFFFFF"/>
                </a:solidFill>
              </a:rPr>
            </a:br>
            <a:r>
              <a:rPr lang="en-US" sz="3100" dirty="0">
                <a:solidFill>
                  <a:srgbClr val="FFFFFF"/>
                </a:solidFill>
              </a:rPr>
              <a:t> NOTES PRESENTATION            February 15, 2019 </a:t>
            </a:r>
            <a:br>
              <a:rPr lang="en-US" sz="37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br>
              <a:rPr lang="en-US" sz="37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3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PREMPEH CONSULTING, CPAs (PCC)</a:t>
            </a:r>
          </a:p>
        </p:txBody>
      </p:sp>
      <p:pic>
        <p:nvPicPr>
          <p:cNvPr id="5" name="Picture 4" descr="A picture containing indoor, table, sitting, next&#10;&#10;Description generated with high confidence">
            <a:extLst>
              <a:ext uri="{FF2B5EF4-FFF2-40B4-BE49-F238E27FC236}">
                <a16:creationId xmlns:a16="http://schemas.microsoft.com/office/drawing/2014/main" id="{6BCC1A90-A176-4ACD-B2AB-04E9051694E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153822" y="1163806"/>
            <a:ext cx="6553545" cy="4538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554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220">
        <p:fade/>
      </p:transition>
    </mc:Choice>
    <mc:Fallback xmlns="">
      <p:transition spd="slow" advClick="0" advTm="220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6C1840-CDAE-4C54-81F6-AD16026AA8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71811" y="1344986"/>
            <a:ext cx="9122584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4400" b="1" u="sng" dirty="0">
                <a:latin typeface="+mn-lt"/>
              </a:rPr>
              <a:t>APPROACH-CONTINUED		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2A9D47-E935-4114-98A1-2268188925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59108" y="2302565"/>
            <a:ext cx="8619114" cy="4115653"/>
          </a:xfrm>
        </p:spPr>
        <p:txBody>
          <a:bodyPr vert="horz" lIns="91440" tIns="45720" rIns="91440" bIns="45720" rtlCol="0">
            <a:noAutofit/>
          </a:bodyPr>
          <a:lstStyle/>
          <a:p>
            <a:pPr marL="914400" lvl="1" indent="-457200" algn="l">
              <a:buFont typeface="Wingdings" panose="05000000000000000000" pitchFamily="2" charset="2"/>
              <a:buChar char="q"/>
            </a:pPr>
            <a:r>
              <a:rPr lang="en-US" sz="3200" dirty="0"/>
              <a:t>Analyzing and sampling claims data for desk and onsite audits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/>
              <a:t>p</a:t>
            </a:r>
            <a:r>
              <a:rPr lang="en-US" sz="3200" dirty="0">
                <a:solidFill>
                  <a:schemeClr val="tx1"/>
                </a:solidFill>
              </a:rPr>
              <a:t>hase that includes:</a:t>
            </a:r>
            <a:endParaRPr lang="en-US" sz="3200" dirty="0"/>
          </a:p>
          <a:p>
            <a:pPr marL="1371600" lvl="2" indent="-457200" algn="l">
              <a:buFont typeface="Wingdings" panose="05000000000000000000" pitchFamily="2" charset="2"/>
              <a:buChar char="q"/>
            </a:pPr>
            <a:r>
              <a:rPr lang="en-US" sz="2400" i="1" dirty="0">
                <a:solidFill>
                  <a:srgbClr val="000000"/>
                </a:solidFill>
              </a:rPr>
              <a:t>Determining whether to conduct desk or onsite audits; a consideration that can involve</a:t>
            </a:r>
          </a:p>
          <a:p>
            <a:pPr marL="1828800" lvl="3" indent="-457200" algn="l">
              <a:buFont typeface="Wingdings" panose="05000000000000000000" pitchFamily="2" charset="2"/>
              <a:buChar char="q"/>
            </a:pPr>
            <a:r>
              <a:rPr lang="en-US" sz="2200" i="1" dirty="0">
                <a:solidFill>
                  <a:srgbClr val="000000"/>
                </a:solidFill>
              </a:rPr>
              <a:t>Complexity of audits,</a:t>
            </a:r>
          </a:p>
          <a:p>
            <a:pPr marL="1828800" lvl="3" indent="-457200" algn="l">
              <a:buFont typeface="Wingdings" panose="05000000000000000000" pitchFamily="2" charset="2"/>
              <a:buChar char="q"/>
            </a:pPr>
            <a:r>
              <a:rPr lang="en-US" sz="2200" i="1" dirty="0">
                <a:solidFill>
                  <a:srgbClr val="000000"/>
                </a:solidFill>
              </a:rPr>
              <a:t>Types of records to obtain,</a:t>
            </a:r>
          </a:p>
          <a:p>
            <a:pPr marL="1828800" lvl="3" indent="-457200" algn="l">
              <a:buFont typeface="Wingdings" panose="05000000000000000000" pitchFamily="2" charset="2"/>
              <a:buChar char="q"/>
            </a:pPr>
            <a:r>
              <a:rPr lang="en-US" sz="2200" i="1" dirty="0">
                <a:solidFill>
                  <a:srgbClr val="000000"/>
                </a:solidFill>
              </a:rPr>
              <a:t>Preventing delays in the process of obtaining records, such as supplementary information; as well as,</a:t>
            </a:r>
          </a:p>
          <a:p>
            <a:pPr marL="1371600" lvl="2" indent="-457200" algn="l">
              <a:buFont typeface="Wingdings" panose="05000000000000000000" pitchFamily="2" charset="2"/>
              <a:buChar char="q"/>
            </a:pPr>
            <a:r>
              <a:rPr lang="en-US" sz="2400" i="1" dirty="0">
                <a:solidFill>
                  <a:srgbClr val="000000"/>
                </a:solidFill>
              </a:rPr>
              <a:t>Selecting samples of claims data to conduct either desk or onsite audits. </a:t>
            </a:r>
          </a:p>
          <a:p>
            <a:pPr marL="1371600" lvl="2" indent="-457200" algn="l">
              <a:buFont typeface="Wingdings" panose="05000000000000000000" pitchFamily="2" charset="2"/>
              <a:buChar char="q"/>
            </a:pPr>
            <a:endParaRPr lang="en-US" sz="2400" i="1" dirty="0">
              <a:solidFill>
                <a:srgbClr val="002060"/>
              </a:solidFill>
            </a:endParaRPr>
          </a:p>
          <a:p>
            <a:pPr marL="1828800" lvl="3" indent="-457200" algn="l">
              <a:buFont typeface="Wingdings" panose="05000000000000000000" pitchFamily="2" charset="2"/>
              <a:buChar char="q"/>
            </a:pPr>
            <a:endParaRPr lang="en-US" sz="2200" i="1" dirty="0">
              <a:solidFill>
                <a:srgbClr val="002060"/>
              </a:solidFill>
            </a:endParaRPr>
          </a:p>
        </p:txBody>
      </p:sp>
      <p:pic>
        <p:nvPicPr>
          <p:cNvPr id="5" name="Graphic 4" descr="Calculator">
            <a:extLst>
              <a:ext uri="{FF2B5EF4-FFF2-40B4-BE49-F238E27FC236}">
                <a16:creationId xmlns:a16="http://schemas.microsoft.com/office/drawing/2014/main" id="{75BF2F30-7F8F-45E6-ADA4-511F1394942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965778" y="4452258"/>
            <a:ext cx="2194560" cy="2194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674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60">
        <p:fade/>
      </p:transition>
    </mc:Choice>
    <mc:Fallback xmlns="">
      <p:transition spd="med" advClick="0" advTm="260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6C1840-CDAE-4C54-81F6-AD16026AA8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71811" y="1573586"/>
            <a:ext cx="9122584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4400" b="1" u="sng" dirty="0">
                <a:latin typeface="+mn-lt"/>
              </a:rPr>
              <a:t>APPROACH-CONTINUED		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2A9D47-E935-4114-98A1-2268188925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71808" y="2714170"/>
            <a:ext cx="8619114" cy="3932648"/>
          </a:xfrm>
        </p:spPr>
        <p:txBody>
          <a:bodyPr vert="horz" lIns="91440" tIns="45720" rIns="91440" bIns="45720" rtlCol="0">
            <a:noAutofit/>
          </a:bodyPr>
          <a:lstStyle/>
          <a:p>
            <a:pPr marL="914400" lvl="1" indent="-457200" algn="l">
              <a:buFont typeface="Wingdings" panose="05000000000000000000" pitchFamily="2" charset="2"/>
              <a:buChar char="q"/>
            </a:pPr>
            <a:r>
              <a:rPr lang="en-US" sz="3200" dirty="0"/>
              <a:t>Conducting desk and/or onsite audits</a:t>
            </a:r>
            <a:r>
              <a:rPr lang="en-US" sz="3200" dirty="0">
                <a:solidFill>
                  <a:schemeClr val="tx1"/>
                </a:solidFill>
              </a:rPr>
              <a:t> that </a:t>
            </a:r>
            <a:r>
              <a:rPr lang="en-US" sz="3200" dirty="0"/>
              <a:t> mean</a:t>
            </a:r>
            <a:r>
              <a:rPr lang="en-US" sz="3200" dirty="0">
                <a:solidFill>
                  <a:schemeClr val="tx1"/>
                </a:solidFill>
              </a:rPr>
              <a:t>:</a:t>
            </a:r>
          </a:p>
          <a:p>
            <a:pPr marL="1371600" lvl="2" indent="-457200" algn="l">
              <a:buFont typeface="Wingdings" panose="05000000000000000000" pitchFamily="2" charset="2"/>
              <a:buChar char="q"/>
            </a:pPr>
            <a:r>
              <a:rPr lang="en-US" sz="2400" i="1" dirty="0">
                <a:solidFill>
                  <a:srgbClr val="000000"/>
                </a:solidFill>
              </a:rPr>
              <a:t>Desk audits:</a:t>
            </a:r>
          </a:p>
          <a:p>
            <a:pPr marL="1828800" lvl="3" indent="-457200" algn="l"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rgbClr val="000000"/>
                </a:solidFill>
              </a:rPr>
              <a:t>Sending “Request for Medical Records” to obtain records to support selected claims (via certified mail), or</a:t>
            </a:r>
          </a:p>
          <a:p>
            <a:pPr marL="1828800" lvl="3" indent="-457200" algn="l"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rgbClr val="000000"/>
                </a:solidFill>
              </a:rPr>
              <a:t>Evaluating claims data based on DHCF-established service limits and coding standards.</a:t>
            </a:r>
          </a:p>
          <a:p>
            <a:pPr marL="1828800" lvl="3" indent="-457200" algn="l">
              <a:buFont typeface="Wingdings" panose="05000000000000000000" pitchFamily="2" charset="2"/>
              <a:buChar char="q"/>
            </a:pPr>
            <a:endParaRPr lang="en-US" sz="2200" i="1" dirty="0">
              <a:solidFill>
                <a:srgbClr val="000000"/>
              </a:solidFill>
            </a:endParaRPr>
          </a:p>
          <a:p>
            <a:pPr marL="1828800" lvl="3" indent="-457200" algn="l">
              <a:buFont typeface="Wingdings" panose="05000000000000000000" pitchFamily="2" charset="2"/>
              <a:buChar char="q"/>
            </a:pPr>
            <a:endParaRPr lang="en-US" sz="2200" i="1" dirty="0">
              <a:solidFill>
                <a:srgbClr val="000000"/>
              </a:solidFill>
            </a:endParaRPr>
          </a:p>
          <a:p>
            <a:pPr lvl="2" algn="l"/>
            <a:r>
              <a:rPr lang="en-US" sz="2200" i="1" dirty="0">
                <a:solidFill>
                  <a:srgbClr val="002060"/>
                </a:solidFill>
              </a:rPr>
              <a:t>.</a:t>
            </a:r>
          </a:p>
        </p:txBody>
      </p:sp>
      <p:pic>
        <p:nvPicPr>
          <p:cNvPr id="5" name="Graphic 4" descr="Calculator">
            <a:extLst>
              <a:ext uri="{FF2B5EF4-FFF2-40B4-BE49-F238E27FC236}">
                <a16:creationId xmlns:a16="http://schemas.microsoft.com/office/drawing/2014/main" id="{75BF2F30-7F8F-45E6-ADA4-511F1394942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965778" y="4452258"/>
            <a:ext cx="2194560" cy="2194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2541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00">
        <p:fade/>
      </p:transition>
    </mc:Choice>
    <mc:Fallback xmlns="">
      <p:transition spd="med" advClick="0" advTm="200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6C1840-CDAE-4C54-81F6-AD16026AA8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49913" y="1245190"/>
            <a:ext cx="9122584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4400" b="1" u="sng" dirty="0">
                <a:latin typeface="+mn-lt"/>
              </a:rPr>
              <a:t>APPROACH-CONTINUED		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2A9D47-E935-4114-98A1-2268188925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49909" y="2185488"/>
            <a:ext cx="8619114" cy="4089148"/>
          </a:xfrm>
        </p:spPr>
        <p:txBody>
          <a:bodyPr vert="horz" lIns="91440" tIns="45720" rIns="91440" bIns="45720" rtlCol="0">
            <a:noAutofit/>
          </a:bodyPr>
          <a:lstStyle/>
          <a:p>
            <a:pPr marL="914400" lvl="1" indent="-457200" algn="l">
              <a:buFont typeface="Wingdings" panose="05000000000000000000" pitchFamily="2" charset="2"/>
              <a:buChar char="q"/>
            </a:pPr>
            <a:r>
              <a:rPr lang="en-US" sz="3200" dirty="0"/>
              <a:t>Conducting desk and/or onsite audits that include</a:t>
            </a:r>
            <a:r>
              <a:rPr lang="en-US" sz="3200" dirty="0">
                <a:solidFill>
                  <a:schemeClr val="tx1"/>
                </a:solidFill>
              </a:rPr>
              <a:t>:</a:t>
            </a:r>
          </a:p>
          <a:p>
            <a:pPr marL="1371600" lvl="2" indent="-457200" algn="l">
              <a:buFont typeface="Wingdings" panose="05000000000000000000" pitchFamily="2" charset="2"/>
              <a:buChar char="q"/>
            </a:pPr>
            <a:r>
              <a:rPr lang="en-US" sz="2000" i="1" dirty="0">
                <a:solidFill>
                  <a:srgbClr val="000000"/>
                </a:solidFill>
              </a:rPr>
              <a:t>Onsite Audits:</a:t>
            </a:r>
          </a:p>
          <a:p>
            <a:pPr marL="1828800" lvl="3" indent="-457200" algn="l"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rgbClr val="000000"/>
                </a:solidFill>
              </a:rPr>
              <a:t>The providers will receive "Audit Notification" letters which will include information about the audits. In this case, Providers will have to provide records to support selected claims at Providers' locations. </a:t>
            </a:r>
            <a:r>
              <a:rPr lang="en-US" sz="2000" dirty="0"/>
              <a:t>Claims will be considered as overpayments, if medical records are requested but are not received, within 30 business days</a:t>
            </a:r>
            <a:r>
              <a:rPr lang="en-US" sz="2000" dirty="0">
                <a:solidFill>
                  <a:srgbClr val="000000"/>
                </a:solidFill>
              </a:rPr>
              <a:t>.</a:t>
            </a:r>
          </a:p>
          <a:p>
            <a:pPr marL="1828800" lvl="3" indent="-457200" algn="l"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rgbClr val="000000"/>
                </a:solidFill>
              </a:rPr>
              <a:t>The RAC will conduct entrance conferences to introduce the audit team, and to discuss the audit approach and logistics. </a:t>
            </a:r>
          </a:p>
          <a:p>
            <a:pPr marL="1828800" lvl="3" indent="-457200" algn="l"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rgbClr val="000000"/>
                </a:solidFill>
              </a:rPr>
              <a:t>The RAC will conduct exit conferences to discuss provider questions or concerns, including the coordination of any outstanding audit items and tentative time frames for the audit results.</a:t>
            </a:r>
          </a:p>
        </p:txBody>
      </p:sp>
      <p:pic>
        <p:nvPicPr>
          <p:cNvPr id="5" name="Graphic 4" descr="Calculator">
            <a:extLst>
              <a:ext uri="{FF2B5EF4-FFF2-40B4-BE49-F238E27FC236}">
                <a16:creationId xmlns:a16="http://schemas.microsoft.com/office/drawing/2014/main" id="{75BF2F30-7F8F-45E6-ADA4-511F1394942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965778" y="4452258"/>
            <a:ext cx="2194560" cy="2194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6520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430">
        <p:fade/>
      </p:transition>
    </mc:Choice>
    <mc:Fallback xmlns="">
      <p:transition spd="med" advClick="0" advTm="430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C62A9D47-E935-4114-98A1-2268188925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71808" y="2714170"/>
            <a:ext cx="8486591" cy="3802743"/>
          </a:xfrm>
        </p:spPr>
        <p:txBody>
          <a:bodyPr vert="horz" lIns="91440" tIns="45720" rIns="91440" bIns="45720" rtlCol="0">
            <a:noAutofit/>
          </a:bodyPr>
          <a:lstStyle/>
          <a:p>
            <a:pPr marL="914400" lvl="1" indent="-457200" algn="l">
              <a:buFont typeface="Wingdings" panose="05000000000000000000" pitchFamily="2" charset="2"/>
              <a:buChar char="q"/>
            </a:pPr>
            <a:r>
              <a:rPr lang="en-US" sz="3200" dirty="0"/>
              <a:t>Validation of claims data &amp; medical records phase comprising:</a:t>
            </a:r>
          </a:p>
          <a:p>
            <a:pPr marL="1371600" lvl="2" indent="-457200" algn="l"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rgbClr val="000000"/>
                </a:solidFill>
              </a:rPr>
              <a:t>Validating claims data based on established service limits and codes.</a:t>
            </a:r>
          </a:p>
          <a:p>
            <a:pPr marL="1371600" lvl="2" indent="-457200" algn="l"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rgbClr val="000000"/>
                </a:solidFill>
              </a:rPr>
              <a:t>Examining and inspecting medical records to validate Medicaid codes, services and fees.</a:t>
            </a:r>
          </a:p>
          <a:p>
            <a:pPr marL="1371600" lvl="2" indent="-457200" algn="l"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rgbClr val="000000"/>
                </a:solidFill>
              </a:rPr>
              <a:t>Evaluating any identified improper payments in  quantitative and qualitative terms to determine the nature of the errors and resolutions.</a:t>
            </a:r>
            <a:endParaRPr lang="en-US" sz="3200" dirty="0">
              <a:solidFill>
                <a:srgbClr val="000000"/>
              </a:solidFill>
            </a:endParaRPr>
          </a:p>
        </p:txBody>
      </p:sp>
      <p:pic>
        <p:nvPicPr>
          <p:cNvPr id="5" name="Graphic 4" descr="Calculator">
            <a:extLst>
              <a:ext uri="{FF2B5EF4-FFF2-40B4-BE49-F238E27FC236}">
                <a16:creationId xmlns:a16="http://schemas.microsoft.com/office/drawing/2014/main" id="{75BF2F30-7F8F-45E6-ADA4-511F1394942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965778" y="4452258"/>
            <a:ext cx="2194560" cy="2194560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1441621" y="298580"/>
            <a:ext cx="9144000" cy="2387600"/>
          </a:xfrm>
        </p:spPr>
        <p:txBody>
          <a:bodyPr>
            <a:normAutofit/>
          </a:bodyPr>
          <a:lstStyle/>
          <a:p>
            <a:pPr algn="l"/>
            <a:r>
              <a:rPr lang="en-US" sz="4400" b="1" u="sng" dirty="0">
                <a:latin typeface="+mn-lt"/>
              </a:rPr>
              <a:t>APPROACH - CONTINUED</a:t>
            </a:r>
          </a:p>
        </p:txBody>
      </p:sp>
    </p:spTree>
    <p:extLst>
      <p:ext uri="{BB962C8B-B14F-4D97-AF65-F5344CB8AC3E}">
        <p14:creationId xmlns:p14="http://schemas.microsoft.com/office/powerpoint/2010/main" val="3469470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70">
        <p:fade/>
      </p:transition>
    </mc:Choice>
    <mc:Fallback xmlns="">
      <p:transition spd="med" advClick="0" advTm="270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6C1840-CDAE-4C54-81F6-AD16026AA8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46411" y="1319586"/>
            <a:ext cx="9122584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4400" b="1" u="sng" dirty="0">
                <a:latin typeface="+mn-lt"/>
              </a:rPr>
              <a:t>APPROACH-CONTINUED		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2A9D47-E935-4114-98A1-2268188925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71808" y="2409370"/>
            <a:ext cx="8831149" cy="3802743"/>
          </a:xfrm>
        </p:spPr>
        <p:txBody>
          <a:bodyPr vert="horz" lIns="91440" tIns="45720" rIns="91440" bIns="45720" rtlCol="0">
            <a:noAutofit/>
          </a:bodyPr>
          <a:lstStyle/>
          <a:p>
            <a:pPr marL="914400" lvl="1" indent="-457200" algn="l">
              <a:buFont typeface="Wingdings" panose="05000000000000000000" pitchFamily="2" charset="2"/>
              <a:buChar char="q"/>
            </a:pPr>
            <a:r>
              <a:rPr lang="en-US" sz="3200" dirty="0"/>
              <a:t>Reporting phase:</a:t>
            </a:r>
          </a:p>
          <a:p>
            <a:pPr marL="1371600" lvl="2" indent="-457200" algn="l"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rgbClr val="000000"/>
                </a:solidFill>
              </a:rPr>
              <a:t>Sending initial notices of proposed Medicaid overpayments recovery letters to Providers, comprising:</a:t>
            </a:r>
          </a:p>
          <a:p>
            <a:pPr marL="1828800" lvl="3" indent="-457200" algn="l">
              <a:buFont typeface="Wingdings" panose="05000000000000000000" pitchFamily="2" charset="2"/>
              <a:buChar char="q"/>
            </a:pPr>
            <a:r>
              <a:rPr lang="en-US" sz="2200" dirty="0">
                <a:solidFill>
                  <a:srgbClr val="000000"/>
                </a:solidFill>
              </a:rPr>
              <a:t>Information on improper payments, and</a:t>
            </a:r>
          </a:p>
          <a:p>
            <a:pPr marL="1828800" lvl="3" indent="-457200" algn="l">
              <a:buFont typeface="Wingdings" panose="05000000000000000000" pitchFamily="2" charset="2"/>
              <a:buChar char="q"/>
            </a:pPr>
            <a:r>
              <a:rPr lang="en-US" sz="2200" dirty="0">
                <a:solidFill>
                  <a:srgbClr val="000000"/>
                </a:solidFill>
              </a:rPr>
              <a:t>Allowing providers thirty days to furnish documentary evidence or written statements against the proposed actions.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</a:p>
          <a:p>
            <a:pPr marL="1371600" lvl="2" indent="-457200" algn="l"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rgbClr val="000000"/>
                </a:solidFill>
              </a:rPr>
              <a:t>Sending final notices of Medicaid overpayments recovery letters to Providers for either failing to respond to the proposed notices or Providers’ responses’ inability to invalidate the findings.</a:t>
            </a:r>
          </a:p>
          <a:p>
            <a:pPr marL="1371600" lvl="2" indent="-457200" algn="l">
              <a:buFont typeface="Wingdings" panose="05000000000000000000" pitchFamily="2" charset="2"/>
              <a:buChar char="q"/>
            </a:pPr>
            <a:endParaRPr lang="en-US" sz="2400" dirty="0">
              <a:solidFill>
                <a:srgbClr val="000000"/>
              </a:solidFill>
            </a:endParaRPr>
          </a:p>
        </p:txBody>
      </p:sp>
      <p:pic>
        <p:nvPicPr>
          <p:cNvPr id="5" name="Graphic 4" descr="Calculator">
            <a:extLst>
              <a:ext uri="{FF2B5EF4-FFF2-40B4-BE49-F238E27FC236}">
                <a16:creationId xmlns:a16="http://schemas.microsoft.com/office/drawing/2014/main" id="{75BF2F30-7F8F-45E6-ADA4-511F1394942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151308" y="4322353"/>
            <a:ext cx="2194560" cy="2194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4097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70">
        <p:fade/>
      </p:transition>
    </mc:Choice>
    <mc:Fallback xmlns="">
      <p:transition spd="med" advClick="0" advTm="370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6C1840-CDAE-4C54-81F6-AD16026AA8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71811" y="1573586"/>
            <a:ext cx="9122584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4400" b="1" u="sng" dirty="0">
                <a:latin typeface="+mn-lt"/>
              </a:rPr>
              <a:t>APPROACH-CONTINUED		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2A9D47-E935-4114-98A1-2268188925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71808" y="2714170"/>
            <a:ext cx="8831149" cy="3802743"/>
          </a:xfrm>
        </p:spPr>
        <p:txBody>
          <a:bodyPr vert="horz" lIns="91440" tIns="45720" rIns="91440" bIns="45720" rtlCol="0">
            <a:noAutofit/>
          </a:bodyPr>
          <a:lstStyle/>
          <a:p>
            <a:pPr marL="914400" lvl="1" indent="-457200" algn="l">
              <a:buFont typeface="Wingdings" panose="05000000000000000000" pitchFamily="2" charset="2"/>
              <a:buChar char="q"/>
            </a:pPr>
            <a:r>
              <a:rPr lang="en-US" sz="2400" dirty="0"/>
              <a:t>Final notices of Medicaid overpayments recovery also explain:</a:t>
            </a:r>
          </a:p>
          <a:p>
            <a:pPr marL="1828800" lvl="3" indent="-457200" algn="l"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>
                <a:solidFill>
                  <a:srgbClr val="000000"/>
                </a:solidFill>
              </a:rPr>
              <a:t>The reason for the decision, and </a:t>
            </a:r>
          </a:p>
          <a:p>
            <a:pPr marL="1828800" lvl="3" indent="-457200" algn="l"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rgbClr val="000000"/>
                </a:solidFill>
              </a:rPr>
              <a:t> Providers’ options,</a:t>
            </a:r>
          </a:p>
          <a:p>
            <a:pPr marL="2286000" lvl="4" indent="-457200" algn="l">
              <a:buFont typeface="Wingdings" panose="05000000000000000000" pitchFamily="2" charset="2"/>
              <a:buChar char="q"/>
            </a:pPr>
            <a:r>
              <a:rPr lang="en-US" sz="2200" dirty="0">
                <a:solidFill>
                  <a:srgbClr val="000000"/>
                </a:solidFill>
              </a:rPr>
              <a:t>File an appeal with the Office of Administrative Hearings, within 15 days upon receipt of final notice;</a:t>
            </a:r>
          </a:p>
          <a:p>
            <a:pPr marL="2286000" lvl="4" indent="-457200" algn="l">
              <a:buFont typeface="Wingdings" panose="05000000000000000000" pitchFamily="2" charset="2"/>
              <a:buChar char="q"/>
            </a:pPr>
            <a:r>
              <a:rPr lang="en-US" sz="2200" dirty="0">
                <a:solidFill>
                  <a:srgbClr val="000000"/>
                </a:solidFill>
              </a:rPr>
              <a:t>Pay fines and fees by making checks or money orders, payable to the DC Treasurer, for any overpayments; or</a:t>
            </a:r>
          </a:p>
          <a:p>
            <a:pPr marL="2286000" lvl="4" indent="-457200" algn="l">
              <a:buFont typeface="Wingdings" panose="05000000000000000000" pitchFamily="2" charset="2"/>
              <a:buChar char="q"/>
            </a:pPr>
            <a:r>
              <a:rPr lang="en-US" sz="2200" dirty="0">
                <a:solidFill>
                  <a:srgbClr val="000000"/>
                </a:solidFill>
              </a:rPr>
              <a:t>Arrange potential discussions with DHCF to offset or recoup the assessed overpayments from future claims.</a:t>
            </a:r>
          </a:p>
        </p:txBody>
      </p:sp>
      <p:pic>
        <p:nvPicPr>
          <p:cNvPr id="5" name="Graphic 4" descr="Calculator">
            <a:extLst>
              <a:ext uri="{FF2B5EF4-FFF2-40B4-BE49-F238E27FC236}">
                <a16:creationId xmlns:a16="http://schemas.microsoft.com/office/drawing/2014/main" id="{75BF2F30-7F8F-45E6-ADA4-511F1394942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151308" y="4322353"/>
            <a:ext cx="2194560" cy="2194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562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80">
        <p:fade/>
      </p:transition>
    </mc:Choice>
    <mc:Fallback xmlns="">
      <p:transition spd="med" advClick="0" advTm="180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6C1840-CDAE-4C54-81F6-AD16026AA8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71811" y="1573586"/>
            <a:ext cx="9122584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4400" b="1" u="sng" dirty="0">
                <a:latin typeface="+mn-lt"/>
              </a:rPr>
              <a:t>APPEALS AND LEGAL PROCESS		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2A9D47-E935-4114-98A1-2268188925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71808" y="2714170"/>
            <a:ext cx="8486591" cy="3802743"/>
          </a:xfrm>
        </p:spPr>
        <p:txBody>
          <a:bodyPr vert="horz" lIns="91440" tIns="45720" rIns="91440" bIns="45720" rtlCol="0">
            <a:noAutofit/>
          </a:bodyPr>
          <a:lstStyle/>
          <a:p>
            <a:pPr marL="457200" indent="-457200" algn="l">
              <a:buFont typeface="Wingdings" panose="05000000000000000000" pitchFamily="2" charset="2"/>
              <a:buChar char="q"/>
            </a:pPr>
            <a:r>
              <a:rPr lang="en-US" dirty="0"/>
              <a:t>In support of any legal processes:</a:t>
            </a:r>
            <a:endParaRPr lang="en-US" dirty="0">
              <a:solidFill>
                <a:schemeClr val="tx1"/>
              </a:solidFill>
            </a:endParaRPr>
          </a:p>
          <a:p>
            <a:pPr marL="914400" lvl="1" indent="-457200" algn="l">
              <a:buFont typeface="Wingdings" panose="05000000000000000000" pitchFamily="2" charset="2"/>
              <a:buChar char="q"/>
            </a:pPr>
            <a:r>
              <a:rPr lang="en-US" sz="2800" dirty="0">
                <a:solidFill>
                  <a:schemeClr val="tx1"/>
                </a:solidFill>
              </a:rPr>
              <a:t>The RAC will participate in any required supporting legal actions, necessary to protect the interests of the DHCF.</a:t>
            </a:r>
          </a:p>
          <a:p>
            <a:pPr marL="914400" lvl="1" indent="-457200" algn="l">
              <a:buFont typeface="Wingdings" panose="05000000000000000000" pitchFamily="2" charset="2"/>
              <a:buChar char="q"/>
            </a:pPr>
            <a:r>
              <a:rPr lang="en-US" sz="2800" dirty="0"/>
              <a:t>The RAC will always c</a:t>
            </a:r>
            <a:r>
              <a:rPr lang="en-US" sz="2800" dirty="0">
                <a:solidFill>
                  <a:schemeClr val="tx1"/>
                </a:solidFill>
              </a:rPr>
              <a:t>omply with the provisions of the District and Federal rules and regulations.</a:t>
            </a:r>
          </a:p>
          <a:p>
            <a:pPr marL="457200" indent="-457200" algn="l">
              <a:buFont typeface="Wingdings" panose="05000000000000000000" pitchFamily="2" charset="2"/>
              <a:buChar char="q"/>
            </a:pPr>
            <a:endParaRPr lang="en-US" sz="3200" dirty="0">
              <a:solidFill>
                <a:schemeClr val="tx1"/>
              </a:solidFill>
            </a:endParaRPr>
          </a:p>
        </p:txBody>
      </p:sp>
      <p:pic>
        <p:nvPicPr>
          <p:cNvPr id="5" name="Graphic 4" descr="Briefcase">
            <a:extLst>
              <a:ext uri="{FF2B5EF4-FFF2-40B4-BE49-F238E27FC236}">
                <a16:creationId xmlns:a16="http://schemas.microsoft.com/office/drawing/2014/main" id="{F88B79DD-43FF-4906-B8D0-1CD83E8F970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753600" y="4615541"/>
            <a:ext cx="2194560" cy="2194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4891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00">
        <p:fade/>
      </p:transition>
    </mc:Choice>
    <mc:Fallback xmlns="">
      <p:transition spd="med" advClick="0" advTm="300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6C1840-CDAE-4C54-81F6-AD16026AA8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71811" y="1573586"/>
            <a:ext cx="9122584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4400" b="1" u="sng" dirty="0">
                <a:latin typeface="+mn-lt"/>
              </a:rPr>
              <a:t>CUSTOMER SERVICE				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2A9D47-E935-4114-98A1-2268188925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71808" y="2714170"/>
            <a:ext cx="8486591" cy="3802743"/>
          </a:xfrm>
        </p:spPr>
        <p:txBody>
          <a:bodyPr vert="horz" lIns="91440" tIns="45720" rIns="91440" bIns="45720" rtlCol="0">
            <a:noAutofit/>
          </a:bodyPr>
          <a:lstStyle/>
          <a:p>
            <a:pPr marL="457200" indent="-457200" algn="l">
              <a:buFont typeface="Wingdings" panose="05000000000000000000" pitchFamily="2" charset="2"/>
              <a:buChar char="q"/>
            </a:pPr>
            <a:r>
              <a:rPr lang="en-US" sz="2800" dirty="0"/>
              <a:t>PCC strives to provide quality customer service, including providing clarifying information on the results of audits, such as identified underpayments and overpayments.</a:t>
            </a:r>
          </a:p>
          <a:p>
            <a:pPr marL="457200" indent="-457200" algn="l">
              <a:buFont typeface="Wingdings" panose="05000000000000000000" pitchFamily="2" charset="2"/>
              <a:buChar char="q"/>
            </a:pPr>
            <a:r>
              <a:rPr lang="en-US" sz="2800" dirty="0">
                <a:solidFill>
                  <a:schemeClr val="tx1"/>
                </a:solidFill>
              </a:rPr>
              <a:t>When selected for audit, providers are requested to:</a:t>
            </a:r>
          </a:p>
          <a:p>
            <a:pPr marL="914400" lvl="1" indent="-457200" algn="l">
              <a:buFont typeface="Wingdings" panose="05000000000000000000" pitchFamily="2" charset="2"/>
              <a:buChar char="q"/>
            </a:pPr>
            <a:r>
              <a:rPr lang="en-US" sz="2400" dirty="0"/>
              <a:t>Identify one point of contact</a:t>
            </a:r>
          </a:p>
          <a:p>
            <a:pPr marL="914400" lvl="1" indent="-457200" algn="l">
              <a:buFont typeface="Wingdings" panose="05000000000000000000" pitchFamily="2" charset="2"/>
              <a:buChar char="q"/>
            </a:pPr>
            <a:r>
              <a:rPr lang="en-US" sz="2400" dirty="0">
                <a:cs typeface="Calibri"/>
              </a:rPr>
              <a:t>If there are changes in the point of contact or contact information, please immediately notify PCC Customer Service</a:t>
            </a:r>
            <a:endParaRPr lang="en-US" sz="2800" dirty="0">
              <a:cs typeface="Calibri"/>
            </a:endParaRPr>
          </a:p>
        </p:txBody>
      </p:sp>
      <p:pic>
        <p:nvPicPr>
          <p:cNvPr id="6" name="Graphic 5" descr="Telephone">
            <a:extLst>
              <a:ext uri="{FF2B5EF4-FFF2-40B4-BE49-F238E27FC236}">
                <a16:creationId xmlns:a16="http://schemas.microsoft.com/office/drawing/2014/main" id="{49AEF85F-9DCB-4AD7-8698-F60699D5565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774701" y="4870938"/>
            <a:ext cx="2194560" cy="2194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1744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0">
        <p:fade/>
      </p:transition>
    </mc:Choice>
    <mc:Fallback xmlns="">
      <p:transition spd="med" advClick="0" advTm="0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6C1840-CDAE-4C54-81F6-AD16026AA8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71811" y="1573586"/>
            <a:ext cx="9122584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4400" b="1" u="sng" dirty="0">
                <a:latin typeface="+mn-lt"/>
              </a:rPr>
              <a:t>CUSTOMER SERVICE-Cont.	</a:t>
            </a:r>
            <a:r>
              <a:rPr lang="en-US" sz="4400" b="1" u="sng">
                <a:latin typeface="+mn-lt"/>
              </a:rPr>
              <a:t>	</a:t>
            </a:r>
            <a:endParaRPr lang="en-US" sz="4400" b="1" u="sng" dirty="0">
              <a:latin typeface="+mn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2A9D47-E935-4114-98A1-2268188925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71808" y="2714170"/>
            <a:ext cx="8486591" cy="3802743"/>
          </a:xfrm>
        </p:spPr>
        <p:txBody>
          <a:bodyPr vert="horz" lIns="91440" tIns="45720" rIns="91440" bIns="45720" rtlCol="0">
            <a:noAutofit/>
          </a:bodyPr>
          <a:lstStyle/>
          <a:p>
            <a:pPr marL="457200" indent="-457200" algn="l">
              <a:buFont typeface="Wingdings" panose="05000000000000000000" pitchFamily="2" charset="2"/>
              <a:buChar char="q"/>
            </a:pPr>
            <a:r>
              <a:rPr lang="en-US" sz="2800" dirty="0">
                <a:solidFill>
                  <a:schemeClr val="tx1"/>
                </a:solidFill>
              </a:rPr>
              <a:t>Providers may utilize </a:t>
            </a:r>
            <a:r>
              <a:rPr lang="en-US" sz="2800" dirty="0"/>
              <a:t>PCC’s</a:t>
            </a:r>
            <a:r>
              <a:rPr lang="en-US" sz="2800" dirty="0">
                <a:solidFill>
                  <a:schemeClr val="tx1"/>
                </a:solidFill>
              </a:rPr>
              <a:t> customer service, to resolve, seek response, or, redress, for questions, concerns, or issues related to the RAC.</a:t>
            </a:r>
          </a:p>
          <a:p>
            <a:pPr marL="457200" indent="-457200" algn="l">
              <a:buFont typeface="Wingdings" panose="05000000000000000000" pitchFamily="2" charset="2"/>
              <a:buChar char="q"/>
            </a:pPr>
            <a:r>
              <a:rPr lang="en-US" sz="2800" dirty="0"/>
              <a:t>T</a:t>
            </a:r>
            <a:r>
              <a:rPr lang="en-US" sz="2800" dirty="0">
                <a:solidFill>
                  <a:schemeClr val="tx1"/>
                </a:solidFill>
              </a:rPr>
              <a:t>oll-free customer service telephone number is </a:t>
            </a:r>
            <a:r>
              <a:rPr lang="en-US" sz="2800" b="1" i="1" dirty="0"/>
              <a:t>1-800 219-0270.</a:t>
            </a:r>
          </a:p>
          <a:p>
            <a:pPr marL="457200" indent="-457200" algn="l">
              <a:buFont typeface="Wingdings" panose="05000000000000000000" pitchFamily="2" charset="2"/>
              <a:buChar char="q"/>
            </a:pPr>
            <a:r>
              <a:rPr lang="en-US" sz="2800" dirty="0"/>
              <a:t>N</a:t>
            </a:r>
            <a:r>
              <a:rPr lang="en-US" sz="2800" dirty="0">
                <a:solidFill>
                  <a:schemeClr val="tx1"/>
                </a:solidFill>
              </a:rPr>
              <a:t>ormal business hours from 8 </a:t>
            </a:r>
            <a:r>
              <a:rPr lang="en-US" sz="2800" dirty="0"/>
              <a:t>AM</a:t>
            </a:r>
            <a:r>
              <a:rPr lang="en-US" sz="2800" dirty="0">
                <a:solidFill>
                  <a:schemeClr val="tx1"/>
                </a:solidFill>
              </a:rPr>
              <a:t> to 4:30 PM.(Eastern Standard Time)</a:t>
            </a:r>
          </a:p>
        </p:txBody>
      </p:sp>
      <p:pic>
        <p:nvPicPr>
          <p:cNvPr id="6" name="Graphic 5" descr="Telephone">
            <a:extLst>
              <a:ext uri="{FF2B5EF4-FFF2-40B4-BE49-F238E27FC236}">
                <a16:creationId xmlns:a16="http://schemas.microsoft.com/office/drawing/2014/main" id="{49AEF85F-9DCB-4AD7-8698-F60699D5565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774701" y="4870938"/>
            <a:ext cx="2194560" cy="2194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1338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0">
        <p:fade/>
      </p:transition>
    </mc:Choice>
    <mc:Fallback xmlns="">
      <p:transition spd="med" advClick="0" advTm="0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6C1840-CDAE-4C54-81F6-AD16026AA8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71811" y="1573586"/>
            <a:ext cx="9122584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4400" b="1" u="sng" dirty="0">
                <a:latin typeface="+mn-lt"/>
              </a:rPr>
              <a:t>REFERENCE MATERIALS				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2A9D47-E935-4114-98A1-2268188925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71808" y="2714170"/>
            <a:ext cx="8486591" cy="3802743"/>
          </a:xfrm>
        </p:spPr>
        <p:txBody>
          <a:bodyPr vert="horz" lIns="91440" tIns="45720" rIns="91440" bIns="45720" rtlCol="0">
            <a:noAutofit/>
          </a:bodyPr>
          <a:lstStyle/>
          <a:p>
            <a:pPr marL="457200" indent="-457200" algn="l">
              <a:buFont typeface="Wingdings" panose="05000000000000000000" pitchFamily="2" charset="2"/>
              <a:buChar char="q"/>
            </a:pPr>
            <a:r>
              <a:rPr lang="en-US" sz="2800" dirty="0"/>
              <a:t>Information will be available to Providers Associations through the RAC outreach program. </a:t>
            </a:r>
          </a:p>
          <a:p>
            <a:pPr marL="457200" indent="-457200" algn="l">
              <a:buFont typeface="Wingdings" panose="05000000000000000000" pitchFamily="2" charset="2"/>
              <a:buChar char="q"/>
            </a:pPr>
            <a:r>
              <a:rPr lang="en-US" sz="2800" dirty="0"/>
              <a:t>DHCF website has information on the RAC and the outreach program.</a:t>
            </a:r>
          </a:p>
          <a:p>
            <a:pPr marL="457200" indent="-457200" algn="l">
              <a:buFont typeface="Wingdings" panose="05000000000000000000" pitchFamily="2" charset="2"/>
              <a:buChar char="q"/>
            </a:pPr>
            <a:r>
              <a:rPr lang="en-US" sz="2800" dirty="0"/>
              <a:t>PCC website (</a:t>
            </a:r>
            <a:r>
              <a:rPr lang="en-US" sz="2800" dirty="0">
                <a:hlinkClick r:id="rId2"/>
              </a:rPr>
              <a:t>www.prempehconsultcpas.com</a:t>
            </a:r>
            <a:r>
              <a:rPr lang="en-US" sz="2800" dirty="0"/>
              <a:t>) has RAC outreach program information.</a:t>
            </a:r>
          </a:p>
          <a:p>
            <a:pPr marL="457200" indent="-457200" algn="l">
              <a:buFont typeface="Wingdings" panose="05000000000000000000" pitchFamily="2" charset="2"/>
              <a:buChar char="q"/>
            </a:pPr>
            <a:endParaRPr lang="en-US" sz="3200" dirty="0">
              <a:solidFill>
                <a:schemeClr val="tx1"/>
              </a:solidFill>
            </a:endParaRPr>
          </a:p>
        </p:txBody>
      </p:sp>
      <p:pic>
        <p:nvPicPr>
          <p:cNvPr id="6" name="Graphic 5" descr="Lightbulb">
            <a:extLst>
              <a:ext uri="{FF2B5EF4-FFF2-40B4-BE49-F238E27FC236}">
                <a16:creationId xmlns:a16="http://schemas.microsoft.com/office/drawing/2014/main" id="{21158B67-CA03-4F19-8307-9E789C52ECF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706706" y="4187134"/>
            <a:ext cx="2194560" cy="2194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845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60">
        <p:fade/>
      </p:transition>
    </mc:Choice>
    <mc:Fallback xmlns="">
      <p:transition spd="med" advClick="0" advTm="26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6C1840-CDAE-4C54-81F6-AD16026AA8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71811" y="1573586"/>
            <a:ext cx="9122584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4400" b="1" u="sng" dirty="0">
                <a:latin typeface="+mn-lt"/>
              </a:rPr>
              <a:t>LEARNING PROCESS (CONTENT)	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2A9D47-E935-4114-98A1-2268188925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97605" y="2569029"/>
            <a:ext cx="7194583" cy="3759199"/>
          </a:xfr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Introduction</a:t>
            </a:r>
            <a:endParaRPr lang="en-US" sz="3200" dirty="0"/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Background-Authoritative Sources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Objective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Scope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Approach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Appeals and </a:t>
            </a:r>
            <a:r>
              <a:rPr lang="en-US" sz="3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Legal Process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Customer Service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Reference Materials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sz="1500" dirty="0"/>
          </a:p>
        </p:txBody>
      </p:sp>
      <p:sp>
        <p:nvSpPr>
          <p:cNvPr id="17" name="Freeform 6">
            <a:extLst>
              <a:ext uri="{FF2B5EF4-FFF2-40B4-BE49-F238E27FC236}">
                <a16:creationId xmlns:a16="http://schemas.microsoft.com/office/drawing/2014/main" id="{A9616D99-AEFB-4C95-84EF-5DEC698D92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752858" y="744469"/>
            <a:ext cx="3275668" cy="4408488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rgbClr val="4C4C4C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9" name="Freeform 6">
            <a:extLst>
              <a:ext uri="{FF2B5EF4-FFF2-40B4-BE49-F238E27FC236}">
                <a16:creationId xmlns:a16="http://schemas.microsoft.com/office/drawing/2014/main" id="{D0F97023-F626-4FC5-8C2D-753B5C7F46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l" t="t" r="r" b="b"/>
            <a:pathLst>
              <a:path w="10000" h="10000">
                <a:moveTo>
                  <a:pt x="8761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0" y="9126"/>
                </a:lnTo>
                <a:lnTo>
                  <a:pt x="8761" y="9127"/>
                </a:lnTo>
                <a:lnTo>
                  <a:pt x="8761" y="0"/>
                </a:lnTo>
                <a:close/>
              </a:path>
            </a:pathLst>
          </a:custGeom>
          <a:solidFill>
            <a:srgbClr val="4C4C4C"/>
          </a:solidFill>
          <a:ln w="0">
            <a:noFill/>
            <a:prstDash val="solid"/>
            <a:round/>
            <a:headEnd/>
            <a:tailEnd/>
          </a:ln>
        </p:spPr>
      </p:sp>
      <p:pic>
        <p:nvPicPr>
          <p:cNvPr id="5" name="Graphic 4" descr="Magnifying glass">
            <a:extLst>
              <a:ext uri="{FF2B5EF4-FFF2-40B4-BE49-F238E27FC236}">
                <a16:creationId xmlns:a16="http://schemas.microsoft.com/office/drawing/2014/main" id="{5CD29FB2-5233-42F2-A65D-C0CBBBF895A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692188" y="3234305"/>
            <a:ext cx="2194559" cy="2194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3423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00">
        <p:fade/>
      </p:transition>
    </mc:Choice>
    <mc:Fallback xmlns="">
      <p:transition spd="med" advClick="0" advTm="200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C62A9D47-E935-4114-98A1-2268188925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29656" y="2331720"/>
            <a:ext cx="8486591" cy="2194560"/>
          </a:xfrm>
        </p:spPr>
        <p:txBody>
          <a:bodyPr vert="horz" lIns="91440" tIns="45720" rIns="91440" bIns="45720" rtlCol="0">
            <a:noAutofit/>
          </a:bodyPr>
          <a:lstStyle/>
          <a:p>
            <a:r>
              <a:rPr lang="en-US" sz="5400" dirty="0">
                <a:solidFill>
                  <a:schemeClr val="tx1"/>
                </a:solidFill>
              </a:rPr>
              <a:t>QUESTIONS ?</a:t>
            </a:r>
          </a:p>
        </p:txBody>
      </p:sp>
      <p:pic>
        <p:nvPicPr>
          <p:cNvPr id="5" name="Graphic 4" descr="Brain in head">
            <a:extLst>
              <a:ext uri="{FF2B5EF4-FFF2-40B4-BE49-F238E27FC236}">
                <a16:creationId xmlns:a16="http://schemas.microsoft.com/office/drawing/2014/main" id="{BEA7800E-023C-4697-974F-1D1C2832258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686800" y="4118429"/>
            <a:ext cx="2194560" cy="2194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9946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6C1840-CDAE-4C54-81F6-AD16026AA8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71811" y="1573586"/>
            <a:ext cx="9122584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4400" b="1" u="sng" dirty="0">
                <a:latin typeface="+mn-lt"/>
              </a:rPr>
              <a:t>INTRODUCTION	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2A9D47-E935-4114-98A1-2268188925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71810" y="2899149"/>
            <a:ext cx="8054790" cy="3194990"/>
          </a:xfrm>
        </p:spPr>
        <p:txBody>
          <a:bodyPr vert="horz" lIns="91440" tIns="45720" rIns="91440" bIns="45720" rtlCol="0">
            <a:normAutofit lnSpcReduction="10000"/>
          </a:bodyPr>
          <a:lstStyle/>
          <a:p>
            <a:pPr marL="457200" indent="-457200" algn="l"/>
            <a:r>
              <a:rPr lang="en-US" sz="3600" dirty="0"/>
              <a:t>Identified entities for the RAC project are:</a:t>
            </a:r>
          </a:p>
          <a:p>
            <a:pPr marL="457200" indent="-457200" algn="l">
              <a:buFont typeface="Wingdings" panose="05000000000000000000" pitchFamily="2" charset="2"/>
              <a:buChar char="q"/>
            </a:pPr>
            <a:r>
              <a:rPr lang="en-US" sz="3600" dirty="0"/>
              <a:t>The Department of Health Care Finance(DHCF) </a:t>
            </a:r>
            <a:endParaRPr lang="en-US" sz="3600" b="1" dirty="0"/>
          </a:p>
          <a:p>
            <a:pPr marL="457200" indent="-457200" algn="l">
              <a:buFont typeface="Wingdings" panose="05000000000000000000" pitchFamily="2" charset="2"/>
              <a:buChar char="q"/>
            </a:pPr>
            <a:r>
              <a:rPr lang="en-US" sz="3600" dirty="0"/>
              <a:t>Prempeh Consulting, CPAs (PCC), RAC 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indent="-228600" algn="l"/>
            <a:endParaRPr lang="en-US" sz="1500" dirty="0"/>
          </a:p>
          <a:p>
            <a:pPr indent="-228600" algn="l"/>
            <a:r>
              <a:rPr lang="en-US" sz="1500" dirty="0"/>
              <a:t>PCC, the Medicaid RAC, with the consent of DHCF, hereby, presents the Medicaid Providers’ Outreach Familiarization Program to, accordingly, inform health providers about the modalities of the RAC process.</a:t>
            </a:r>
          </a:p>
        </p:txBody>
      </p:sp>
      <p:pic>
        <p:nvPicPr>
          <p:cNvPr id="7" name="Graphic 6" descr="Needle">
            <a:extLst>
              <a:ext uri="{FF2B5EF4-FFF2-40B4-BE49-F238E27FC236}">
                <a16:creationId xmlns:a16="http://schemas.microsoft.com/office/drawing/2014/main" id="{EF7B8D14-A1C5-4A42-BCF0-F9B24735DEC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384786" y="3958852"/>
            <a:ext cx="2194560" cy="2194560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898385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40">
        <p:fade/>
      </p:transition>
    </mc:Choice>
    <mc:Fallback xmlns="">
      <p:transition spd="med" advClick="0" advTm="140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6C1840-CDAE-4C54-81F6-AD16026AA8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71811" y="1573586"/>
            <a:ext cx="9122584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4000" b="1" u="sng" dirty="0">
                <a:latin typeface="+mn-lt"/>
              </a:rPr>
              <a:t>BACKGROUND-</a:t>
            </a:r>
            <a:r>
              <a:rPr lang="en-US" sz="4400" b="1" u="sng" dirty="0">
                <a:latin typeface="+mn-lt"/>
              </a:rPr>
              <a:t> </a:t>
            </a:r>
            <a:r>
              <a:rPr lang="en-US" sz="2800" b="1" u="sng" dirty="0">
                <a:latin typeface="+mn-lt"/>
              </a:rPr>
              <a:t>Authoritative Sources		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2A9D47-E935-4114-98A1-2268188925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71809" y="2714170"/>
            <a:ext cx="8689791" cy="3976915"/>
          </a:xfrm>
        </p:spPr>
        <p:txBody>
          <a:bodyPr vert="horz" lIns="91440" tIns="45720" rIns="91440" bIns="45720" rtlCol="0">
            <a:normAutofit lnSpcReduction="10000"/>
          </a:bodyPr>
          <a:lstStyle/>
          <a:p>
            <a:pPr marL="457200" indent="-457200" algn="l">
              <a:buFont typeface="Wingdings" panose="05000000000000000000" pitchFamily="2" charset="2"/>
              <a:buChar char="q"/>
            </a:pPr>
            <a:r>
              <a:rPr lang="en-US" sz="3200" dirty="0">
                <a:solidFill>
                  <a:schemeClr val="tx1"/>
                </a:solidFill>
              </a:rPr>
              <a:t>Section 1902(a)(42)(B)(i) of the Social Security Act</a:t>
            </a:r>
            <a:endParaRPr lang="en-US" sz="3200" b="1" dirty="0"/>
          </a:p>
          <a:p>
            <a:pPr marL="457200" indent="-457200" algn="l">
              <a:buFont typeface="Wingdings" panose="05000000000000000000" pitchFamily="2" charset="2"/>
              <a:buChar char="q"/>
            </a:pPr>
            <a:r>
              <a:rPr lang="en-US" altLang="en-US" sz="3200" dirty="0">
                <a:solidFill>
                  <a:schemeClr val="tx1"/>
                </a:solidFill>
                <a:cs typeface="Times New Roman" panose="02020603050405020304" pitchFamily="18" charset="0"/>
              </a:rPr>
              <a:t>District of Columbia Municipal Regulations Chapter 93 of Title 29 Medicaid</a:t>
            </a:r>
          </a:p>
          <a:p>
            <a:pPr marL="457200" indent="-457200" algn="l">
              <a:buFont typeface="Wingdings" panose="05000000000000000000" pitchFamily="2" charset="2"/>
              <a:buChar char="q"/>
            </a:pPr>
            <a:r>
              <a:rPr lang="en-US" altLang="en-US" sz="3200" dirty="0">
                <a:solidFill>
                  <a:schemeClr val="tx1"/>
                </a:solidFill>
                <a:cs typeface="Times New Roman" panose="02020603050405020304" pitchFamily="18" charset="0"/>
              </a:rPr>
              <a:t>42 CFR Part 455, Subpart F Medicaid Program</a:t>
            </a:r>
          </a:p>
          <a:p>
            <a:pPr marL="457200" indent="-457200" algn="l">
              <a:buFont typeface="Wingdings" panose="05000000000000000000" pitchFamily="2" charset="2"/>
              <a:buChar char="q"/>
            </a:pPr>
            <a:r>
              <a:rPr lang="en-US" altLang="en-US" sz="3200" dirty="0">
                <a:solidFill>
                  <a:schemeClr val="tx1"/>
                </a:solidFill>
                <a:cs typeface="Times New Roman" panose="02020603050405020304" pitchFamily="18" charset="0"/>
              </a:rPr>
              <a:t>42 CFR Part 456, </a:t>
            </a:r>
            <a:r>
              <a:rPr lang="en-US" sz="3200" dirty="0">
                <a:solidFill>
                  <a:schemeClr val="tx1"/>
                </a:solidFill>
              </a:rPr>
              <a:t>Subpart B</a:t>
            </a:r>
          </a:p>
          <a:p>
            <a:pPr marL="457200" indent="-457200" algn="l">
              <a:buFont typeface="Wingdings" panose="05000000000000000000" pitchFamily="2" charset="2"/>
              <a:buChar char="q"/>
            </a:pPr>
            <a:r>
              <a:rPr lang="en-US" altLang="en-US" sz="3200" dirty="0">
                <a:solidFill>
                  <a:schemeClr val="tx1"/>
                </a:solidFill>
                <a:cs typeface="Times New Roman" panose="02020603050405020304" pitchFamily="18" charset="0"/>
              </a:rPr>
              <a:t>Section 6411 of the Patient Protection and Affordable Care Act</a:t>
            </a:r>
            <a:endParaRPr lang="en-US" sz="3200" dirty="0">
              <a:solidFill>
                <a:schemeClr val="tx1"/>
              </a:solidFill>
            </a:endParaRPr>
          </a:p>
          <a:p>
            <a:pPr marL="457200" indent="-457200" algn="l">
              <a:buFont typeface="Wingdings" panose="05000000000000000000" pitchFamily="2" charset="2"/>
              <a:buChar char="q"/>
            </a:pPr>
            <a:endParaRPr lang="en-US" sz="2800" dirty="0"/>
          </a:p>
        </p:txBody>
      </p:sp>
      <p:pic>
        <p:nvPicPr>
          <p:cNvPr id="5" name="Graphic 4" descr="Eye">
            <a:extLst>
              <a:ext uri="{FF2B5EF4-FFF2-40B4-BE49-F238E27FC236}">
                <a16:creationId xmlns:a16="http://schemas.microsoft.com/office/drawing/2014/main" id="{8539BB74-76AD-42BE-A125-38DB34A8448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997440" y="4249783"/>
            <a:ext cx="2194560" cy="2194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3733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70">
        <p:fade/>
      </p:transition>
    </mc:Choice>
    <mc:Fallback xmlns="">
      <p:transition spd="med" advClick="0" advTm="370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6C1840-CDAE-4C54-81F6-AD16026AA8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71811" y="1573586"/>
            <a:ext cx="9122584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4400" b="1" u="sng" dirty="0">
                <a:latin typeface="+mn-lt"/>
              </a:rPr>
              <a:t>OBJECTIVE							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2A9D47-E935-4114-98A1-2268188925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71810" y="2714171"/>
            <a:ext cx="7252876" cy="3657600"/>
          </a:xfrm>
        </p:spPr>
        <p:txBody>
          <a:bodyPr vert="horz" lIns="91440" tIns="45720" rIns="91440" bIns="45720" rtlCol="0">
            <a:normAutofit/>
          </a:bodyPr>
          <a:lstStyle/>
          <a:p>
            <a:pPr algn="l"/>
            <a:r>
              <a:rPr lang="en-US" altLang="en-US" sz="3200" dirty="0">
                <a:solidFill>
                  <a:schemeClr val="tx1"/>
                </a:solidFill>
                <a:cs typeface="Times New Roman" panose="02020603050405020304" pitchFamily="18" charset="0"/>
              </a:rPr>
              <a:t>To conduct d</a:t>
            </a:r>
            <a:r>
              <a:rPr lang="en-US" altLang="en-US" sz="3200" dirty="0">
                <a:cs typeface="Times New Roman" panose="02020603050405020304" pitchFamily="18" charset="0"/>
              </a:rPr>
              <a:t>esktop and/or onsite reviews</a:t>
            </a:r>
            <a:r>
              <a:rPr lang="en-US" altLang="en-US" sz="3200" dirty="0">
                <a:solidFill>
                  <a:schemeClr val="tx1"/>
                </a:solidFill>
                <a:cs typeface="Times New Roman" panose="02020603050405020304" pitchFamily="18" charset="0"/>
              </a:rPr>
              <a:t> of Providers’ claims data </a:t>
            </a:r>
            <a:r>
              <a:rPr lang="en-US" altLang="en-US" sz="3200" dirty="0">
                <a:cs typeface="Times New Roman" panose="02020603050405020304" pitchFamily="18" charset="0"/>
              </a:rPr>
              <a:t>for Medicaid-covered items and services, and to i</a:t>
            </a:r>
            <a:r>
              <a:rPr lang="en-US" altLang="en-US" sz="3200" dirty="0">
                <a:solidFill>
                  <a:schemeClr val="tx1"/>
                </a:solidFill>
                <a:cs typeface="Times New Roman" panose="02020603050405020304" pitchFamily="18" charset="0"/>
              </a:rPr>
              <a:t>dentify </a:t>
            </a:r>
            <a:r>
              <a:rPr lang="en-US" altLang="en-US" sz="3200" dirty="0">
                <a:cs typeface="Times New Roman" panose="02020603050405020304" pitchFamily="18" charset="0"/>
              </a:rPr>
              <a:t>i</a:t>
            </a:r>
            <a:r>
              <a:rPr lang="en-US" altLang="en-US" sz="3200" dirty="0">
                <a:solidFill>
                  <a:schemeClr val="tx1"/>
                </a:solidFill>
                <a:cs typeface="Times New Roman" panose="02020603050405020304" pitchFamily="18" charset="0"/>
              </a:rPr>
              <a:t>mproper </a:t>
            </a:r>
            <a:r>
              <a:rPr lang="en-US" altLang="en-US" sz="3200" dirty="0">
                <a:cs typeface="Times New Roman" panose="02020603050405020304" pitchFamily="18" charset="0"/>
              </a:rPr>
              <a:t>p</a:t>
            </a:r>
            <a:r>
              <a:rPr lang="en-US" altLang="en-US" sz="3200" dirty="0">
                <a:solidFill>
                  <a:schemeClr val="tx1"/>
                </a:solidFill>
                <a:cs typeface="Times New Roman" panose="02020603050405020304" pitchFamily="18" charset="0"/>
              </a:rPr>
              <a:t>ayments (overpayments and underpayments).</a:t>
            </a:r>
            <a:endParaRPr lang="en-US" sz="3200" dirty="0"/>
          </a:p>
        </p:txBody>
      </p:sp>
      <p:pic>
        <p:nvPicPr>
          <p:cNvPr id="6" name="Graphic 5" descr="Clipboard">
            <a:extLst>
              <a:ext uri="{FF2B5EF4-FFF2-40B4-BE49-F238E27FC236}">
                <a16:creationId xmlns:a16="http://schemas.microsoft.com/office/drawing/2014/main" id="{0E36460B-C94A-45B8-BC56-DB98C438686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522910" y="4187134"/>
            <a:ext cx="2194560" cy="2194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6264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60">
        <p:fade/>
      </p:transition>
    </mc:Choice>
    <mc:Fallback xmlns="">
      <p:transition spd="med" advClick="0" advTm="160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6C1840-CDAE-4C54-81F6-AD16026AA8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71811" y="1573586"/>
            <a:ext cx="9122584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4400" b="1" u="sng" dirty="0">
                <a:latin typeface="+mn-lt"/>
              </a:rPr>
              <a:t>SCOPE								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2A9D47-E935-4114-98A1-2268188925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71809" y="2714170"/>
            <a:ext cx="8228324" cy="3802743"/>
          </a:xfrm>
        </p:spPr>
        <p:txBody>
          <a:bodyPr vert="horz" lIns="91440" tIns="45720" rIns="91440" bIns="45720" rtlCol="0">
            <a:noAutofit/>
          </a:bodyPr>
          <a:lstStyle/>
          <a:p>
            <a:pPr marL="457200" indent="-457200" algn="l">
              <a:buFont typeface="Wingdings" panose="05000000000000000000" pitchFamily="2" charset="2"/>
              <a:buChar char="q"/>
            </a:pPr>
            <a:r>
              <a:rPr lang="en-US" altLang="en-US" sz="3200" dirty="0">
                <a:solidFill>
                  <a:schemeClr val="tx1"/>
                </a:solidFill>
                <a:cs typeface="Times New Roman" panose="02020603050405020304" pitchFamily="18" charset="0"/>
              </a:rPr>
              <a:t>RAC </a:t>
            </a:r>
            <a:r>
              <a:rPr lang="en-US" altLang="en-US" sz="3200" dirty="0">
                <a:cs typeface="Times New Roman" panose="02020603050405020304" pitchFamily="18" charset="0"/>
              </a:rPr>
              <a:t>project</a:t>
            </a:r>
            <a:r>
              <a:rPr lang="en-US" altLang="en-US" sz="3200" dirty="0">
                <a:solidFill>
                  <a:schemeClr val="tx1"/>
                </a:solidFill>
                <a:cs typeface="Times New Roman" panose="02020603050405020304" pitchFamily="18" charset="0"/>
              </a:rPr>
              <a:t> covers </a:t>
            </a:r>
            <a:r>
              <a:rPr lang="en-US" sz="3200" dirty="0">
                <a:solidFill>
                  <a:schemeClr val="tx1"/>
                </a:solidFill>
              </a:rPr>
              <a:t>Providers’ District Medicaid Management Information System (MMIS) claims data and, potentially, medical records.</a:t>
            </a:r>
          </a:p>
        </p:txBody>
      </p:sp>
      <p:pic>
        <p:nvPicPr>
          <p:cNvPr id="8" name="Graphic 7" descr="Stethoscope">
            <a:extLst>
              <a:ext uri="{FF2B5EF4-FFF2-40B4-BE49-F238E27FC236}">
                <a16:creationId xmlns:a16="http://schemas.microsoft.com/office/drawing/2014/main" id="{10217181-EB70-4727-A32F-0A85F732C23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800133" y="4177211"/>
            <a:ext cx="2194560" cy="2194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6900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10">
        <p:fade/>
      </p:transition>
    </mc:Choice>
    <mc:Fallback xmlns="">
      <p:transition spd="med" advClick="0" advTm="210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6C1840-CDAE-4C54-81F6-AD16026AA8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71811" y="1573586"/>
            <a:ext cx="9122584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4400" b="1" u="sng" dirty="0">
                <a:latin typeface="+mn-lt"/>
              </a:rPr>
              <a:t>APPROACH							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2A9D47-E935-4114-98A1-2268188925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71808" y="2714170"/>
            <a:ext cx="8486591" cy="3802743"/>
          </a:xfrm>
        </p:spPr>
        <p:txBody>
          <a:bodyPr vert="horz" lIns="91440" tIns="45720" rIns="91440" bIns="45720" rtlCol="0">
            <a:noAutofit/>
          </a:bodyPr>
          <a:lstStyle/>
          <a:p>
            <a:pPr marL="457200" indent="-457200" algn="l">
              <a:buFont typeface="Wingdings" panose="05000000000000000000" pitchFamily="2" charset="2"/>
              <a:buChar char="q"/>
            </a:pPr>
            <a:r>
              <a:rPr lang="en-US" sz="3200" dirty="0">
                <a:latin typeface="Calibri"/>
                <a:cs typeface="Calibri"/>
              </a:rPr>
              <a:t>R</a:t>
            </a:r>
            <a:r>
              <a:rPr lang="en-US" sz="3200" dirty="0">
                <a:solidFill>
                  <a:schemeClr val="tx1"/>
                </a:solidFill>
                <a:latin typeface="Calibri"/>
                <a:cs typeface="Calibri"/>
              </a:rPr>
              <a:t>isk-based approach with five major phases, including:</a:t>
            </a:r>
          </a:p>
          <a:p>
            <a:pPr marL="914400" lvl="1" indent="-457200" algn="l">
              <a:buFont typeface="Wingdings" panose="05000000000000000000" pitchFamily="2" charset="2"/>
              <a:buChar char="q"/>
            </a:pPr>
            <a:r>
              <a:rPr lang="en-US" sz="2800" dirty="0"/>
              <a:t>Planning</a:t>
            </a:r>
          </a:p>
          <a:p>
            <a:pPr marL="914400" lvl="1" indent="-457200" algn="l">
              <a:buFont typeface="Wingdings" panose="05000000000000000000" pitchFamily="2" charset="2"/>
              <a:buChar char="q"/>
            </a:pPr>
            <a:r>
              <a:rPr lang="en-US" sz="2800" dirty="0"/>
              <a:t>Analyzing and Sampling of claims data in desk and onsite audits</a:t>
            </a:r>
          </a:p>
          <a:p>
            <a:pPr marL="914400" lvl="1" indent="-457200" algn="l">
              <a:buFont typeface="Wingdings" panose="05000000000000000000" pitchFamily="2" charset="2"/>
              <a:buChar char="q"/>
            </a:pPr>
            <a:r>
              <a:rPr lang="en-US" sz="2800" dirty="0"/>
              <a:t>Conducting desk and onsite audits</a:t>
            </a:r>
          </a:p>
          <a:p>
            <a:pPr marL="914400" lvl="1" indent="-457200" algn="l">
              <a:buFont typeface="Wingdings" panose="05000000000000000000" pitchFamily="2" charset="2"/>
              <a:buChar char="q"/>
            </a:pPr>
            <a:r>
              <a:rPr lang="en-US" sz="2800" dirty="0"/>
              <a:t>Validating claims data and medical records</a:t>
            </a:r>
          </a:p>
          <a:p>
            <a:pPr marL="914400" lvl="1" indent="-457200" algn="l">
              <a:buFont typeface="Wingdings" panose="05000000000000000000" pitchFamily="2" charset="2"/>
              <a:buChar char="q"/>
            </a:pPr>
            <a:r>
              <a:rPr lang="en-US" sz="2800" dirty="0"/>
              <a:t>Reporting</a:t>
            </a:r>
          </a:p>
          <a:p>
            <a:pPr marL="457200" indent="-457200" algn="l">
              <a:buFont typeface="Wingdings" panose="05000000000000000000" pitchFamily="2" charset="2"/>
              <a:buChar char="q"/>
            </a:pPr>
            <a:endParaRPr lang="en-US" sz="3200" dirty="0">
              <a:solidFill>
                <a:schemeClr val="tx1"/>
              </a:solidFill>
            </a:endParaRPr>
          </a:p>
        </p:txBody>
      </p:sp>
      <p:pic>
        <p:nvPicPr>
          <p:cNvPr id="5" name="Graphic 4" descr="Calculator">
            <a:extLst>
              <a:ext uri="{FF2B5EF4-FFF2-40B4-BE49-F238E27FC236}">
                <a16:creationId xmlns:a16="http://schemas.microsoft.com/office/drawing/2014/main" id="{75BF2F30-7F8F-45E6-ADA4-511F1394942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965778" y="4452258"/>
            <a:ext cx="2194560" cy="2194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0227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40">
        <p:fade/>
      </p:transition>
    </mc:Choice>
    <mc:Fallback xmlns="">
      <p:transition spd="med" advClick="0" advTm="240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6C1840-CDAE-4C54-81F6-AD16026AA8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71811" y="1486502"/>
            <a:ext cx="9122584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4400" b="1" u="sng" dirty="0">
                <a:latin typeface="+mn-lt"/>
              </a:rPr>
              <a:t>APPROACH	- CONTINUED		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2A9D47-E935-4114-98A1-2268188925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71811" y="2550886"/>
            <a:ext cx="8486591" cy="4095932"/>
          </a:xfrm>
        </p:spPr>
        <p:txBody>
          <a:bodyPr vert="horz" lIns="91440" tIns="45720" rIns="91440" bIns="45720" rtlCol="0">
            <a:noAutofit/>
          </a:bodyPr>
          <a:lstStyle/>
          <a:p>
            <a:pPr marL="914400" lvl="1" indent="-457200" algn="l">
              <a:buFont typeface="Wingdings" panose="05000000000000000000" pitchFamily="2" charset="2"/>
              <a:buChar char="q"/>
            </a:pPr>
            <a:r>
              <a:rPr lang="en-US" sz="3200" dirty="0">
                <a:solidFill>
                  <a:schemeClr val="tx1"/>
                </a:solidFill>
              </a:rPr>
              <a:t>Planning </a:t>
            </a:r>
            <a:r>
              <a:rPr lang="en-US" sz="3200" dirty="0"/>
              <a:t>p</a:t>
            </a:r>
            <a:r>
              <a:rPr lang="en-US" sz="3200" dirty="0">
                <a:solidFill>
                  <a:schemeClr val="tx1"/>
                </a:solidFill>
              </a:rPr>
              <a:t>hase </a:t>
            </a:r>
            <a:r>
              <a:rPr lang="en-US" sz="3200" dirty="0"/>
              <a:t>covers</a:t>
            </a:r>
            <a:r>
              <a:rPr lang="en-US" sz="3200" dirty="0">
                <a:solidFill>
                  <a:schemeClr val="tx1"/>
                </a:solidFill>
              </a:rPr>
              <a:t>:</a:t>
            </a:r>
          </a:p>
          <a:p>
            <a:pPr marL="1371600" lvl="2" indent="-457200" algn="l">
              <a:buFont typeface="Wingdings" panose="05000000000000000000" pitchFamily="2" charset="2"/>
              <a:buChar char="q"/>
            </a:pPr>
            <a:r>
              <a:rPr lang="en-US" sz="2800" dirty="0">
                <a:solidFill>
                  <a:srgbClr val="000000"/>
                </a:solidFill>
              </a:rPr>
              <a:t>Coordination and communication with DHCF to identify particular areas to be audited, such as the nursing homes.</a:t>
            </a:r>
          </a:p>
          <a:p>
            <a:pPr marL="1371600" lvl="2" indent="-457200" algn="l">
              <a:buFont typeface="Wingdings" panose="05000000000000000000" pitchFamily="2" charset="2"/>
              <a:buChar char="q"/>
            </a:pPr>
            <a:r>
              <a:rPr lang="en-US" sz="2800" dirty="0">
                <a:solidFill>
                  <a:srgbClr val="000000"/>
                </a:solidFill>
              </a:rPr>
              <a:t>Selection of Providers to be audited from particular areas, based on information gathered from either the DHCF’s queries or MMIS.</a:t>
            </a:r>
          </a:p>
        </p:txBody>
      </p:sp>
      <p:pic>
        <p:nvPicPr>
          <p:cNvPr id="5" name="Graphic 4" descr="Calculator">
            <a:extLst>
              <a:ext uri="{FF2B5EF4-FFF2-40B4-BE49-F238E27FC236}">
                <a16:creationId xmlns:a16="http://schemas.microsoft.com/office/drawing/2014/main" id="{75BF2F30-7F8F-45E6-ADA4-511F1394942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965778" y="4452258"/>
            <a:ext cx="2194560" cy="2194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1936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20">
        <p:fade/>
      </p:transition>
    </mc:Choice>
    <mc:Fallback xmlns="">
      <p:transition spd="med" advClick="0" advTm="220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6C1840-CDAE-4C54-81F6-AD16026AA8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71811" y="1573586"/>
            <a:ext cx="9122584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4400" b="1" u="sng" dirty="0">
                <a:latin typeface="+mn-lt"/>
              </a:rPr>
              <a:t>APPROACH-CONTINUED		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2A9D47-E935-4114-98A1-2268188925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71808" y="2714170"/>
            <a:ext cx="8619114" cy="3932648"/>
          </a:xfrm>
        </p:spPr>
        <p:txBody>
          <a:bodyPr vert="horz" lIns="91440" tIns="45720" rIns="91440" bIns="45720" rtlCol="0">
            <a:noAutofit/>
          </a:bodyPr>
          <a:lstStyle/>
          <a:p>
            <a:pPr marL="914400" lvl="1" indent="-457200" algn="l">
              <a:buFont typeface="Wingdings" panose="05000000000000000000" pitchFamily="2" charset="2"/>
              <a:buChar char="q"/>
            </a:pPr>
            <a:r>
              <a:rPr lang="en-US" sz="3200" dirty="0"/>
              <a:t>Analyzing and sampling claims data for desk and onsite audits p</a:t>
            </a:r>
            <a:r>
              <a:rPr lang="en-US" sz="3200" dirty="0">
                <a:solidFill>
                  <a:schemeClr val="tx1"/>
                </a:solidFill>
              </a:rPr>
              <a:t>hase, including the following:</a:t>
            </a:r>
            <a:endParaRPr lang="en-US" sz="3200" dirty="0"/>
          </a:p>
          <a:p>
            <a:pPr marL="1371600" lvl="2" indent="-457200" algn="l">
              <a:buFont typeface="Wingdings" panose="05000000000000000000" pitchFamily="2" charset="2"/>
              <a:buChar char="q"/>
            </a:pPr>
            <a:r>
              <a:rPr lang="en-US" sz="2400" i="1" dirty="0">
                <a:solidFill>
                  <a:srgbClr val="000000"/>
                </a:solidFill>
              </a:rPr>
              <a:t>Coding  analysis</a:t>
            </a:r>
          </a:p>
          <a:p>
            <a:pPr marL="1371600" lvl="2" indent="-457200" algn="l">
              <a:buFont typeface="Wingdings" panose="05000000000000000000" pitchFamily="2" charset="2"/>
              <a:buChar char="q"/>
            </a:pPr>
            <a:r>
              <a:rPr lang="en-US" sz="2400" i="1" dirty="0">
                <a:solidFill>
                  <a:srgbClr val="000000"/>
                </a:solidFill>
              </a:rPr>
              <a:t>Duplicating analysis</a:t>
            </a:r>
          </a:p>
          <a:p>
            <a:pPr marL="1371600" lvl="2" indent="-457200" algn="l">
              <a:buFont typeface="Wingdings" panose="05000000000000000000" pitchFamily="2" charset="2"/>
              <a:buChar char="q"/>
            </a:pPr>
            <a:r>
              <a:rPr lang="en-US" sz="2400" i="1" dirty="0">
                <a:solidFill>
                  <a:srgbClr val="000000"/>
                </a:solidFill>
              </a:rPr>
              <a:t>Pricing analysis</a:t>
            </a:r>
          </a:p>
          <a:p>
            <a:pPr marL="1371600" lvl="2" indent="-457200" algn="l">
              <a:buFont typeface="Wingdings" panose="05000000000000000000" pitchFamily="2" charset="2"/>
              <a:buChar char="q"/>
            </a:pPr>
            <a:r>
              <a:rPr lang="en-US" sz="2400" i="1" dirty="0">
                <a:solidFill>
                  <a:srgbClr val="000000"/>
                </a:solidFill>
              </a:rPr>
              <a:t>Servicing analysis</a:t>
            </a:r>
          </a:p>
          <a:p>
            <a:pPr marL="1371600" lvl="2" indent="-457200" algn="l">
              <a:buFont typeface="Wingdings" panose="05000000000000000000" pitchFamily="2" charset="2"/>
              <a:buChar char="q"/>
            </a:pPr>
            <a:r>
              <a:rPr lang="en-US" sz="2400" i="1" dirty="0">
                <a:solidFill>
                  <a:srgbClr val="000000"/>
                </a:solidFill>
              </a:rPr>
              <a:t>Scope analysis</a:t>
            </a:r>
          </a:p>
        </p:txBody>
      </p:sp>
      <p:pic>
        <p:nvPicPr>
          <p:cNvPr id="5" name="Graphic 4" descr="Calculator">
            <a:extLst>
              <a:ext uri="{FF2B5EF4-FFF2-40B4-BE49-F238E27FC236}">
                <a16:creationId xmlns:a16="http://schemas.microsoft.com/office/drawing/2014/main" id="{75BF2F30-7F8F-45E6-ADA4-511F1394942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965778" y="4452258"/>
            <a:ext cx="2194560" cy="2194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1716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50">
        <p:fade/>
      </p:transition>
    </mc:Choice>
    <mc:Fallback xmlns="">
      <p:transition spd="med" advClick="0" advTm="150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1351</TotalTime>
  <Words>971</Words>
  <Application>Microsoft Office PowerPoint</Application>
  <PresentationFormat>Widescreen</PresentationFormat>
  <Paragraphs>102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Calibri Light</vt:lpstr>
      <vt:lpstr>Times New Roman</vt:lpstr>
      <vt:lpstr>Wingdings</vt:lpstr>
      <vt:lpstr>Office Theme</vt:lpstr>
      <vt:lpstr>DISTRICT OF COLUMBIA DEPARTMENT OF HEALTH CARE FINANCE  RECOVERY AUDIT CONTRACTOR (RAC)   PROVIDERS OUTREACH FAMILIARIZATION  NOTES PRESENTATION            February 15, 2019   PREMPEH CONSULTING, CPAs (PCC)</vt:lpstr>
      <vt:lpstr>LEARNING PROCESS (CONTENT) </vt:lpstr>
      <vt:lpstr>INTRODUCTION </vt:lpstr>
      <vt:lpstr>BACKGROUND- Authoritative Sources  </vt:lpstr>
      <vt:lpstr>OBJECTIVE       </vt:lpstr>
      <vt:lpstr>SCOPE        </vt:lpstr>
      <vt:lpstr>APPROACH       </vt:lpstr>
      <vt:lpstr>APPROACH - CONTINUED  </vt:lpstr>
      <vt:lpstr>APPROACH-CONTINUED  </vt:lpstr>
      <vt:lpstr>APPROACH-CONTINUED  </vt:lpstr>
      <vt:lpstr>APPROACH-CONTINUED  </vt:lpstr>
      <vt:lpstr>APPROACH-CONTINUED  </vt:lpstr>
      <vt:lpstr>APPROACH - CONTINUED</vt:lpstr>
      <vt:lpstr>APPROACH-CONTINUED  </vt:lpstr>
      <vt:lpstr>APPROACH-CONTINUED  </vt:lpstr>
      <vt:lpstr>APPEALS AND LEGAL PROCESS  </vt:lpstr>
      <vt:lpstr>CUSTOMER SERVICE    </vt:lpstr>
      <vt:lpstr>CUSTOMER SERVICE-Cont.  </vt:lpstr>
      <vt:lpstr>REFERENCE MATERIALS   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DISTIRCT OF COLUMBIA DEPARTMENT OF HEALTHCARE FINANCE  RECOVERY AUDIT CONTRACTOR (RAC)   PROVIDER OUTREACH TRAINING  WEBINAR  NOVEMBER 2018   PREMPEH CONSULTING, CPAs</dc:title>
  <dc:creator>Edward Ampate</dc:creator>
  <cp:lastModifiedBy>Wilson, Gerald (DHCF)</cp:lastModifiedBy>
  <cp:revision>176</cp:revision>
  <dcterms:created xsi:type="dcterms:W3CDTF">2018-10-02T14:40:45Z</dcterms:created>
  <dcterms:modified xsi:type="dcterms:W3CDTF">2019-04-02T19:27:43Z</dcterms:modified>
</cp:coreProperties>
</file>