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5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93" r:id="rId11"/>
    <p:sldId id="392" r:id="rId12"/>
    <p:sldId id="394" r:id="rId13"/>
    <p:sldId id="296" r:id="rId14"/>
    <p:sldId id="381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141" autoAdjust="0"/>
  </p:normalViewPr>
  <p:slideViewPr>
    <p:cSldViewPr snapToGrid="0" snapToObjects="1">
      <p:cViewPr varScale="1">
        <p:scale>
          <a:sx n="62" d="100"/>
          <a:sy n="62" d="100"/>
        </p:scale>
        <p:origin x="13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238" cy="466725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2"/>
            <a:ext cx="3043238" cy="466725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fld id="{743D0B51-517B-4A8B-952A-7FBBE8C3C48E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fld id="{8170F961-D9CD-4F8D-A9CC-51814624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26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43343" cy="467072"/>
          </a:xfrm>
          <a:prstGeom prst="rect">
            <a:avLst/>
          </a:prstGeom>
        </p:spPr>
        <p:txBody>
          <a:bodyPr vert="horz" lIns="93299" tIns="46650" rIns="93299" bIns="4665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5" y="3"/>
            <a:ext cx="3043343" cy="467072"/>
          </a:xfrm>
          <a:prstGeom prst="rect">
            <a:avLst/>
          </a:prstGeom>
        </p:spPr>
        <p:txBody>
          <a:bodyPr vert="horz" lIns="93299" tIns="46650" rIns="93299" bIns="46650" rtlCol="0"/>
          <a:lstStyle>
            <a:lvl1pPr algn="r">
              <a:defRPr sz="1200"/>
            </a:lvl1pPr>
          </a:lstStyle>
          <a:p>
            <a:fld id="{D799D760-2739-4E43-880A-65F4C2EC841F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9" tIns="46650" rIns="93299" bIns="466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8"/>
          </a:xfrm>
          <a:prstGeom prst="rect">
            <a:avLst/>
          </a:prstGeom>
        </p:spPr>
        <p:txBody>
          <a:bodyPr vert="horz" lIns="93299" tIns="46650" rIns="93299" bIns="4665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2033"/>
            <a:ext cx="3043343" cy="467071"/>
          </a:xfrm>
          <a:prstGeom prst="rect">
            <a:avLst/>
          </a:prstGeom>
        </p:spPr>
        <p:txBody>
          <a:bodyPr vert="horz" lIns="93299" tIns="46650" rIns="93299" bIns="4665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5" y="8842033"/>
            <a:ext cx="3043343" cy="467071"/>
          </a:xfrm>
          <a:prstGeom prst="rect">
            <a:avLst/>
          </a:prstGeom>
        </p:spPr>
        <p:txBody>
          <a:bodyPr vert="horz" lIns="93299" tIns="46650" rIns="93299" bIns="46650" rtlCol="0" anchor="b"/>
          <a:lstStyle>
            <a:lvl1pPr algn="r">
              <a:defRPr sz="1200"/>
            </a:lvl1pPr>
          </a:lstStyle>
          <a:p>
            <a:fld id="{7A82AA2E-2D67-AC48-8D29-6C434352A7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5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AA2E-2D67-AC48-8D29-6C434352A7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8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AA2E-2D67-AC48-8D29-6C434352A7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1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AA2E-2D67-AC48-8D29-6C434352A7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09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AA2E-2D67-AC48-8D29-6C434352A70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3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4926-2AD6-462A-B3FD-9B30C06F70A0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7693" y="1122364"/>
            <a:ext cx="8279481" cy="2387599"/>
            <a:chOff x="0" y="-93317"/>
            <a:chExt cx="9166860" cy="1861655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2796540" y="350520"/>
              <a:ext cx="63398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 userDrawn="1"/>
          </p:nvSpPr>
          <p:spPr>
            <a:xfrm>
              <a:off x="0" y="-93317"/>
              <a:ext cx="2322287" cy="16165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95300" y="571499"/>
              <a:ext cx="8671560" cy="119683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0"/>
                    <a:lumMod val="0"/>
                    <a:lumOff val="100000"/>
                  </a:schemeClr>
                </a:gs>
                <a:gs pos="17000">
                  <a:srgbClr val="D6E1F2"/>
                </a:gs>
                <a:gs pos="39000">
                  <a:schemeClr val="accent5">
                    <a:lumMod val="20000"/>
                    <a:lumOff val="80000"/>
                  </a:schemeClr>
                </a:gs>
                <a:gs pos="48405">
                  <a:schemeClr val="accent5">
                    <a:lumMod val="20000"/>
                    <a:lumOff val="80000"/>
                  </a:schemeClr>
                </a:gs>
                <a:gs pos="6500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600075" algn="l"/>
                </a:tabLst>
              </a:pPr>
              <a:r>
                <a:rPr lang="en-US" sz="1350" b="1" dirty="0">
                  <a:noFill/>
                  <a:effectLst/>
                  <a:latin typeface="Arial" charset="0"/>
                  <a:ea typeface="Calibri" charset="0"/>
                  <a:cs typeface="Times New Roman" charset="0"/>
                </a:rPr>
                <a:t> </a:t>
              </a:r>
              <a:endParaRPr lang="en-US" sz="825" dirty="0">
                <a:effectLst/>
                <a:ea typeface="Calibri" charset="0"/>
                <a:cs typeface="Times New Roman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90500" y="350520"/>
              <a:ext cx="2964180" cy="9677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noFill/>
                  <a:effectLst/>
                  <a:latin typeface="Arial" charset="0"/>
                  <a:ea typeface="Calibri" charset="0"/>
                  <a:cs typeface="Times New Roman" charset="0"/>
                </a:rPr>
                <a:t> </a:t>
              </a:r>
              <a:endParaRPr lang="en-US" sz="825" dirty="0">
                <a:effectLst/>
                <a:ea typeface="Calibri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3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28E-E64C-4A24-9E8F-82CB770D1501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8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2305-8E7D-422A-9CC2-81FF8A2B4C74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9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9A51-C6A8-4037-9742-68902175D494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5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465A-85B8-435C-8DBF-440975787857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7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5A2E-1A8E-43B9-9866-83CB5822D03D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8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A59D-61CE-4F05-95D3-DA50A73E375C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9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0E5A-5776-482F-A9B1-DB2C057F8DE0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1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7202-4179-459A-81FA-5543F8B1421B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889A-B607-424A-B1C1-A81924B33499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9D43-6BD5-4832-AD13-E0B67BF594BB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5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B1354-55D4-465A-A969-87A031241AB7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95DC0-E14C-B540-A3E9-946414FED1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7693" y="0"/>
            <a:ext cx="8327657" cy="1690688"/>
            <a:chOff x="0" y="0"/>
            <a:chExt cx="9220200" cy="131826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2796540" y="350520"/>
              <a:ext cx="63398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 userDrawn="1"/>
          </p:nvSpPr>
          <p:spPr>
            <a:xfrm>
              <a:off x="0" y="106680"/>
              <a:ext cx="1310640" cy="10439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822960" y="0"/>
              <a:ext cx="213360" cy="2057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95300" y="571500"/>
              <a:ext cx="8671560" cy="7467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0"/>
                    <a:lumMod val="0"/>
                    <a:lumOff val="100000"/>
                  </a:schemeClr>
                </a:gs>
                <a:gs pos="17000">
                  <a:srgbClr val="D6E1F2"/>
                </a:gs>
                <a:gs pos="39000">
                  <a:schemeClr val="accent5">
                    <a:lumMod val="20000"/>
                    <a:lumOff val="80000"/>
                  </a:schemeClr>
                </a:gs>
                <a:gs pos="48405">
                  <a:schemeClr val="accent5">
                    <a:lumMod val="20000"/>
                    <a:lumOff val="80000"/>
                  </a:schemeClr>
                </a:gs>
                <a:gs pos="6500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600075" algn="l"/>
                </a:tabLst>
              </a:pPr>
              <a:r>
                <a:rPr lang="en-US" sz="1350" b="1" dirty="0">
                  <a:noFill/>
                  <a:effectLst/>
                  <a:latin typeface="Arial" charset="0"/>
                  <a:ea typeface="Calibri" charset="0"/>
                  <a:cs typeface="Times New Roman" charset="0"/>
                </a:rPr>
                <a:t> </a:t>
              </a:r>
              <a:endParaRPr lang="en-US" sz="825" dirty="0">
                <a:effectLst/>
                <a:ea typeface="Calibri" charset="0"/>
                <a:cs typeface="Times New Roman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90500" y="350520"/>
              <a:ext cx="2964180" cy="5943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noFill/>
                  <a:effectLst/>
                  <a:latin typeface="Arial" charset="0"/>
                  <a:ea typeface="Calibri" charset="0"/>
                  <a:cs typeface="Times New Roman" charset="0"/>
                </a:rPr>
                <a:t> </a:t>
              </a:r>
              <a:endParaRPr lang="en-US" sz="825" dirty="0">
                <a:effectLst/>
                <a:ea typeface="Calibri" charset="0"/>
                <a:cs typeface="Times New Roman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 userDrawn="1"/>
          </p:nvSpPr>
          <p:spPr bwMode="auto">
            <a:xfrm>
              <a:off x="8161020" y="358140"/>
              <a:ext cx="1059180" cy="2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600" i="1" dirty="0">
                  <a:effectLst/>
                  <a:latin typeface="Calibri" charset="0"/>
                  <a:ea typeface="Calibri" charset="0"/>
                  <a:cs typeface="Times New Roman" charset="0"/>
                </a:rPr>
                <a:t>NFPHC Confidential</a:t>
              </a:r>
              <a:endParaRPr lang="en-US" sz="825" dirty="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 userDrawn="1"/>
          </p:nvSpPr>
          <p:spPr bwMode="auto">
            <a:xfrm>
              <a:off x="228600" y="457200"/>
              <a:ext cx="3291840" cy="37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350" b="1" dirty="0">
                  <a:ln>
                    <a:noFill/>
                  </a:ln>
                  <a:effectLst/>
                  <a:latin typeface="Arial" charset="0"/>
                  <a:ea typeface="Calibri" charset="0"/>
                  <a:cs typeface="Times New Roman" charset="0"/>
                </a:rPr>
                <a:t> </a:t>
              </a:r>
              <a:endParaRPr lang="en-US" sz="825" dirty="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 userDrawn="1"/>
          </p:nvSpPr>
          <p:spPr bwMode="auto">
            <a:xfrm>
              <a:off x="937260" y="777240"/>
              <a:ext cx="8187716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350" b="1" dirty="0">
                  <a:ln>
                    <a:noFill/>
                  </a:ln>
                  <a:effectLst/>
                  <a:latin typeface="Arial" charset="0"/>
                  <a:ea typeface="Calibri" charset="0"/>
                  <a:cs typeface="Times New Roman" charset="0"/>
                </a:rPr>
                <a:t> </a:t>
              </a:r>
              <a:endParaRPr lang="en-US" sz="825" dirty="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38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75323"/>
            <a:ext cx="7086600" cy="191439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UMC Status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1809" y="4922634"/>
            <a:ext cx="3012944" cy="11506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May Status Meeting to the OCFO &amp; DHCF</a:t>
            </a:r>
          </a:p>
          <a:p>
            <a:r>
              <a:rPr lang="en-US" dirty="0" smtClean="0"/>
              <a:t>5/23/17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90" y="3797340"/>
            <a:ext cx="3086996" cy="1652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551" y="4689664"/>
            <a:ext cx="1739669" cy="10135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226221" y="4689664"/>
            <a:ext cx="4213424" cy="1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935" y="795691"/>
            <a:ext cx="1559264" cy="77963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9775"/>
            <a:ext cx="7886700" cy="1325563"/>
          </a:xfrm>
        </p:spPr>
        <p:txBody>
          <a:bodyPr/>
          <a:lstStyle/>
          <a:p>
            <a:r>
              <a:rPr lang="en-US" dirty="0" smtClean="0"/>
              <a:t>April Financials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6" y="1208212"/>
            <a:ext cx="8036268" cy="56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3-year Financial </a:t>
            </a:r>
            <a:r>
              <a:rPr lang="en-US" dirty="0" err="1" smtClean="0"/>
              <a:t>Proforma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1546" y="3505221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additional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9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9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Mar. Key Performance Indicators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37263"/>
            <a:ext cx="7427955" cy="52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Apr. Key Performance Indicators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70490"/>
            <a:ext cx="7514086" cy="53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4086"/>
            <a:ext cx="7886700" cy="4892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Review of </a:t>
            </a:r>
            <a:r>
              <a:rPr lang="en-US" dirty="0" smtClean="0"/>
              <a:t>Budget Gap Initiatives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Hospital-wide initiatives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Revenue Cycle initiatives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Review 3-year financial </a:t>
            </a:r>
            <a:r>
              <a:rPr lang="en-US" dirty="0" err="1" smtClean="0"/>
              <a:t>proforma</a:t>
            </a:r>
            <a:r>
              <a:rPr lang="en-US" dirty="0" smtClean="0"/>
              <a:t> and the underlying revenue and expense assumptions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APPRENDIX:  March and April Performance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Initiatives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63846"/>
              </p:ext>
            </p:extLst>
          </p:nvPr>
        </p:nvGraphicFramePr>
        <p:xfrm>
          <a:off x="321275" y="1690689"/>
          <a:ext cx="8563234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46"/>
                <a:gridCol w="2419544"/>
                <a:gridCol w="838916"/>
                <a:gridCol w="605481"/>
                <a:gridCol w="1198606"/>
                <a:gridCol w="716691"/>
                <a:gridCol w="255785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Initiative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Original Date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Date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Completion Date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 Owner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InterQual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Guidelines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4/30/17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5/26/17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CEO/IT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+mn-lt"/>
                        </a:rPr>
                        <a:t>InterQual</a:t>
                      </a:r>
                      <a:r>
                        <a:rPr lang="en-US" sz="1100" baseline="0" dirty="0" smtClean="0">
                          <a:latin typeface="+mn-lt"/>
                        </a:rPr>
                        <a:t> has been deployed and the initial set of super users trained; however the s/w requires IE 11 web browser which is being deployed throughout the hospital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Physician training on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InterQual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Observation,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Admission Certification,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two midnight rule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medical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necessity, and 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Meditech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deployment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5/12/17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6/15/17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 </a:t>
                      </a:r>
                      <a:r>
                        <a:rPr lang="mr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gm</a:t>
                      </a:r>
                      <a:r>
                        <a:rPr lang="mr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</a:t>
                      </a:r>
                      <a:r>
                        <a:rPr lang="mr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HIM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IT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Physician</a:t>
                      </a:r>
                      <a:r>
                        <a:rPr lang="en-US" sz="1100" baseline="0" dirty="0" smtClean="0">
                          <a:latin typeface="+mn-lt"/>
                        </a:rPr>
                        <a:t> training continues: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baseline="0" dirty="0" smtClean="0">
                          <a:latin typeface="+mn-lt"/>
                        </a:rPr>
                        <a:t>2-midenight rule and Observation: online informational training module</a:t>
                      </a:r>
                      <a:br>
                        <a:rPr lang="en-US" sz="1100" baseline="0" dirty="0" smtClean="0">
                          <a:latin typeface="+mn-lt"/>
                        </a:rPr>
                      </a:br>
                      <a:r>
                        <a:rPr lang="en-US" sz="1100" baseline="0" dirty="0" smtClean="0">
                          <a:latin typeface="+mn-lt"/>
                        </a:rPr>
                        <a:t>&amp; Chief of Staff mandatory clinical </a:t>
                      </a:r>
                      <a:r>
                        <a:rPr lang="en-US" sz="1100" baseline="0" smtClean="0">
                          <a:latin typeface="+mn-lt"/>
                        </a:rPr>
                        <a:t>documentation training</a:t>
                      </a:r>
                      <a:endParaRPr lang="en-US" sz="1100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baseline="0" dirty="0" err="1" smtClean="0">
                          <a:latin typeface="+mn-lt"/>
                        </a:rPr>
                        <a:t>InterQual</a:t>
                      </a:r>
                      <a:r>
                        <a:rPr lang="en-US" sz="1100" baseline="0" dirty="0" smtClean="0">
                          <a:latin typeface="+mn-lt"/>
                        </a:rPr>
                        <a:t> in process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100" baseline="0" dirty="0" err="1" smtClean="0">
                          <a:latin typeface="+mn-lt"/>
                        </a:rPr>
                        <a:t>Meditech</a:t>
                      </a:r>
                      <a:r>
                        <a:rPr lang="en-US" sz="1100" baseline="0" dirty="0" smtClean="0">
                          <a:latin typeface="+mn-lt"/>
                        </a:rPr>
                        <a:t> admission/2-midnight certification configuration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Hire scribe for immediate need for physician documentation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4/17/17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CEO / Dr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Craig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PO signed;</a:t>
                      </a:r>
                      <a:r>
                        <a:rPr lang="en-US" sz="1100" baseline="0" dirty="0" smtClean="0">
                          <a:latin typeface="+mn-lt"/>
                        </a:rPr>
                        <a:t> positions being recruited 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 voice recognition for physician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documentation (Upon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implementation, this will eliminate/significantly reduce scribes)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9/30/17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IT/Dr. Craig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IT</a:t>
                      </a:r>
                      <a:r>
                        <a:rPr lang="en-US" sz="1100" baseline="0" dirty="0" smtClean="0">
                          <a:latin typeface="+mn-lt"/>
                        </a:rPr>
                        <a:t> implementation vendor selection completed. Next step – develop implementation timeline.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Accountability and monitoring of physician contracts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Continuous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On-going / continuous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monitoring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David/Dr. Craig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>
                          <a:latin typeface="+mn-lt"/>
                        </a:rPr>
                        <a:t>Current contracts for the Hospitalists and ED Services are being updated with additional</a:t>
                      </a:r>
                      <a:r>
                        <a:rPr lang="en-US" sz="1100" baseline="0" dirty="0" smtClean="0">
                          <a:latin typeface="+mn-lt"/>
                        </a:rPr>
                        <a:t> quality &amp; performance metrics – target date of 6/30/17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>
                          <a:latin typeface="+mn-lt"/>
                        </a:rPr>
                        <a:t>Plan to develop and release RFP for Hospitalists &amp; ED Services this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dirty="0" smtClean="0">
                          <a:latin typeface="+mn-lt"/>
                        </a:rPr>
                        <a:t>summer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7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Initiatives cont.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36447"/>
              </p:ext>
            </p:extLst>
          </p:nvPr>
        </p:nvGraphicFramePr>
        <p:xfrm>
          <a:off x="271850" y="1633221"/>
          <a:ext cx="8563232" cy="508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47"/>
                <a:gridCol w="1812717"/>
                <a:gridCol w="877329"/>
                <a:gridCol w="617838"/>
                <a:gridCol w="1037968"/>
                <a:gridCol w="654908"/>
                <a:gridCol w="3336325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Initiative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Original Date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Date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Completion Date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 Owner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Placing patients in the correct level of care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On-going / continuous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monitoring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Mgmt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>
                          <a:latin typeface="+mn-lt"/>
                        </a:rPr>
                        <a:t>Expanded morning rounds between Hospitalist</a:t>
                      </a:r>
                      <a:r>
                        <a:rPr lang="en-US" sz="1100" baseline="0" dirty="0" smtClean="0">
                          <a:latin typeface="+mn-lt"/>
                        </a:rPr>
                        <a:t> and Case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Mgmt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dirty="0" smtClean="0">
                          <a:latin typeface="+mn-lt"/>
                        </a:rPr>
                        <a:t>to focus of appropriate level of care for patients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>
                          <a:latin typeface="+mn-lt"/>
                        </a:rPr>
                        <a:t>Permanent</a:t>
                      </a:r>
                      <a:r>
                        <a:rPr lang="en-US" sz="1100" baseline="0" dirty="0" smtClean="0">
                          <a:latin typeface="+mn-lt"/>
                        </a:rPr>
                        <a:t> solution expected mid summer once case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mgmt</a:t>
                      </a:r>
                      <a:r>
                        <a:rPr lang="en-US" sz="1100" baseline="0" dirty="0" smtClean="0">
                          <a:latin typeface="+mn-lt"/>
                        </a:rPr>
                        <a:t> is 24/7 with staffing agency resources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Training of RN/Providers on Observation Criteria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5/12/17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6/30/17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Maribel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Physicians training on-going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ED Nurses will be trained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via annual competency modules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 Case Management in the Emergency Room 24/7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6/1/17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David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Solicited proposals from 3 vendors;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selected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RSI (staffing agency); PO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for FY17 approved by Finance Committee and expected to be approved by the full Board on 5/24/17.  Interviewing Director candidates on 5/24/17.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Training of Case Managers and Social Workers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5/12/17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6/16/17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Employee</a:t>
                      </a:r>
                      <a:r>
                        <a:rPr lang="en-US" sz="1100" baseline="0" dirty="0" smtClean="0">
                          <a:latin typeface="+mn-lt"/>
                        </a:rPr>
                        <a:t> level metrics and being developed and the corresponding training to ensure effectiveness and efficiency will be conducted 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 Management assigned to direct admission and surgery department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4/17/17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Included in the staffing agency headcount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Reduce Length of Stay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Continuous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Adam/Dr. Craig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Extended stays decreasing</a:t>
                      </a:r>
                      <a:r>
                        <a:rPr lang="en-US" sz="1100" baseline="0" dirty="0" smtClean="0">
                          <a:latin typeface="+mn-lt"/>
                        </a:rPr>
                        <a:t>; over the past 5 days 12-13 patients with stays of 10+ days (40% of patient days) v. 20-25 patients (70+% of patient days)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Improve skill mix in SNF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7/31/17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Maribel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On plan.  Currently 17 Medicare patients; 115 census (14.8%)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8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Initiatives cont.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954344"/>
              </p:ext>
            </p:extLst>
          </p:nvPr>
        </p:nvGraphicFramePr>
        <p:xfrm>
          <a:off x="333631" y="1596346"/>
          <a:ext cx="8476737" cy="505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63"/>
                <a:gridCol w="2086851"/>
                <a:gridCol w="840259"/>
                <a:gridCol w="803190"/>
                <a:gridCol w="1173891"/>
                <a:gridCol w="963827"/>
                <a:gridCol w="2384856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Initiative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Original Date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Date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Completion Date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 Owner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Collaborate to implement hospital clinic visit billing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7/31/17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Billy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On Plan.  Initial stakeholder meeting held 5/16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 hospital based clinic visit billing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7/31/17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Billy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On Plan.  Initial stakeholder meeting held 5/16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Develop/revise charge ticket &amp; define charge capture process for Clinic Visits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7/31/17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Dennis/Billy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On Plan.  Initial stakeholder meeting held 5/16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Create Emergency Room triage and workflow process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4/18/17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4/18/17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David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Implemented best practices &amp; streamlined processes to decrease overall ED LOS and improve patient experience. EMS off-loading reduced from ~29 </a:t>
                      </a:r>
                      <a:r>
                        <a:rPr lang="en-US" sz="1100" dirty="0" err="1" smtClean="0">
                          <a:latin typeface="+mn-lt"/>
                        </a:rPr>
                        <a:t>mins</a:t>
                      </a:r>
                      <a:r>
                        <a:rPr lang="en-US" sz="1100" dirty="0" smtClean="0">
                          <a:latin typeface="+mn-lt"/>
                        </a:rPr>
                        <a:t> in Jan-Apr to 17 </a:t>
                      </a:r>
                      <a:r>
                        <a:rPr lang="en-US" sz="1100" dirty="0" err="1" smtClean="0">
                          <a:latin typeface="+mn-lt"/>
                        </a:rPr>
                        <a:t>mins</a:t>
                      </a:r>
                      <a:r>
                        <a:rPr lang="en-US" sz="1100" dirty="0" smtClean="0">
                          <a:latin typeface="+mn-lt"/>
                        </a:rPr>
                        <a:t> in May</a:t>
                      </a:r>
                      <a:r>
                        <a:rPr lang="en-US" sz="1100" baseline="0" dirty="0" smtClean="0">
                          <a:latin typeface="+mn-lt"/>
                        </a:rPr>
                        <a:t> (MTD).  </a:t>
                      </a:r>
                      <a:r>
                        <a:rPr lang="en-US" sz="1100" dirty="0" smtClean="0">
                          <a:latin typeface="+mn-lt"/>
                        </a:rPr>
                        <a:t>Need to continuously</a:t>
                      </a:r>
                      <a:r>
                        <a:rPr lang="en-US" sz="1100" baseline="0" dirty="0" smtClean="0">
                          <a:latin typeface="+mn-lt"/>
                        </a:rPr>
                        <a:t> track </a:t>
                      </a:r>
                      <a:r>
                        <a:rPr lang="en-US" sz="1100" dirty="0" smtClean="0">
                          <a:latin typeface="+mn-lt"/>
                        </a:rPr>
                        <a:t>effectiveness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Institute disposition nurse in Emergency Room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5/15/17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Maribel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CEO</a:t>
                      </a:r>
                      <a:r>
                        <a:rPr lang="en-US" sz="1100" baseline="0" dirty="0" smtClean="0">
                          <a:latin typeface="+mn-lt"/>
                        </a:rPr>
                        <a:t> &amp; CFO finalizing paperwork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Initiate communication with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Payors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 re-negotiate all Master Agreements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4/17/17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6/16/17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David B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</a:t>
                      </a:r>
                    </a:p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David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Prioritizing current agreements</a:t>
                      </a:r>
                      <a:r>
                        <a:rPr lang="en-US" sz="1100" baseline="0" dirty="0" smtClean="0">
                          <a:latin typeface="+mn-lt"/>
                        </a:rPr>
                        <a:t> and outreach strategy / timeline 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AmeriHealth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Master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Agreement(s) to Legal for review &amp; red line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5/31/17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CEO/David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Outpatient pricing</a:t>
                      </a:r>
                      <a:r>
                        <a:rPr lang="en-US" sz="1100" baseline="0" dirty="0" smtClean="0">
                          <a:latin typeface="+mn-lt"/>
                        </a:rPr>
                        <a:t> still being finalized.  </a:t>
                      </a:r>
                      <a:r>
                        <a:rPr lang="en-US" sz="1100" dirty="0" smtClean="0">
                          <a:latin typeface="+mn-lt"/>
                        </a:rPr>
                        <a:t>All other terms agreed upon.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 business decision to enter into new and/or revised Payor Master Agreement(s)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4/30/17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6/16/17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See</a:t>
                      </a:r>
                      <a:r>
                        <a:rPr lang="en-US" sz="1100" baseline="0" dirty="0" smtClean="0">
                          <a:latin typeface="+mn-lt"/>
                        </a:rPr>
                        <a:t> #18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5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Initiatives cont.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07831"/>
              </p:ext>
            </p:extLst>
          </p:nvPr>
        </p:nvGraphicFramePr>
        <p:xfrm>
          <a:off x="259491" y="1825625"/>
          <a:ext cx="856323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47"/>
                <a:gridCol w="2022784"/>
                <a:gridCol w="864973"/>
                <a:gridCol w="790832"/>
                <a:gridCol w="1062681"/>
                <a:gridCol w="827903"/>
                <a:gridCol w="276791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Initiative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Original Date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Date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Completion Date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 Owner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Evaluate all outsourced vendor contracts to quantify savings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8/31/17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David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latin typeface="+mn-lt"/>
                        </a:rPr>
                        <a:t>Completed</a:t>
                      </a:r>
                      <a:r>
                        <a:rPr lang="en-US" sz="1100" dirty="0" smtClean="0">
                          <a:latin typeface="+mn-lt"/>
                        </a:rPr>
                        <a:t>:  </a:t>
                      </a:r>
                      <a:endParaRPr lang="en-US" sz="1100" baseline="0" dirty="0" smtClean="0">
                        <a:latin typeface="+mn-lt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Talen Energy Retail, 2-May-2017,</a:t>
                      </a:r>
                      <a:r>
                        <a:rPr lang="en-US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$40,000.00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 Clinical (Lab</a:t>
                      </a:r>
                      <a:r>
                        <a:rPr lang="en-US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supplies)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30-Apr-2017,</a:t>
                      </a:r>
                      <a:r>
                        <a:rPr lang="en-US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$228,006.00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Crothall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(Linen),</a:t>
                      </a:r>
                      <a:r>
                        <a:rPr lang="en-US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26-May-2017,</a:t>
                      </a:r>
                      <a:r>
                        <a:rPr lang="en-US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$22,000.00</a:t>
                      </a:r>
                    </a:p>
                    <a:p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In-Process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Anesthesia - ~$40,000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Tenant Leases - ~$140,000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Evaluate supply chain department and develop hospital-wide supply monitoring program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5/31/17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6/30/17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David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 smtClean="0">
                          <a:latin typeface="+mn-lt"/>
                        </a:rPr>
                        <a:t>Working with vendor to transition</a:t>
                      </a:r>
                      <a:r>
                        <a:rPr lang="en-US" sz="1100" baseline="0" dirty="0" smtClean="0">
                          <a:latin typeface="+mn-lt"/>
                        </a:rPr>
                        <a:t> GPO services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baseline="0" dirty="0" smtClean="0">
                          <a:latin typeface="+mn-lt"/>
                        </a:rPr>
                        <a:t>New Materials Director starts 6/26/17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Evaluate physical therapy contract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4/24/17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6/30/17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David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Initial meetings conducted</a:t>
                      </a:r>
                      <a:r>
                        <a:rPr lang="en-US" sz="1100" baseline="0" dirty="0" smtClean="0">
                          <a:latin typeface="+mn-lt"/>
                        </a:rPr>
                        <a:t> with the vendor.  Developing applicable metrics and performance monitoring plan.  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Evaluate the need for all physical therapy orders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4/24/17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6/30/17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Craig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Evaluation being performed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Prepare Service Line Proforma (OCFO) by 4/30/2017 &amp; Develop corrective strategies for underperforming programs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5/31/17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6/15/17 OCFO</a:t>
                      </a:r>
                    </a:p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7/15/17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CEO/David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Initial </a:t>
                      </a:r>
                      <a:r>
                        <a:rPr lang="en-US" sz="1100" dirty="0" err="1" smtClean="0">
                          <a:latin typeface="+mn-lt"/>
                        </a:rPr>
                        <a:t>proformas</a:t>
                      </a:r>
                      <a:r>
                        <a:rPr lang="en-US" sz="1100" dirty="0" smtClean="0">
                          <a:latin typeface="+mn-lt"/>
                        </a:rPr>
                        <a:t> analysis performed by the CFO identified problems with system data</a:t>
                      </a:r>
                      <a:r>
                        <a:rPr lang="en-US" sz="1100" baseline="0" dirty="0" smtClean="0">
                          <a:latin typeface="+mn-lt"/>
                        </a:rPr>
                        <a:t>.  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2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Initiatives cont.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38917"/>
              </p:ext>
            </p:extLst>
          </p:nvPr>
        </p:nvGraphicFramePr>
        <p:xfrm>
          <a:off x="185351" y="1825625"/>
          <a:ext cx="8329997" cy="423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87"/>
                <a:gridCol w="1855948"/>
                <a:gridCol w="939114"/>
                <a:gridCol w="704335"/>
                <a:gridCol w="1149179"/>
                <a:gridCol w="790832"/>
                <a:gridCol w="2670602"/>
              </a:tblGrid>
              <a:tr h="583943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Initiative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Original Date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Date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Completion Date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 Owner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 Line growth plan(s)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7/28/17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Craig/Dr. Morrow/Adam/David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See</a:t>
                      </a:r>
                      <a:r>
                        <a:rPr lang="en-US" sz="1100" baseline="0" dirty="0" smtClean="0">
                          <a:latin typeface="+mn-lt"/>
                        </a:rPr>
                        <a:t> #25 Service Line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Proformas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Identify and document CEO's strategy to increase/maintain sustainable volumes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6/30/17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On Plan / working with department stakeholders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Purchase and Implement phone system to increase Outpatient appointments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4/30/17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6/16/17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David/IT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Implementation of an ACD (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automatic call distributor) is being deployed to</a:t>
                      </a:r>
                      <a:r>
                        <a:rPr lang="en-US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distribute incoming calls to agents.  Phone tree has been designed and the system will be configured.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Purchase and implement HIM 3M revenue cycle software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6/30/17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CEO/HIM/CFO/IT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Contract is with Legal for review; CIO will</a:t>
                      </a:r>
                      <a:r>
                        <a:rPr lang="en-US" sz="1100" baseline="0" dirty="0" smtClean="0">
                          <a:latin typeface="+mn-lt"/>
                        </a:rPr>
                        <a:t> develop a</a:t>
                      </a:r>
                      <a:r>
                        <a:rPr lang="en-US" sz="1100" dirty="0" smtClean="0">
                          <a:latin typeface="+mn-lt"/>
                        </a:rPr>
                        <a:t>n implementation timeline once contract is signed so he can plan IT resources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Evaluate the need for Gastroenterology orders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4/17/17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6/16/17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Craig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Initial conversations with physicians indicated this is not an issue; however, a report is being developed to quantify how many patients are receiving GI orders within 1-2 days of discharge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6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Cycle Initiatives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122849"/>
              </p:ext>
            </p:extLst>
          </p:nvPr>
        </p:nvGraphicFramePr>
        <p:xfrm>
          <a:off x="628650" y="1825625"/>
          <a:ext cx="7886697" cy="466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228388"/>
                <a:gridCol w="943345"/>
                <a:gridCol w="791937"/>
                <a:gridCol w="1091045"/>
                <a:gridCol w="820882"/>
                <a:gridCol w="18028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Initiative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Original Date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Target Date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Completion Date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Action Owner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Status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Implement Relay Health Clearance/AhiQa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6/30/17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Crystal/IT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Hire Coding Manager and 5 additional coders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6/30/17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Jeremiah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Working with Agency until FT staff can be employed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Transition outsourced coding vendor to in-house coding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6/30/17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Jeremiah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Working with Agency until FT staff can be employed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Accomplish coding review to identify areas of opportunity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6/30/17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Jeremiah/CFO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Implement Quality Assurance Team between coding and clinical documentation (CDI)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6/30/17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Jeremiah/Anna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Hire Documentation and Quality Assurance Audit Manager and 1 additional Clinical Documentation Liaison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6/30/17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Anna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Full assessment of CDI needs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6/30/17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Anna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Accomplish 100% CDI review of Medicare and DC Medicaid records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6/30/17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Anna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Expand CDI review to include DC Medicaid Managed Care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6/30/17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Anna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Establish quality assurance billing audit process team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6/30/17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Jeremiah/ Veronica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6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Cycle Initiatives cont.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165021"/>
              </p:ext>
            </p:extLst>
          </p:nvPr>
        </p:nvGraphicFramePr>
        <p:xfrm>
          <a:off x="628650" y="1825625"/>
          <a:ext cx="7886697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228388"/>
                <a:gridCol w="943345"/>
                <a:gridCol w="791937"/>
                <a:gridCol w="1091045"/>
                <a:gridCol w="904571"/>
                <a:gridCol w="171913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Initiative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Original Date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Target Date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Completion Date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Action Owner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Status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Recruit Revenue Integrity Team (charge capture)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6/30/17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Amy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Implement charge capture process for all revenue generating departments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6/30/17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Amy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 include review of ED Point system used for leveling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Develop workplan to implement hospital clinic visit billing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4/30/17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4/26/17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Amy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Draft completed &amp; circulated to stakeholders for comment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Set-up Clinic Visit charge in CDM ensuring coding &amp; pricing is accurate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7/31/17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Amy/Veronica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Ensure necessary information is captured on bill for hospital-based clinic billing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7/31/17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Veronica/Amy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Ensure proper language exists in Managed Care contracts for reimbursable services provided by hospital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4/30/17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On-going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Amy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Information provided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for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AmeriHealth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Provide/review reimbursement rates to Payors &amp; Hospital Administration for Managed Care contracting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4/30/17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On-going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Amy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Information provided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for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AmeriHealth</a:t>
                      </a:r>
                    </a:p>
                  </a:txBody>
                  <a:tcPr marL="12700" marR="12700" marT="1270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DC0-E14C-B540-A3E9-946414FED18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8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25856</TotalTime>
  <Words>1349</Words>
  <Application>Microsoft Office PowerPoint</Application>
  <PresentationFormat>On-screen Show (4:3)</PresentationFormat>
  <Paragraphs>345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Mangal</vt:lpstr>
      <vt:lpstr>Times New Roman</vt:lpstr>
      <vt:lpstr>Office Theme</vt:lpstr>
      <vt:lpstr>UMC Status Update</vt:lpstr>
      <vt:lpstr>Agenda</vt:lpstr>
      <vt:lpstr>Hospital Initiatives</vt:lpstr>
      <vt:lpstr>Hospital Initiatives cont.</vt:lpstr>
      <vt:lpstr>Hospital Initiatives cont.</vt:lpstr>
      <vt:lpstr>Hospital Initiatives cont.</vt:lpstr>
      <vt:lpstr>Hospital Initiatives cont.</vt:lpstr>
      <vt:lpstr>Revenue Cycle Initiatives</vt:lpstr>
      <vt:lpstr>Revenue Cycle Initiatives cont.</vt:lpstr>
      <vt:lpstr>April Financials</vt:lpstr>
      <vt:lpstr>3-year Financial Proforma</vt:lpstr>
      <vt:lpstr>Appendix</vt:lpstr>
      <vt:lpstr>Mar. Key Performance Indicators</vt:lpstr>
      <vt:lpstr>Apr. Key Performance Indicators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Boucree</dc:creator>
  <cp:lastModifiedBy>David Boucree</cp:lastModifiedBy>
  <cp:revision>348</cp:revision>
  <cp:lastPrinted>2017-05-23T16:15:22Z</cp:lastPrinted>
  <dcterms:created xsi:type="dcterms:W3CDTF">2016-09-27T20:42:42Z</dcterms:created>
  <dcterms:modified xsi:type="dcterms:W3CDTF">2017-05-24T17:52:48Z</dcterms:modified>
</cp:coreProperties>
</file>