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0" r:id="rId2"/>
    <p:sldId id="277" r:id="rId3"/>
    <p:sldId id="278" r:id="rId4"/>
    <p:sldId id="283" r:id="rId5"/>
    <p:sldId id="259" r:id="rId6"/>
    <p:sldId id="284" r:id="rId7"/>
    <p:sldId id="261" r:id="rId8"/>
    <p:sldId id="285" r:id="rId9"/>
    <p:sldId id="266" r:id="rId10"/>
    <p:sldId id="268" r:id="rId11"/>
    <p:sldId id="286" r:id="rId12"/>
    <p:sldId id="275" r:id="rId13"/>
    <p:sldId id="282" r:id="rId14"/>
    <p:sldId id="279" r:id="rId15"/>
    <p:sldId id="287" r:id="rId16"/>
    <p:sldId id="276"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FFCC"/>
    <a:srgbClr val="EDF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24" autoAdjust="0"/>
  </p:normalViewPr>
  <p:slideViewPr>
    <p:cSldViewPr>
      <p:cViewPr>
        <p:scale>
          <a:sx n="96" d="100"/>
          <a:sy n="96" d="100"/>
        </p:scale>
        <p:origin x="-1637" y="-14"/>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1172" y="1"/>
            <a:ext cx="3037627" cy="461963"/>
          </a:xfrm>
          <a:prstGeom prst="rect">
            <a:avLst/>
          </a:prstGeom>
        </p:spPr>
        <p:txBody>
          <a:bodyPr vert="horz" lIns="91440" tIns="45720" rIns="91440" bIns="45720" rtlCol="0"/>
          <a:lstStyle>
            <a:lvl1pPr algn="r">
              <a:defRPr sz="1200"/>
            </a:lvl1pPr>
          </a:lstStyle>
          <a:p>
            <a:fld id="{6799D40B-1E70-4093-AD00-77398B14E30D}" type="datetimeFigureOut">
              <a:rPr lang="en-US" smtClean="0"/>
              <a:t>4/1/2016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361" y="4387851"/>
            <a:ext cx="5607679"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6"/>
            <a:ext cx="3037627"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172" y="8772526"/>
            <a:ext cx="3037627" cy="461963"/>
          </a:xfrm>
          <a:prstGeom prst="rect">
            <a:avLst/>
          </a:prstGeom>
        </p:spPr>
        <p:txBody>
          <a:bodyPr vert="horz" lIns="91440" tIns="45720" rIns="91440" bIns="45720" rtlCol="0" anchor="b"/>
          <a:lstStyle>
            <a:lvl1pPr algn="r">
              <a:defRPr sz="1200"/>
            </a:lvl1pPr>
          </a:lstStyle>
          <a:p>
            <a:fld id="{564A2222-6375-4A81-B403-5B9E323568BC}" type="slidenum">
              <a:rPr lang="en-US" smtClean="0"/>
              <a:t>‹#›</a:t>
            </a:fld>
            <a:endParaRPr lang="en-US" dirty="0"/>
          </a:p>
        </p:txBody>
      </p:sp>
    </p:spTree>
    <p:extLst>
      <p:ext uri="{BB962C8B-B14F-4D97-AF65-F5344CB8AC3E}">
        <p14:creationId xmlns:p14="http://schemas.microsoft.com/office/powerpoint/2010/main" val="264137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C8075B34-04AD-4EF1-B0D2-4D18E17A877D}" type="slidenum">
              <a:rPr lang="en-US" altLang="en-US" sz="1200">
                <a:solidFill>
                  <a:prstClr val="black"/>
                </a:solidFill>
              </a:rPr>
              <a:pPr/>
              <a:t>1</a:t>
            </a:fld>
            <a:endParaRPr lang="en-US" altLang="en-US" sz="1200" dirty="0">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5"/>
          <p:cNvGrpSpPr>
            <a:grpSpLocks/>
          </p:cNvGrpSpPr>
          <p:nvPr/>
        </p:nvGrpSpPr>
        <p:grpSpPr bwMode="auto">
          <a:xfrm>
            <a:off x="114300" y="1274763"/>
            <a:ext cx="8915400" cy="76200"/>
            <a:chOff x="0" y="794"/>
            <a:chExt cx="5616" cy="48"/>
          </a:xfrm>
        </p:grpSpPr>
        <p:sp>
          <p:nvSpPr>
            <p:cNvPr id="5" name="Line 30"/>
            <p:cNvSpPr>
              <a:spLocks noChangeShapeType="1"/>
            </p:cNvSpPr>
            <p:nvPr/>
          </p:nvSpPr>
          <p:spPr bwMode="auto">
            <a:xfrm>
              <a:off x="0" y="794"/>
              <a:ext cx="561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smtClean="0">
                <a:solidFill>
                  <a:srgbClr val="000000"/>
                </a:solidFill>
                <a:latin typeface="Times New Roman" pitchFamily="18" charset="0"/>
              </a:endParaRPr>
            </a:p>
          </p:txBody>
        </p:sp>
        <p:sp>
          <p:nvSpPr>
            <p:cNvPr id="6" name="Line 31"/>
            <p:cNvSpPr>
              <a:spLocks noChangeShapeType="1"/>
            </p:cNvSpPr>
            <p:nvPr/>
          </p:nvSpPr>
          <p:spPr bwMode="auto">
            <a:xfrm>
              <a:off x="0" y="842"/>
              <a:ext cx="5616"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smtClean="0">
                <a:solidFill>
                  <a:srgbClr val="000000"/>
                </a:solidFill>
                <a:latin typeface="Times New Roman" pitchFamily="18" charset="0"/>
              </a:endParaRPr>
            </a:p>
          </p:txBody>
        </p:sp>
      </p:grpSp>
      <p:grpSp>
        <p:nvGrpSpPr>
          <p:cNvPr id="7" name="Group 36"/>
          <p:cNvGrpSpPr>
            <a:grpSpLocks/>
          </p:cNvGrpSpPr>
          <p:nvPr/>
        </p:nvGrpSpPr>
        <p:grpSpPr bwMode="auto">
          <a:xfrm>
            <a:off x="114300" y="5846763"/>
            <a:ext cx="8915400" cy="76200"/>
            <a:chOff x="0" y="3674"/>
            <a:chExt cx="5616" cy="48"/>
          </a:xfrm>
        </p:grpSpPr>
        <p:sp>
          <p:nvSpPr>
            <p:cNvPr id="8" name="Line 32"/>
            <p:cNvSpPr>
              <a:spLocks noChangeShapeType="1"/>
            </p:cNvSpPr>
            <p:nvPr/>
          </p:nvSpPr>
          <p:spPr bwMode="auto">
            <a:xfrm>
              <a:off x="0" y="3674"/>
              <a:ext cx="561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smtClean="0">
                <a:solidFill>
                  <a:srgbClr val="000000"/>
                </a:solidFill>
                <a:latin typeface="Times New Roman" pitchFamily="18" charset="0"/>
              </a:endParaRPr>
            </a:p>
          </p:txBody>
        </p:sp>
        <p:sp>
          <p:nvSpPr>
            <p:cNvPr id="9" name="Line 33"/>
            <p:cNvSpPr>
              <a:spLocks noChangeShapeType="1"/>
            </p:cNvSpPr>
            <p:nvPr/>
          </p:nvSpPr>
          <p:spPr bwMode="auto">
            <a:xfrm>
              <a:off x="0" y="3722"/>
              <a:ext cx="5616"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smtClean="0">
                <a:solidFill>
                  <a:srgbClr val="000000"/>
                </a:solidFill>
                <a:latin typeface="Times New Roman" pitchFamily="18" charset="0"/>
              </a:endParaRPr>
            </a:p>
          </p:txBody>
        </p:sp>
      </p:grpSp>
      <p:sp>
        <p:nvSpPr>
          <p:cNvPr id="26649"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smtClean="0"/>
              <a:t>Click to edit Master title style</a:t>
            </a:r>
          </a:p>
        </p:txBody>
      </p:sp>
      <p:sp>
        <p:nvSpPr>
          <p:cNvPr id="26650" name="Rectangle 26"/>
          <p:cNvSpPr>
            <a:spLocks noGrp="1" noChangeArrowheads="1"/>
          </p:cNvSpPr>
          <p:nvPr>
            <p:ph type="subTitle" idx="1"/>
          </p:nvPr>
        </p:nvSpPr>
        <p:spPr>
          <a:xfrm>
            <a:off x="1166813" y="3886200"/>
            <a:ext cx="6400800" cy="1752600"/>
          </a:xfrm>
        </p:spPr>
        <p:txBody>
          <a:bodyPr/>
          <a:lstStyle>
            <a:lvl1pPr marL="0" indent="0">
              <a:buFont typeface="Monotype Sorts" pitchFamily="2" charset="2"/>
              <a:buNone/>
              <a:defRPr/>
            </a:lvl1pPr>
          </a:lstStyle>
          <a:p>
            <a:pPr lvl="0"/>
            <a:r>
              <a:rPr lang="en-US" noProof="0" smtClean="0"/>
              <a:t>Click to edit Master subtitle style</a:t>
            </a:r>
          </a:p>
        </p:txBody>
      </p:sp>
      <p:sp>
        <p:nvSpPr>
          <p:cNvPr id="10"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en-US" dirty="0"/>
          </a:p>
        </p:txBody>
      </p:sp>
      <p:sp>
        <p:nvSpPr>
          <p:cNvPr id="11" name="Rectangle 28"/>
          <p:cNvSpPr>
            <a:spLocks noGrp="1" noChangeArrowheads="1"/>
          </p:cNvSpPr>
          <p:nvPr>
            <p:ph type="ftr" sz="quarter" idx="11"/>
          </p:nvPr>
        </p:nvSpPr>
        <p:spPr/>
        <p:txBody>
          <a:bodyPr/>
          <a:lstStyle>
            <a:lvl1pPr>
              <a:defRPr>
                <a:solidFill>
                  <a:srgbClr val="000000"/>
                </a:solidFill>
              </a:defRPr>
            </a:lvl1pPr>
          </a:lstStyle>
          <a:p>
            <a:pPr>
              <a:defRPr/>
            </a:pPr>
            <a:endParaRPr lang="en-US" dirty="0"/>
          </a:p>
        </p:txBody>
      </p:sp>
      <p:sp>
        <p:nvSpPr>
          <p:cNvPr id="12" name="Rectangle 29"/>
          <p:cNvSpPr>
            <a:spLocks noGrp="1" noChangeArrowheads="1"/>
          </p:cNvSpPr>
          <p:nvPr>
            <p:ph type="sldNum" sz="quarter" idx="12"/>
          </p:nvPr>
        </p:nvSpPr>
        <p:spPr>
          <a:xfrm>
            <a:off x="7010400" y="6248400"/>
            <a:ext cx="1905000" cy="457200"/>
          </a:xfrm>
        </p:spPr>
        <p:txBody>
          <a:bodyPr/>
          <a:lstStyle>
            <a:lvl1pPr>
              <a:defRPr>
                <a:solidFill>
                  <a:srgbClr val="000000"/>
                </a:solidFill>
              </a:defRPr>
            </a:lvl1pPr>
          </a:lstStyle>
          <a:p>
            <a:pPr>
              <a:defRPr/>
            </a:pPr>
            <a:fld id="{163B348C-5382-44C1-AAC3-E69746B5CAE3}" type="slidenum">
              <a:rPr lang="en-US"/>
              <a:pPr>
                <a:defRPr/>
              </a:pPr>
              <a:t>‹#›</a:t>
            </a:fld>
            <a:endParaRPr lang="en-US" dirty="0"/>
          </a:p>
        </p:txBody>
      </p:sp>
    </p:spTree>
    <p:extLst>
      <p:ext uri="{BB962C8B-B14F-4D97-AF65-F5344CB8AC3E}">
        <p14:creationId xmlns:p14="http://schemas.microsoft.com/office/powerpoint/2010/main" val="197111305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053"/>
          <p:cNvSpPr>
            <a:spLocks noGrp="1" noChangeArrowheads="1"/>
          </p:cNvSpPr>
          <p:nvPr>
            <p:ph type="sldNum" sz="quarter" idx="12"/>
          </p:nvPr>
        </p:nvSpPr>
        <p:spPr>
          <a:ln/>
        </p:spPr>
        <p:txBody>
          <a:bodyPr/>
          <a:lstStyle>
            <a:lvl1pPr>
              <a:defRPr/>
            </a:lvl1pPr>
          </a:lstStyle>
          <a:p>
            <a:pPr>
              <a:defRPr/>
            </a:pPr>
            <a:fld id="{17C94617-E21B-450B-BDBC-07105BC1426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8662750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307975"/>
            <a:ext cx="1944688" cy="5788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7975"/>
            <a:ext cx="5683250" cy="5788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053"/>
          <p:cNvSpPr>
            <a:spLocks noGrp="1" noChangeArrowheads="1"/>
          </p:cNvSpPr>
          <p:nvPr>
            <p:ph type="sldNum" sz="quarter" idx="12"/>
          </p:nvPr>
        </p:nvSpPr>
        <p:spPr>
          <a:ln/>
        </p:spPr>
        <p:txBody>
          <a:bodyPr/>
          <a:lstStyle>
            <a:lvl1pPr>
              <a:defRPr/>
            </a:lvl1pPr>
          </a:lstStyle>
          <a:p>
            <a:pPr>
              <a:defRPr/>
            </a:pPr>
            <a:fld id="{C7A74737-2B6A-4BB5-933C-909A580DB07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60628350"/>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93738" y="307975"/>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053"/>
          <p:cNvSpPr>
            <a:spLocks noGrp="1" noChangeArrowheads="1"/>
          </p:cNvSpPr>
          <p:nvPr>
            <p:ph type="sldNum" sz="quarter" idx="12"/>
          </p:nvPr>
        </p:nvSpPr>
        <p:spPr>
          <a:ln/>
        </p:spPr>
        <p:txBody>
          <a:bodyPr/>
          <a:lstStyle>
            <a:lvl1pPr>
              <a:defRPr/>
            </a:lvl1pPr>
          </a:lstStyle>
          <a:p>
            <a:pPr>
              <a:defRPr/>
            </a:pPr>
            <a:fld id="{75153703-F800-4507-91CB-FDFBD65DF8D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06762582"/>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93738" y="307975"/>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smtClean="0"/>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053"/>
          <p:cNvSpPr>
            <a:spLocks noGrp="1" noChangeArrowheads="1"/>
          </p:cNvSpPr>
          <p:nvPr>
            <p:ph type="sldNum" sz="quarter" idx="12"/>
          </p:nvPr>
        </p:nvSpPr>
        <p:spPr>
          <a:ln/>
        </p:spPr>
        <p:txBody>
          <a:bodyPr/>
          <a:lstStyle>
            <a:lvl1pPr>
              <a:defRPr/>
            </a:lvl1pPr>
          </a:lstStyle>
          <a:p>
            <a:pPr>
              <a:defRPr/>
            </a:pPr>
            <a:fld id="{1F21D842-94F7-4742-A367-AF7E16B6779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45334949"/>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053"/>
          <p:cNvSpPr>
            <a:spLocks noGrp="1" noChangeArrowheads="1"/>
          </p:cNvSpPr>
          <p:nvPr>
            <p:ph type="sldNum" sz="quarter" idx="12"/>
          </p:nvPr>
        </p:nvSpPr>
        <p:spPr>
          <a:ln/>
        </p:spPr>
        <p:txBody>
          <a:bodyPr/>
          <a:lstStyle>
            <a:lvl1pPr>
              <a:defRPr/>
            </a:lvl1pPr>
          </a:lstStyle>
          <a:p>
            <a:pPr>
              <a:defRPr/>
            </a:pPr>
            <a:fld id="{E4801C73-D6E3-44F7-9EC1-8946C177E52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5363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053"/>
          <p:cNvSpPr>
            <a:spLocks noGrp="1" noChangeArrowheads="1"/>
          </p:cNvSpPr>
          <p:nvPr>
            <p:ph type="sldNum" sz="quarter" idx="12"/>
          </p:nvPr>
        </p:nvSpPr>
        <p:spPr>
          <a:ln/>
        </p:spPr>
        <p:txBody>
          <a:bodyPr/>
          <a:lstStyle>
            <a:lvl1pPr>
              <a:defRPr/>
            </a:lvl1pPr>
          </a:lstStyle>
          <a:p>
            <a:pPr>
              <a:defRPr/>
            </a:pPr>
            <a:fld id="{1162C4CE-16B9-428A-AEA2-DFD2D3D3815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5176530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053"/>
          <p:cNvSpPr>
            <a:spLocks noGrp="1" noChangeArrowheads="1"/>
          </p:cNvSpPr>
          <p:nvPr>
            <p:ph type="sldNum" sz="quarter" idx="12"/>
          </p:nvPr>
        </p:nvSpPr>
        <p:spPr>
          <a:ln/>
        </p:spPr>
        <p:txBody>
          <a:bodyPr/>
          <a:lstStyle>
            <a:lvl1pPr>
              <a:defRPr/>
            </a:lvl1pPr>
          </a:lstStyle>
          <a:p>
            <a:pPr>
              <a:defRPr/>
            </a:pPr>
            <a:fld id="{6013FD0C-0462-4A6D-A794-20AF7423E97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33425246"/>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053"/>
          <p:cNvSpPr>
            <a:spLocks noGrp="1" noChangeArrowheads="1"/>
          </p:cNvSpPr>
          <p:nvPr>
            <p:ph type="sldNum" sz="quarter" idx="12"/>
          </p:nvPr>
        </p:nvSpPr>
        <p:spPr>
          <a:ln/>
        </p:spPr>
        <p:txBody>
          <a:bodyPr/>
          <a:lstStyle>
            <a:lvl1pPr>
              <a:defRPr/>
            </a:lvl1pPr>
          </a:lstStyle>
          <a:p>
            <a:pPr>
              <a:defRPr/>
            </a:pPr>
            <a:fld id="{E1EFA389-9454-4AD5-BB6D-1EEB325912E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2913169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1053"/>
          <p:cNvSpPr>
            <a:spLocks noGrp="1" noChangeArrowheads="1"/>
          </p:cNvSpPr>
          <p:nvPr>
            <p:ph type="sldNum" sz="quarter" idx="12"/>
          </p:nvPr>
        </p:nvSpPr>
        <p:spPr>
          <a:ln/>
        </p:spPr>
        <p:txBody>
          <a:bodyPr/>
          <a:lstStyle>
            <a:lvl1pPr>
              <a:defRPr/>
            </a:lvl1pPr>
          </a:lstStyle>
          <a:p>
            <a:pPr>
              <a:defRPr/>
            </a:pPr>
            <a:fld id="{912B513D-F324-4544-8828-A7D92A70D85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2858010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1053"/>
          <p:cNvSpPr>
            <a:spLocks noGrp="1" noChangeArrowheads="1"/>
          </p:cNvSpPr>
          <p:nvPr>
            <p:ph type="sldNum" sz="quarter" idx="12"/>
          </p:nvPr>
        </p:nvSpPr>
        <p:spPr>
          <a:ln/>
        </p:spPr>
        <p:txBody>
          <a:bodyPr/>
          <a:lstStyle>
            <a:lvl1pPr>
              <a:defRPr/>
            </a:lvl1pPr>
          </a:lstStyle>
          <a:p>
            <a:pPr>
              <a:defRPr/>
            </a:pPr>
            <a:fld id="{7AE30AC1-7714-426F-8FAA-E75F83A5108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662603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1053"/>
          <p:cNvSpPr>
            <a:spLocks noGrp="1" noChangeArrowheads="1"/>
          </p:cNvSpPr>
          <p:nvPr>
            <p:ph type="sldNum" sz="quarter" idx="12"/>
          </p:nvPr>
        </p:nvSpPr>
        <p:spPr>
          <a:ln/>
        </p:spPr>
        <p:txBody>
          <a:bodyPr/>
          <a:lstStyle>
            <a:lvl1pPr>
              <a:defRPr/>
            </a:lvl1pPr>
          </a:lstStyle>
          <a:p>
            <a:pPr>
              <a:defRPr/>
            </a:pPr>
            <a:fld id="{2793475E-3BA8-496C-AB27-D434C439679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253112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053"/>
          <p:cNvSpPr>
            <a:spLocks noGrp="1" noChangeArrowheads="1"/>
          </p:cNvSpPr>
          <p:nvPr>
            <p:ph type="sldNum" sz="quarter" idx="12"/>
          </p:nvPr>
        </p:nvSpPr>
        <p:spPr>
          <a:ln/>
        </p:spPr>
        <p:txBody>
          <a:bodyPr/>
          <a:lstStyle>
            <a:lvl1pPr>
              <a:defRPr/>
            </a:lvl1pPr>
          </a:lstStyle>
          <a:p>
            <a:pPr>
              <a:defRPr/>
            </a:pPr>
            <a:fld id="{8C620ABE-6D9C-4CFF-9326-86B1958282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9500015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053"/>
          <p:cNvSpPr>
            <a:spLocks noGrp="1" noChangeArrowheads="1"/>
          </p:cNvSpPr>
          <p:nvPr>
            <p:ph type="sldNum" sz="quarter" idx="12"/>
          </p:nvPr>
        </p:nvSpPr>
        <p:spPr>
          <a:ln/>
        </p:spPr>
        <p:txBody>
          <a:bodyPr/>
          <a:lstStyle>
            <a:lvl1pPr>
              <a:defRPr/>
            </a:lvl1pPr>
          </a:lstStyle>
          <a:p>
            <a:pPr>
              <a:defRPr/>
            </a:pPr>
            <a:fld id="{EA1565D6-BE0B-4552-B67C-A020E2C19A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052328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49"/>
          <p:cNvSpPr>
            <a:spLocks noGrp="1" noChangeArrowheads="1"/>
          </p:cNvSpPr>
          <p:nvPr>
            <p:ph type="title"/>
          </p:nvPr>
        </p:nvSpPr>
        <p:spPr bwMode="auto">
          <a:xfrm>
            <a:off x="693738" y="3079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105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627" name="Rectangle 1051"/>
          <p:cNvSpPr>
            <a:spLocks noGrp="1" noChangeArrowheads="1"/>
          </p:cNvSpPr>
          <p:nvPr>
            <p:ph type="dt" sz="half" idx="2"/>
          </p:nvPr>
        </p:nvSpPr>
        <p:spPr bwMode="auto">
          <a:xfrm>
            <a:off x="1173163" y="6265863"/>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eaLnBrk="0" fontAlgn="base" hangingPunct="0">
              <a:spcAft>
                <a:spcPct val="0"/>
              </a:spcAft>
              <a:defRPr/>
            </a:pPr>
            <a:endParaRPr lang="en-US" dirty="0">
              <a:solidFill>
                <a:srgbClr val="000000"/>
              </a:solidFill>
            </a:endParaRPr>
          </a:p>
        </p:txBody>
      </p:sp>
      <p:sp>
        <p:nvSpPr>
          <p:cNvPr id="25628" name="Rectangle 1052"/>
          <p:cNvSpPr>
            <a:spLocks noGrp="1" noChangeArrowheads="1"/>
          </p:cNvSpPr>
          <p:nvPr>
            <p:ph type="ftr" sz="quarter" idx="3"/>
          </p:nvPr>
        </p:nvSpPr>
        <p:spPr bwMode="auto">
          <a:xfrm>
            <a:off x="35814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eaLnBrk="0" fontAlgn="base" hangingPunct="0">
              <a:spcAft>
                <a:spcPct val="0"/>
              </a:spcAft>
              <a:defRPr/>
            </a:pPr>
            <a:endParaRPr lang="en-US" dirty="0">
              <a:solidFill>
                <a:srgbClr val="000000"/>
              </a:solidFill>
            </a:endParaRPr>
          </a:p>
        </p:txBody>
      </p:sp>
      <p:sp>
        <p:nvSpPr>
          <p:cNvPr id="25629" name="Rectangle 1053"/>
          <p:cNvSpPr>
            <a:spLocks noGrp="1" noChangeArrowheads="1"/>
          </p:cNvSpPr>
          <p:nvPr>
            <p:ph type="sldNum" sz="quarter" idx="4"/>
          </p:nvPr>
        </p:nvSpPr>
        <p:spPr bwMode="auto">
          <a:xfrm>
            <a:off x="7239000" y="6400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eaLnBrk="0" fontAlgn="base" hangingPunct="0">
              <a:spcAft>
                <a:spcPct val="0"/>
              </a:spcAft>
              <a:defRPr/>
            </a:pPr>
            <a:fld id="{98B087AB-2F72-4138-BAD5-060DB729A91A}" type="slidenum">
              <a:rPr lang="en-US">
                <a:solidFill>
                  <a:srgbClr val="000000"/>
                </a:solidFill>
              </a:rPr>
              <a:pPr eaLnBrk="0" fontAlgn="base" hangingPunct="0">
                <a:spcAft>
                  <a:spcPct val="0"/>
                </a:spcAft>
                <a:defRPr/>
              </a:pPr>
              <a:t>‹#›</a:t>
            </a:fld>
            <a:endParaRPr lang="en-US" dirty="0">
              <a:solidFill>
                <a:srgbClr val="000000"/>
              </a:solidFill>
            </a:endParaRPr>
          </a:p>
        </p:txBody>
      </p:sp>
      <p:sp>
        <p:nvSpPr>
          <p:cNvPr id="1031" name="Line 1054"/>
          <p:cNvSpPr>
            <a:spLocks noChangeShapeType="1"/>
          </p:cNvSpPr>
          <p:nvPr/>
        </p:nvSpPr>
        <p:spPr bwMode="auto">
          <a:xfrm>
            <a:off x="76200" y="1676400"/>
            <a:ext cx="8915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smtClean="0">
              <a:solidFill>
                <a:srgbClr val="000000"/>
              </a:solidFill>
              <a:latin typeface="Times New Roman" pitchFamily="18" charset="0"/>
            </a:endParaRPr>
          </a:p>
        </p:txBody>
      </p:sp>
      <p:sp>
        <p:nvSpPr>
          <p:cNvPr id="1032" name="Line 1055"/>
          <p:cNvSpPr>
            <a:spLocks noChangeShapeType="1"/>
          </p:cNvSpPr>
          <p:nvPr/>
        </p:nvSpPr>
        <p:spPr bwMode="auto">
          <a:xfrm>
            <a:off x="200025" y="1785938"/>
            <a:ext cx="8915400"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smtClean="0">
              <a:solidFill>
                <a:srgbClr val="000000"/>
              </a:solidFill>
              <a:latin typeface="Times New Roman" pitchFamily="18" charset="0"/>
            </a:endParaRPr>
          </a:p>
        </p:txBody>
      </p:sp>
    </p:spTree>
    <p:extLst>
      <p:ext uri="{BB962C8B-B14F-4D97-AF65-F5344CB8AC3E}">
        <p14:creationId xmlns:p14="http://schemas.microsoft.com/office/powerpoint/2010/main" val="344274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dissolve/>
  </p:transition>
  <p:hf hdr="0" ftr="0" dt="0"/>
  <p:txStyles>
    <p:titleStyle>
      <a:lvl1pPr algn="ctr" rtl="0" eaLnBrk="0" fontAlgn="base" hangingPunct="0">
        <a:spcBef>
          <a:spcPct val="0"/>
        </a:spcBef>
        <a:spcAft>
          <a:spcPct val="0"/>
        </a:spcAft>
        <a:defRPr kumimoji="1" sz="3600" b="1">
          <a:solidFill>
            <a:srgbClr val="003399"/>
          </a:solidFill>
          <a:latin typeface="+mj-lt"/>
          <a:ea typeface="+mj-ea"/>
          <a:cs typeface="+mj-cs"/>
        </a:defRPr>
      </a:lvl1pPr>
      <a:lvl2pPr algn="ctr" rtl="0" eaLnBrk="0" fontAlgn="base" hangingPunct="0">
        <a:spcBef>
          <a:spcPct val="0"/>
        </a:spcBef>
        <a:spcAft>
          <a:spcPct val="0"/>
        </a:spcAft>
        <a:defRPr kumimoji="1" sz="3600" b="1">
          <a:solidFill>
            <a:srgbClr val="003399"/>
          </a:solidFill>
          <a:latin typeface="Arial" charset="0"/>
        </a:defRPr>
      </a:lvl2pPr>
      <a:lvl3pPr algn="ctr" rtl="0" eaLnBrk="0" fontAlgn="base" hangingPunct="0">
        <a:spcBef>
          <a:spcPct val="0"/>
        </a:spcBef>
        <a:spcAft>
          <a:spcPct val="0"/>
        </a:spcAft>
        <a:defRPr kumimoji="1" sz="3600" b="1">
          <a:solidFill>
            <a:srgbClr val="003399"/>
          </a:solidFill>
          <a:latin typeface="Arial" charset="0"/>
        </a:defRPr>
      </a:lvl3pPr>
      <a:lvl4pPr algn="ctr" rtl="0" eaLnBrk="0" fontAlgn="base" hangingPunct="0">
        <a:spcBef>
          <a:spcPct val="0"/>
        </a:spcBef>
        <a:spcAft>
          <a:spcPct val="0"/>
        </a:spcAft>
        <a:defRPr kumimoji="1" sz="3600" b="1">
          <a:solidFill>
            <a:srgbClr val="003399"/>
          </a:solidFill>
          <a:latin typeface="Arial" charset="0"/>
        </a:defRPr>
      </a:lvl4pPr>
      <a:lvl5pPr algn="ctr" rtl="0" eaLnBrk="0" fontAlgn="base" hangingPunct="0">
        <a:spcBef>
          <a:spcPct val="0"/>
        </a:spcBef>
        <a:spcAft>
          <a:spcPct val="0"/>
        </a:spcAft>
        <a:defRPr kumimoji="1" sz="3600" b="1">
          <a:solidFill>
            <a:srgbClr val="003399"/>
          </a:solidFill>
          <a:latin typeface="Arial" charset="0"/>
        </a:defRPr>
      </a:lvl5pPr>
      <a:lvl6pPr marL="457200" algn="ctr" rtl="0" eaLnBrk="0" fontAlgn="base" hangingPunct="0">
        <a:spcBef>
          <a:spcPct val="0"/>
        </a:spcBef>
        <a:spcAft>
          <a:spcPct val="0"/>
        </a:spcAft>
        <a:defRPr kumimoji="1" sz="3600" b="1">
          <a:solidFill>
            <a:srgbClr val="003399"/>
          </a:solidFill>
          <a:latin typeface="Arial" charset="0"/>
        </a:defRPr>
      </a:lvl6pPr>
      <a:lvl7pPr marL="914400" algn="ctr" rtl="0" eaLnBrk="0" fontAlgn="base" hangingPunct="0">
        <a:spcBef>
          <a:spcPct val="0"/>
        </a:spcBef>
        <a:spcAft>
          <a:spcPct val="0"/>
        </a:spcAft>
        <a:defRPr kumimoji="1" sz="3600" b="1">
          <a:solidFill>
            <a:srgbClr val="003399"/>
          </a:solidFill>
          <a:latin typeface="Arial" charset="0"/>
        </a:defRPr>
      </a:lvl7pPr>
      <a:lvl8pPr marL="1371600" algn="ctr" rtl="0" eaLnBrk="0" fontAlgn="base" hangingPunct="0">
        <a:spcBef>
          <a:spcPct val="0"/>
        </a:spcBef>
        <a:spcAft>
          <a:spcPct val="0"/>
        </a:spcAft>
        <a:defRPr kumimoji="1" sz="3600" b="1">
          <a:solidFill>
            <a:srgbClr val="003399"/>
          </a:solidFill>
          <a:latin typeface="Arial" charset="0"/>
        </a:defRPr>
      </a:lvl8pPr>
      <a:lvl9pPr marL="1828800" algn="ctr" rtl="0" eaLnBrk="0" fontAlgn="base" hangingPunct="0">
        <a:spcBef>
          <a:spcPct val="0"/>
        </a:spcBef>
        <a:spcAft>
          <a:spcPct val="0"/>
        </a:spcAft>
        <a:defRPr kumimoji="1" sz="3600" b="1">
          <a:solidFill>
            <a:srgbClr val="003399"/>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Monotype Sorts" pitchFamily="2" charset="2"/>
        <a:buChar char="n"/>
        <a:defRPr kumimoji="1"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b="1">
          <a:solidFill>
            <a:schemeClr val="tx1"/>
          </a:solidFill>
          <a:latin typeface="+mn-lt"/>
        </a:defRPr>
      </a:lvl2pPr>
      <a:lvl3pPr marL="1143000" indent="-228600" algn="l" rtl="0" eaLnBrk="0" fontAlgn="base" hangingPunct="0">
        <a:spcBef>
          <a:spcPct val="20000"/>
        </a:spcBef>
        <a:spcAft>
          <a:spcPct val="0"/>
        </a:spcAft>
        <a:buChar char="•"/>
        <a:defRPr kumimoji="1" sz="2000" b="1">
          <a:solidFill>
            <a:schemeClr val="tx1"/>
          </a:solidFill>
          <a:latin typeface="+mn-lt"/>
        </a:defRPr>
      </a:lvl3pPr>
      <a:lvl4pPr marL="1600200" indent="-228600" algn="l" rtl="0" eaLnBrk="0" fontAlgn="base" hangingPunct="0">
        <a:spcBef>
          <a:spcPct val="20000"/>
        </a:spcBef>
        <a:spcAft>
          <a:spcPct val="0"/>
        </a:spcAft>
        <a:buChar char="–"/>
        <a:defRPr kumimoji="1" sz="2000" b="1">
          <a:solidFill>
            <a:schemeClr val="tx1"/>
          </a:solidFill>
          <a:latin typeface="+mn-lt"/>
        </a:defRPr>
      </a:lvl4pPr>
      <a:lvl5pPr marL="2057400" indent="-228600" algn="l" rtl="0" eaLnBrk="0" fontAlgn="base" hangingPunct="0">
        <a:spcBef>
          <a:spcPct val="20000"/>
        </a:spcBef>
        <a:spcAft>
          <a:spcPct val="0"/>
        </a:spcAft>
        <a:buChar char="»"/>
        <a:defRPr kumimoji="1" sz="2000" b="1">
          <a:solidFill>
            <a:schemeClr val="tx1"/>
          </a:solidFill>
          <a:latin typeface="+mn-lt"/>
        </a:defRPr>
      </a:lvl5pPr>
      <a:lvl6pPr marL="2514600" indent="-228600" algn="l" rtl="0" eaLnBrk="0" fontAlgn="base" hangingPunct="0">
        <a:spcBef>
          <a:spcPct val="20000"/>
        </a:spcBef>
        <a:spcAft>
          <a:spcPct val="0"/>
        </a:spcAft>
        <a:buChar char="»"/>
        <a:defRPr kumimoji="1" sz="2000" b="1">
          <a:solidFill>
            <a:schemeClr val="tx1"/>
          </a:solidFill>
          <a:latin typeface="+mn-lt"/>
        </a:defRPr>
      </a:lvl6pPr>
      <a:lvl7pPr marL="2971800" indent="-228600" algn="l" rtl="0" eaLnBrk="0" fontAlgn="base" hangingPunct="0">
        <a:spcBef>
          <a:spcPct val="20000"/>
        </a:spcBef>
        <a:spcAft>
          <a:spcPct val="0"/>
        </a:spcAft>
        <a:buChar char="»"/>
        <a:defRPr kumimoji="1" sz="2000" b="1">
          <a:solidFill>
            <a:schemeClr val="tx1"/>
          </a:solidFill>
          <a:latin typeface="+mn-lt"/>
        </a:defRPr>
      </a:lvl7pPr>
      <a:lvl8pPr marL="3429000" indent="-228600" algn="l" rtl="0" eaLnBrk="0" fontAlgn="base" hangingPunct="0">
        <a:spcBef>
          <a:spcPct val="20000"/>
        </a:spcBef>
        <a:spcAft>
          <a:spcPct val="0"/>
        </a:spcAft>
        <a:buChar char="»"/>
        <a:defRPr kumimoji="1" sz="2000" b="1">
          <a:solidFill>
            <a:schemeClr val="tx1"/>
          </a:solidFill>
          <a:latin typeface="+mn-lt"/>
        </a:defRPr>
      </a:lvl8pPr>
      <a:lvl9pPr marL="3886200" indent="-228600" algn="l" rtl="0" eaLnBrk="0" fontAlgn="base" hangingPunct="0">
        <a:spcBef>
          <a:spcPct val="20000"/>
        </a:spcBef>
        <a:spcAft>
          <a:spcPct val="0"/>
        </a:spcAft>
        <a:buChar char="»"/>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52450" y="1676400"/>
            <a:ext cx="8040688" cy="2133600"/>
          </a:xfrm>
        </p:spPr>
        <p:txBody>
          <a:bodyPr/>
          <a:lstStyle/>
          <a:p>
            <a:r>
              <a:rPr lang="en-US" sz="4000" dirty="0" smtClean="0">
                <a:solidFill>
                  <a:schemeClr val="tx1"/>
                </a:solidFill>
              </a:rPr>
              <a:t/>
            </a:r>
            <a:br>
              <a:rPr lang="en-US" sz="4000" dirty="0" smtClean="0">
                <a:solidFill>
                  <a:schemeClr val="tx1"/>
                </a:solidFill>
              </a:rPr>
            </a:br>
            <a:r>
              <a:rPr lang="en-US" sz="4000" dirty="0" smtClean="0">
                <a:solidFill>
                  <a:schemeClr val="tx1"/>
                </a:solidFill>
              </a:rPr>
              <a:t>DHCF </a:t>
            </a:r>
            <a:r>
              <a:rPr lang="en-US" sz="4000" dirty="0">
                <a:solidFill>
                  <a:schemeClr val="tx1"/>
                </a:solidFill>
              </a:rPr>
              <a:t>MMIS Enterprise </a:t>
            </a:r>
            <a:br>
              <a:rPr lang="en-US" sz="4000" dirty="0">
                <a:solidFill>
                  <a:schemeClr val="tx1"/>
                </a:solidFill>
              </a:rPr>
            </a:br>
            <a:r>
              <a:rPr lang="en-US" sz="4000" dirty="0">
                <a:solidFill>
                  <a:schemeClr val="tx1"/>
                </a:solidFill>
              </a:rPr>
              <a:t>Re-procurement </a:t>
            </a:r>
            <a:r>
              <a:rPr lang="en-US" sz="4000" dirty="0" smtClean="0">
                <a:solidFill>
                  <a:schemeClr val="tx1"/>
                </a:solidFill>
              </a:rPr>
              <a:t>Strategy And Planned Timeframe</a:t>
            </a:r>
            <a:endParaRPr lang="en-US" sz="4000" dirty="0">
              <a:solidFill>
                <a:schemeClr val="tx1"/>
              </a:solidFill>
            </a:endParaRPr>
          </a:p>
        </p:txBody>
      </p:sp>
      <p:sp>
        <p:nvSpPr>
          <p:cNvPr id="3075" name="Rectangle 11"/>
          <p:cNvSpPr>
            <a:spLocks noGrp="1" noChangeArrowheads="1"/>
          </p:cNvSpPr>
          <p:nvPr>
            <p:ph type="subTitle" idx="1"/>
          </p:nvPr>
        </p:nvSpPr>
        <p:spPr>
          <a:xfrm>
            <a:off x="1116013" y="4267200"/>
            <a:ext cx="6910387" cy="1125538"/>
          </a:xfrm>
          <a:noFill/>
        </p:spPr>
        <p:txBody>
          <a:bodyPr/>
          <a:lstStyle/>
          <a:p>
            <a:pPr algn="ctr"/>
            <a:r>
              <a:rPr lang="en-US" altLang="en-US" sz="1800" dirty="0" smtClean="0"/>
              <a:t>Presentation for Stakeholders</a:t>
            </a:r>
          </a:p>
        </p:txBody>
      </p:sp>
      <p:sp>
        <p:nvSpPr>
          <p:cNvPr id="31756" name="Text Box 12"/>
          <p:cNvSpPr txBox="1">
            <a:spLocks noChangeArrowheads="1"/>
          </p:cNvSpPr>
          <p:nvPr/>
        </p:nvSpPr>
        <p:spPr bwMode="auto">
          <a:xfrm>
            <a:off x="304800" y="6032500"/>
            <a:ext cx="3962400" cy="581025"/>
          </a:xfrm>
          <a:prstGeom prst="rect">
            <a:avLst/>
          </a:prstGeom>
          <a:noFill/>
          <a:ln>
            <a:noFill/>
          </a:ln>
          <a:effectLst/>
          <a:extLst/>
        </p:spPr>
        <p:txBody>
          <a:bodyPr>
            <a:spAutoFit/>
          </a:bodyPr>
          <a:lstStyle/>
          <a:p>
            <a:pPr algn="ctr" eaLnBrk="0" fontAlgn="base" hangingPunct="0">
              <a:spcBef>
                <a:spcPct val="0"/>
              </a:spcBef>
              <a:spcAft>
                <a:spcPct val="0"/>
              </a:spcAft>
              <a:defRPr/>
            </a:pPr>
            <a:endParaRPr lang="en-US" sz="1600" dirty="0">
              <a:solidFill>
                <a:srgbClr val="3366CC">
                  <a:lumMod val="50000"/>
                </a:srgbClr>
              </a:solidFill>
              <a:latin typeface="Times New Roman" charset="0"/>
            </a:endParaRPr>
          </a:p>
          <a:p>
            <a:pPr algn="ctr" eaLnBrk="0" fontAlgn="base" hangingPunct="0">
              <a:spcBef>
                <a:spcPct val="0"/>
              </a:spcBef>
              <a:spcAft>
                <a:spcPct val="0"/>
              </a:spcAft>
              <a:defRPr/>
            </a:pPr>
            <a:r>
              <a:rPr lang="en-US" sz="1600" dirty="0">
                <a:solidFill>
                  <a:srgbClr val="000000"/>
                </a:solidFill>
              </a:rPr>
              <a:t>Department of Health Care Finance</a:t>
            </a:r>
          </a:p>
        </p:txBody>
      </p:sp>
      <p:sp>
        <p:nvSpPr>
          <p:cNvPr id="3077" name="Text Box 14"/>
          <p:cNvSpPr txBox="1">
            <a:spLocks noChangeArrowheads="1"/>
          </p:cNvSpPr>
          <p:nvPr/>
        </p:nvSpPr>
        <p:spPr bwMode="auto">
          <a:xfrm>
            <a:off x="6510338" y="6111875"/>
            <a:ext cx="2082800" cy="581025"/>
          </a:xfrm>
          <a:prstGeom prst="rect">
            <a:avLst/>
          </a:prstGeom>
          <a:noFill/>
          <a:ln>
            <a:noFill/>
          </a:ln>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0" fontAlgn="base" hangingPunct="0">
              <a:spcBef>
                <a:spcPct val="0"/>
              </a:spcBef>
              <a:spcAft>
                <a:spcPct val="0"/>
              </a:spcAft>
              <a:defRPr/>
            </a:pPr>
            <a:r>
              <a:rPr lang="en-US" sz="1600" dirty="0" smtClean="0">
                <a:solidFill>
                  <a:srgbClr val="000000"/>
                </a:solidFill>
                <a:latin typeface="Arial"/>
              </a:rPr>
              <a:t>July 2015</a:t>
            </a:r>
          </a:p>
          <a:p>
            <a:pPr algn="ctr" eaLnBrk="0" fontAlgn="base" hangingPunct="0">
              <a:spcBef>
                <a:spcPct val="0"/>
              </a:spcBef>
              <a:spcAft>
                <a:spcPct val="0"/>
              </a:spcAft>
              <a:defRPr/>
            </a:pPr>
            <a:r>
              <a:rPr lang="en-US" sz="1600" dirty="0" smtClean="0">
                <a:solidFill>
                  <a:srgbClr val="000000"/>
                </a:solidFill>
                <a:latin typeface="Arial"/>
              </a:rPr>
              <a:t>Washington DC</a:t>
            </a:r>
          </a:p>
        </p:txBody>
      </p:sp>
      <p:pic>
        <p:nvPicPr>
          <p:cNvPr id="307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84263"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0213" y="0"/>
            <a:ext cx="108585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8484638"/>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867400" y="2333637"/>
            <a:ext cx="1676400" cy="2514600"/>
          </a:xfrm>
          <a:prstGeom prst="rect">
            <a:avLst/>
          </a:prstGeom>
          <a:gradFill>
            <a:gsLst>
              <a:gs pos="0">
                <a:schemeClr val="accent2"/>
              </a:gs>
              <a:gs pos="19000">
                <a:schemeClr val="accent2"/>
              </a:gs>
              <a:gs pos="100000">
                <a:schemeClr val="bg1"/>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p:nvGrpSpPr>
        <p:grpSpPr>
          <a:xfrm>
            <a:off x="6009567" y="2840239"/>
            <a:ext cx="1383712" cy="1379294"/>
            <a:chOff x="4037926" y="2721339"/>
            <a:chExt cx="1383712" cy="1379294"/>
          </a:xfrm>
        </p:grpSpPr>
        <p:pic>
          <p:nvPicPr>
            <p:cNvPr id="3078" name="Picture 6" descr="C:\Users\sam.walker\Desktop\Internet-downloads\database-serv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5359" y="2721339"/>
              <a:ext cx="586171" cy="72033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4037926" y="3523552"/>
              <a:ext cx="1383712" cy="577081"/>
            </a:xfrm>
            <a:prstGeom prst="rect">
              <a:avLst/>
            </a:prstGeom>
            <a:noFill/>
          </p:spPr>
          <p:txBody>
            <a:bodyPr wrap="none" rtlCol="0">
              <a:spAutoFit/>
            </a:bodyPr>
            <a:lstStyle/>
            <a:p>
              <a:pPr algn="ctr"/>
              <a:r>
                <a:rPr lang="en-US" sz="1050" dirty="0" smtClean="0"/>
                <a:t>Claims - Reference – </a:t>
              </a:r>
            </a:p>
            <a:p>
              <a:pPr algn="ctr"/>
              <a:r>
                <a:rPr lang="en-US" sz="1050" dirty="0" smtClean="0"/>
                <a:t>Financial - Recipient - </a:t>
              </a:r>
            </a:p>
            <a:p>
              <a:pPr algn="ctr"/>
              <a:r>
                <a:rPr lang="en-US" sz="1050" dirty="0" smtClean="0"/>
                <a:t>TPL - Managed Care</a:t>
              </a:r>
              <a:endParaRPr lang="en-US" sz="1050" dirty="0"/>
            </a:p>
          </p:txBody>
        </p:sp>
      </p:grpSp>
      <p:sp>
        <p:nvSpPr>
          <p:cNvPr id="40" name="Rectangle 39"/>
          <p:cNvSpPr/>
          <p:nvPr/>
        </p:nvSpPr>
        <p:spPr>
          <a:xfrm>
            <a:off x="4763281" y="1897638"/>
            <a:ext cx="1295400" cy="1473261"/>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9752" y="2628900"/>
            <a:ext cx="370046" cy="571500"/>
          </a:xfrm>
          <a:prstGeom prst="rect">
            <a:avLst/>
          </a:prstGeom>
          <a:solidFill>
            <a:schemeClr val="accent6">
              <a:lumMod val="20000"/>
              <a:lumOff val="80000"/>
            </a:schemeClr>
          </a:solidFill>
          <a:extLst/>
        </p:spPr>
      </p:pic>
      <p:sp>
        <p:nvSpPr>
          <p:cNvPr id="15" name="TextBox 14"/>
          <p:cNvSpPr txBox="1"/>
          <p:nvPr/>
        </p:nvSpPr>
        <p:spPr>
          <a:xfrm>
            <a:off x="4857804" y="1960602"/>
            <a:ext cx="1104791" cy="553998"/>
          </a:xfrm>
          <a:prstGeom prst="rect">
            <a:avLst/>
          </a:prstGeom>
          <a:solidFill>
            <a:schemeClr val="accent6">
              <a:lumMod val="20000"/>
              <a:lumOff val="80000"/>
            </a:schemeClr>
          </a:solidFill>
        </p:spPr>
        <p:txBody>
          <a:bodyPr wrap="none" rtlCol="0">
            <a:spAutoFit/>
          </a:bodyPr>
          <a:lstStyle/>
          <a:p>
            <a:pPr algn="ctr"/>
            <a:r>
              <a:rPr lang="en-US" sz="1000" dirty="0"/>
              <a:t>Paper Claims </a:t>
            </a:r>
            <a:endParaRPr lang="en-US" sz="1000" dirty="0" smtClean="0"/>
          </a:p>
          <a:p>
            <a:pPr algn="ctr"/>
            <a:r>
              <a:rPr lang="en-US" sz="1000" dirty="0" smtClean="0"/>
              <a:t>Electronic </a:t>
            </a:r>
            <a:r>
              <a:rPr lang="en-US" sz="1000" dirty="0"/>
              <a:t>Keying </a:t>
            </a:r>
            <a:endParaRPr lang="en-US" sz="1000" dirty="0" smtClean="0"/>
          </a:p>
          <a:p>
            <a:pPr algn="ctr"/>
            <a:r>
              <a:rPr lang="en-US" sz="1000" dirty="0" smtClean="0"/>
              <a:t>System</a:t>
            </a:r>
            <a:endParaRPr lang="en-US" sz="1000" dirty="0"/>
          </a:p>
        </p:txBody>
      </p:sp>
      <p:sp>
        <p:nvSpPr>
          <p:cNvPr id="41" name="Rectangle 40"/>
          <p:cNvSpPr/>
          <p:nvPr/>
        </p:nvSpPr>
        <p:spPr>
          <a:xfrm>
            <a:off x="4763279" y="4271746"/>
            <a:ext cx="1334133" cy="1441022"/>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4220" y="4953000"/>
            <a:ext cx="381111" cy="580287"/>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p:cNvSpPr/>
          <p:nvPr/>
        </p:nvSpPr>
        <p:spPr>
          <a:xfrm>
            <a:off x="7381726" y="4232490"/>
            <a:ext cx="1295400" cy="1480278"/>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909" y="4914900"/>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7315200" y="1865653"/>
            <a:ext cx="1295400" cy="1505246"/>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7591947" y="2057400"/>
            <a:ext cx="768160" cy="1006697"/>
            <a:chOff x="3822256" y="2094505"/>
            <a:chExt cx="768160" cy="1006697"/>
          </a:xfrm>
        </p:grpSpPr>
        <p:pic>
          <p:nvPicPr>
            <p:cNvPr id="3076" name="Picture 4" descr="C:\Users\sam.walker\Desktop\Internet-downloads\web-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9495" y="2529702"/>
              <a:ext cx="477203" cy="571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22256" y="2094505"/>
              <a:ext cx="768160" cy="400110"/>
            </a:xfrm>
            <a:prstGeom prst="rect">
              <a:avLst/>
            </a:prstGeom>
            <a:noFill/>
          </p:spPr>
          <p:txBody>
            <a:bodyPr wrap="none" rtlCol="0">
              <a:spAutoFit/>
            </a:bodyPr>
            <a:lstStyle/>
            <a:p>
              <a:pPr algn="ctr"/>
              <a:r>
                <a:rPr lang="en-US" sz="1000" dirty="0" smtClean="0"/>
                <a:t>MMIS Web</a:t>
              </a:r>
            </a:p>
            <a:p>
              <a:pPr algn="ctr"/>
              <a:r>
                <a:rPr lang="en-US" sz="1000" dirty="0" smtClean="0"/>
                <a:t>Portal</a:t>
              </a:r>
            </a:p>
          </p:txBody>
        </p:sp>
      </p:grpSp>
      <p:sp>
        <p:nvSpPr>
          <p:cNvPr id="58" name="Left Bracket 57"/>
          <p:cNvSpPr/>
          <p:nvPr/>
        </p:nvSpPr>
        <p:spPr>
          <a:xfrm>
            <a:off x="4343400" y="762000"/>
            <a:ext cx="304800" cy="5788968"/>
          </a:xfrm>
          <a:prstGeom prst="leftBracket">
            <a:avLst>
              <a:gd name="adj" fmla="val 302928"/>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9" name="TextBox 58"/>
          <p:cNvSpPr txBox="1"/>
          <p:nvPr/>
        </p:nvSpPr>
        <p:spPr>
          <a:xfrm>
            <a:off x="5410200" y="1195396"/>
            <a:ext cx="2605200" cy="369332"/>
          </a:xfrm>
          <a:prstGeom prst="rect">
            <a:avLst/>
          </a:prstGeom>
          <a:noFill/>
        </p:spPr>
        <p:txBody>
          <a:bodyPr wrap="none" rtlCol="0">
            <a:spAutoFit/>
          </a:bodyPr>
          <a:lstStyle/>
          <a:p>
            <a:r>
              <a:rPr lang="en-US" dirty="0" smtClean="0"/>
              <a:t>New MMIS CORE Offering</a:t>
            </a:r>
            <a:endParaRPr lang="en-US" dirty="0"/>
          </a:p>
        </p:txBody>
      </p:sp>
      <p:pic>
        <p:nvPicPr>
          <p:cNvPr id="60"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134" y="2057400"/>
            <a:ext cx="370046" cy="571500"/>
          </a:xfrm>
          <a:prstGeom prst="rect">
            <a:avLst/>
          </a:prstGeom>
          <a:noFill/>
          <a:extLst>
            <a:ext uri="{909E8E84-426E-40DD-AFC4-6F175D3DCCD1}">
              <a14:hiddenFill xmlns:a14="http://schemas.microsoft.com/office/drawing/2010/main">
                <a:solidFill>
                  <a:srgbClr val="FFFFFF"/>
                </a:solidFill>
              </a14:hiddenFill>
            </a:ext>
          </a:extLst>
        </p:spPr>
      </p:pic>
      <p:grpSp>
        <p:nvGrpSpPr>
          <p:cNvPr id="80" name="Group 79"/>
          <p:cNvGrpSpPr/>
          <p:nvPr/>
        </p:nvGrpSpPr>
        <p:grpSpPr>
          <a:xfrm>
            <a:off x="1516850" y="685800"/>
            <a:ext cx="995786" cy="958594"/>
            <a:chOff x="2266977" y="766471"/>
            <a:chExt cx="995786" cy="958594"/>
          </a:xfrm>
        </p:grpSpPr>
        <p:pic>
          <p:nvPicPr>
            <p:cNvPr id="54"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9846" y="766471"/>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p:cNvSpPr txBox="1"/>
            <p:nvPr/>
          </p:nvSpPr>
          <p:spPr>
            <a:xfrm>
              <a:off x="2266977" y="1355733"/>
              <a:ext cx="995786" cy="369332"/>
            </a:xfrm>
            <a:prstGeom prst="rect">
              <a:avLst/>
            </a:prstGeom>
            <a:noFill/>
          </p:spPr>
          <p:txBody>
            <a:bodyPr wrap="none" rtlCol="0">
              <a:spAutoFit/>
            </a:bodyPr>
            <a:lstStyle/>
            <a:p>
              <a:pPr algn="ctr"/>
              <a:r>
                <a:rPr lang="en-US" sz="900" dirty="0" smtClean="0"/>
                <a:t>MCO Enrollment </a:t>
              </a:r>
            </a:p>
            <a:p>
              <a:pPr algn="ctr"/>
              <a:r>
                <a:rPr lang="en-US" sz="900" dirty="0" smtClean="0"/>
                <a:t>Broker</a:t>
              </a:r>
              <a:endParaRPr lang="en-US" sz="900" dirty="0"/>
            </a:p>
          </p:txBody>
        </p:sp>
      </p:grpSp>
      <p:grpSp>
        <p:nvGrpSpPr>
          <p:cNvPr id="78" name="Group 77"/>
          <p:cNvGrpSpPr/>
          <p:nvPr/>
        </p:nvGrpSpPr>
        <p:grpSpPr>
          <a:xfrm>
            <a:off x="925354" y="1447800"/>
            <a:ext cx="370046" cy="845404"/>
            <a:chOff x="1600200" y="1721303"/>
            <a:chExt cx="370046" cy="845404"/>
          </a:xfrm>
        </p:grpSpPr>
        <p:pic>
          <p:nvPicPr>
            <p:cNvPr id="57"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721303"/>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1600200" y="2335875"/>
              <a:ext cx="367408" cy="230832"/>
            </a:xfrm>
            <a:prstGeom prst="rect">
              <a:avLst/>
            </a:prstGeom>
            <a:noFill/>
          </p:spPr>
          <p:txBody>
            <a:bodyPr wrap="none" rtlCol="0">
              <a:spAutoFit/>
            </a:bodyPr>
            <a:lstStyle/>
            <a:p>
              <a:r>
                <a:rPr lang="en-US" sz="900" dirty="0" smtClean="0"/>
                <a:t>QIO</a:t>
              </a:r>
              <a:endParaRPr lang="en-US" sz="900" dirty="0"/>
            </a:p>
          </p:txBody>
        </p:sp>
      </p:grpSp>
      <p:sp>
        <p:nvSpPr>
          <p:cNvPr id="66" name="TextBox 65"/>
          <p:cNvSpPr txBox="1"/>
          <p:nvPr/>
        </p:nvSpPr>
        <p:spPr>
          <a:xfrm>
            <a:off x="2152366" y="2671211"/>
            <a:ext cx="405880" cy="230832"/>
          </a:xfrm>
          <a:prstGeom prst="rect">
            <a:avLst/>
          </a:prstGeom>
          <a:noFill/>
        </p:spPr>
        <p:txBody>
          <a:bodyPr wrap="none" rtlCol="0">
            <a:spAutoFit/>
          </a:bodyPr>
          <a:lstStyle/>
          <a:p>
            <a:r>
              <a:rPr lang="en-US" sz="900" dirty="0" smtClean="0"/>
              <a:t>PBM</a:t>
            </a:r>
            <a:endParaRPr lang="en-US" sz="900" dirty="0"/>
          </a:p>
        </p:txBody>
      </p:sp>
      <p:grpSp>
        <p:nvGrpSpPr>
          <p:cNvPr id="76" name="Group 75"/>
          <p:cNvGrpSpPr/>
          <p:nvPr/>
        </p:nvGrpSpPr>
        <p:grpSpPr>
          <a:xfrm>
            <a:off x="522796" y="4491441"/>
            <a:ext cx="883575" cy="918759"/>
            <a:chOff x="1343435" y="3696384"/>
            <a:chExt cx="883575" cy="918759"/>
          </a:xfrm>
        </p:grpSpPr>
        <p:pic>
          <p:nvPicPr>
            <p:cNvPr id="61"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3696384"/>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66"/>
            <p:cNvSpPr txBox="1"/>
            <p:nvPr/>
          </p:nvSpPr>
          <p:spPr>
            <a:xfrm>
              <a:off x="1343435" y="4245811"/>
              <a:ext cx="883575" cy="369332"/>
            </a:xfrm>
            <a:prstGeom prst="rect">
              <a:avLst/>
            </a:prstGeom>
            <a:noFill/>
          </p:spPr>
          <p:txBody>
            <a:bodyPr wrap="none" rtlCol="0">
              <a:spAutoFit/>
            </a:bodyPr>
            <a:lstStyle/>
            <a:p>
              <a:pPr algn="ctr"/>
              <a:r>
                <a:rPr lang="en-US" sz="900" dirty="0" smtClean="0"/>
                <a:t>Transportation</a:t>
              </a:r>
            </a:p>
            <a:p>
              <a:pPr algn="ctr"/>
              <a:r>
                <a:rPr lang="en-US" sz="900" dirty="0" smtClean="0"/>
                <a:t>Broker</a:t>
              </a:r>
              <a:endParaRPr lang="en-US" sz="900" dirty="0"/>
            </a:p>
          </p:txBody>
        </p:sp>
      </p:grpSp>
      <p:grpSp>
        <p:nvGrpSpPr>
          <p:cNvPr id="81" name="Group 80"/>
          <p:cNvGrpSpPr/>
          <p:nvPr/>
        </p:nvGrpSpPr>
        <p:grpSpPr>
          <a:xfrm>
            <a:off x="2044553" y="5118521"/>
            <a:ext cx="436338" cy="825079"/>
            <a:chOff x="2561928" y="4615143"/>
            <a:chExt cx="436338" cy="825079"/>
          </a:xfrm>
        </p:grpSpPr>
        <p:pic>
          <p:nvPicPr>
            <p:cNvPr id="62"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9846" y="4615143"/>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p:cNvSpPr txBox="1"/>
            <p:nvPr/>
          </p:nvSpPr>
          <p:spPr>
            <a:xfrm>
              <a:off x="2561928" y="5209390"/>
              <a:ext cx="436338" cy="230832"/>
            </a:xfrm>
            <a:prstGeom prst="rect">
              <a:avLst/>
            </a:prstGeom>
            <a:noFill/>
          </p:spPr>
          <p:txBody>
            <a:bodyPr wrap="none" rtlCol="0">
              <a:spAutoFit/>
            </a:bodyPr>
            <a:lstStyle/>
            <a:p>
              <a:r>
                <a:rPr lang="en-US" sz="900" dirty="0" smtClean="0"/>
                <a:t>DCAS</a:t>
              </a:r>
              <a:endParaRPr lang="en-US" sz="900" dirty="0"/>
            </a:p>
          </p:txBody>
        </p:sp>
      </p:grpSp>
      <p:grpSp>
        <p:nvGrpSpPr>
          <p:cNvPr id="77" name="Group 76"/>
          <p:cNvGrpSpPr/>
          <p:nvPr/>
        </p:nvGrpSpPr>
        <p:grpSpPr>
          <a:xfrm>
            <a:off x="1250854" y="5972003"/>
            <a:ext cx="393891" cy="809797"/>
            <a:chOff x="1576355" y="5753100"/>
            <a:chExt cx="393891" cy="809797"/>
          </a:xfrm>
        </p:grpSpPr>
        <p:pic>
          <p:nvPicPr>
            <p:cNvPr id="63"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5753100"/>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9" name="TextBox 68"/>
            <p:cNvSpPr txBox="1"/>
            <p:nvPr/>
          </p:nvSpPr>
          <p:spPr>
            <a:xfrm>
              <a:off x="1576355" y="6332065"/>
              <a:ext cx="375424" cy="230832"/>
            </a:xfrm>
            <a:prstGeom prst="rect">
              <a:avLst/>
            </a:prstGeom>
            <a:noFill/>
          </p:spPr>
          <p:txBody>
            <a:bodyPr wrap="none" rtlCol="0">
              <a:spAutoFit/>
            </a:bodyPr>
            <a:lstStyle/>
            <a:p>
              <a:r>
                <a:rPr lang="en-US" sz="900" dirty="0" smtClean="0"/>
                <a:t>EHR</a:t>
              </a:r>
              <a:endParaRPr lang="en-US" sz="900" dirty="0"/>
            </a:p>
          </p:txBody>
        </p:sp>
      </p:grpSp>
      <p:cxnSp>
        <p:nvCxnSpPr>
          <p:cNvPr id="3" name="Straight Connector 2"/>
          <p:cNvCxnSpPr/>
          <p:nvPr/>
        </p:nvCxnSpPr>
        <p:spPr>
          <a:xfrm>
            <a:off x="1406371" y="1676400"/>
            <a:ext cx="27084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514600" y="5410200"/>
            <a:ext cx="1403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752600" y="6219653"/>
            <a:ext cx="228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295400" y="4724400"/>
            <a:ext cx="2590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655977" y="2343150"/>
            <a:ext cx="14588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293010" y="972183"/>
            <a:ext cx="1897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514600" y="1600200"/>
            <a:ext cx="829073" cy="230832"/>
          </a:xfrm>
          <a:prstGeom prst="rect">
            <a:avLst/>
          </a:prstGeom>
          <a:solidFill>
            <a:schemeClr val="tx2">
              <a:lumMod val="20000"/>
              <a:lumOff val="80000"/>
            </a:schemeClr>
          </a:solidFill>
          <a:ln>
            <a:solidFill>
              <a:schemeClr val="tx1"/>
            </a:solidFill>
          </a:ln>
        </p:spPr>
        <p:txBody>
          <a:bodyPr wrap="none" rtlCol="0">
            <a:spAutoFit/>
          </a:bodyPr>
          <a:lstStyle/>
          <a:p>
            <a:r>
              <a:rPr lang="en-US" sz="900" dirty="0" smtClean="0"/>
              <a:t>PA Data Entry</a:t>
            </a:r>
            <a:endParaRPr lang="en-US" sz="900" dirty="0"/>
          </a:p>
        </p:txBody>
      </p:sp>
      <p:sp>
        <p:nvSpPr>
          <p:cNvPr id="79" name="TextBox 78"/>
          <p:cNvSpPr txBox="1"/>
          <p:nvPr/>
        </p:nvSpPr>
        <p:spPr>
          <a:xfrm>
            <a:off x="2120753" y="4543429"/>
            <a:ext cx="732893" cy="369332"/>
          </a:xfrm>
          <a:prstGeom prst="rect">
            <a:avLst/>
          </a:prstGeom>
          <a:solidFill>
            <a:schemeClr val="bg1"/>
          </a:solidFill>
          <a:ln>
            <a:solidFill>
              <a:schemeClr val="tx1"/>
            </a:solidFill>
          </a:ln>
        </p:spPr>
        <p:txBody>
          <a:bodyPr wrap="none" rtlCol="0">
            <a:spAutoFit/>
          </a:bodyPr>
          <a:lstStyle/>
          <a:p>
            <a:pPr algn="ctr"/>
            <a:r>
              <a:rPr lang="en-US" sz="900" dirty="0" smtClean="0"/>
              <a:t>Enrollment </a:t>
            </a:r>
          </a:p>
          <a:p>
            <a:pPr algn="ctr"/>
            <a:r>
              <a:rPr lang="en-US" sz="900" dirty="0" smtClean="0"/>
              <a:t>Data</a:t>
            </a:r>
            <a:endParaRPr lang="en-US" sz="900" dirty="0"/>
          </a:p>
        </p:txBody>
      </p:sp>
      <p:sp>
        <p:nvSpPr>
          <p:cNvPr id="87" name="TextBox 86"/>
          <p:cNvSpPr txBox="1"/>
          <p:nvPr/>
        </p:nvSpPr>
        <p:spPr>
          <a:xfrm>
            <a:off x="2827565" y="787517"/>
            <a:ext cx="732893" cy="369332"/>
          </a:xfrm>
          <a:prstGeom prst="rect">
            <a:avLst/>
          </a:prstGeom>
          <a:solidFill>
            <a:schemeClr val="bg1"/>
          </a:solidFill>
          <a:ln>
            <a:solidFill>
              <a:schemeClr val="tx1"/>
            </a:solidFill>
          </a:ln>
        </p:spPr>
        <p:txBody>
          <a:bodyPr wrap="none" rtlCol="0">
            <a:spAutoFit/>
          </a:bodyPr>
          <a:lstStyle/>
          <a:p>
            <a:pPr algn="ctr"/>
            <a:r>
              <a:rPr lang="en-US" sz="900" dirty="0" smtClean="0"/>
              <a:t>Enrollment </a:t>
            </a:r>
          </a:p>
          <a:p>
            <a:pPr algn="ctr"/>
            <a:r>
              <a:rPr lang="en-US" sz="900" dirty="0" smtClean="0"/>
              <a:t>Data</a:t>
            </a:r>
            <a:endParaRPr lang="en-US" sz="900" dirty="0"/>
          </a:p>
        </p:txBody>
      </p:sp>
      <p:sp>
        <p:nvSpPr>
          <p:cNvPr id="91" name="TextBox 90"/>
          <p:cNvSpPr txBox="1"/>
          <p:nvPr/>
        </p:nvSpPr>
        <p:spPr>
          <a:xfrm>
            <a:off x="2940088" y="2198537"/>
            <a:ext cx="912429" cy="369332"/>
          </a:xfrm>
          <a:prstGeom prst="rect">
            <a:avLst/>
          </a:prstGeom>
          <a:solidFill>
            <a:schemeClr val="bg1"/>
          </a:solidFill>
          <a:ln>
            <a:solidFill>
              <a:schemeClr val="tx1"/>
            </a:solidFill>
          </a:ln>
        </p:spPr>
        <p:txBody>
          <a:bodyPr wrap="none" rtlCol="0">
            <a:spAutoFit/>
          </a:bodyPr>
          <a:lstStyle/>
          <a:p>
            <a:pPr algn="ctr"/>
            <a:r>
              <a:rPr lang="en-US" sz="900" dirty="0" smtClean="0"/>
              <a:t>Pharmacy </a:t>
            </a:r>
          </a:p>
          <a:p>
            <a:pPr algn="ctr"/>
            <a:r>
              <a:rPr lang="en-US" sz="900" dirty="0" smtClean="0"/>
              <a:t>Encounter Data</a:t>
            </a:r>
            <a:endParaRPr lang="en-US" sz="900" dirty="0"/>
          </a:p>
        </p:txBody>
      </p:sp>
      <p:sp>
        <p:nvSpPr>
          <p:cNvPr id="96" name="TextBox 95"/>
          <p:cNvSpPr txBox="1"/>
          <p:nvPr/>
        </p:nvSpPr>
        <p:spPr>
          <a:xfrm>
            <a:off x="2914505" y="5130969"/>
            <a:ext cx="651140" cy="507831"/>
          </a:xfrm>
          <a:prstGeom prst="rect">
            <a:avLst/>
          </a:prstGeom>
          <a:solidFill>
            <a:schemeClr val="bg1"/>
          </a:solidFill>
          <a:ln>
            <a:solidFill>
              <a:schemeClr val="tx1"/>
            </a:solidFill>
          </a:ln>
        </p:spPr>
        <p:txBody>
          <a:bodyPr wrap="none" rtlCol="0">
            <a:spAutoFit/>
          </a:bodyPr>
          <a:lstStyle/>
          <a:p>
            <a:pPr algn="ctr"/>
            <a:r>
              <a:rPr lang="en-US" sz="900" dirty="0" smtClean="0"/>
              <a:t>Recipient </a:t>
            </a:r>
          </a:p>
          <a:p>
            <a:pPr algn="ctr"/>
            <a:r>
              <a:rPr lang="en-US" sz="900" dirty="0" smtClean="0"/>
              <a:t>Eligibility</a:t>
            </a:r>
          </a:p>
          <a:p>
            <a:pPr algn="ctr"/>
            <a:r>
              <a:rPr lang="en-US" sz="900" dirty="0" smtClean="0"/>
              <a:t>Data</a:t>
            </a:r>
            <a:endParaRPr lang="en-US" sz="900" dirty="0"/>
          </a:p>
        </p:txBody>
      </p:sp>
      <p:sp>
        <p:nvSpPr>
          <p:cNvPr id="97" name="TextBox 96"/>
          <p:cNvSpPr txBox="1"/>
          <p:nvPr/>
        </p:nvSpPr>
        <p:spPr>
          <a:xfrm>
            <a:off x="2215307" y="6021771"/>
            <a:ext cx="1156086" cy="369332"/>
          </a:xfrm>
          <a:prstGeom prst="rect">
            <a:avLst/>
          </a:prstGeom>
          <a:solidFill>
            <a:schemeClr val="bg1"/>
          </a:solidFill>
          <a:ln>
            <a:solidFill>
              <a:schemeClr val="tx1"/>
            </a:solidFill>
          </a:ln>
        </p:spPr>
        <p:txBody>
          <a:bodyPr wrap="none" rtlCol="0">
            <a:spAutoFit/>
          </a:bodyPr>
          <a:lstStyle/>
          <a:p>
            <a:pPr algn="ctr"/>
            <a:r>
              <a:rPr lang="en-US" sz="900" dirty="0" smtClean="0"/>
              <a:t>Provider Payment &amp; </a:t>
            </a:r>
          </a:p>
          <a:p>
            <a:pPr algn="ctr"/>
            <a:r>
              <a:rPr lang="en-US" sz="900" dirty="0" smtClean="0"/>
              <a:t>Eligibility Data</a:t>
            </a:r>
            <a:endParaRPr lang="en-US" sz="900" dirty="0"/>
          </a:p>
        </p:txBody>
      </p:sp>
      <p:sp>
        <p:nvSpPr>
          <p:cNvPr id="2" name="TextBox 1"/>
          <p:cNvSpPr txBox="1"/>
          <p:nvPr/>
        </p:nvSpPr>
        <p:spPr>
          <a:xfrm>
            <a:off x="2229475" y="150796"/>
            <a:ext cx="4154151" cy="477054"/>
          </a:xfrm>
          <a:prstGeom prst="rect">
            <a:avLst/>
          </a:prstGeom>
          <a:noFill/>
        </p:spPr>
        <p:txBody>
          <a:bodyPr wrap="none" rtlCol="0">
            <a:spAutoFit/>
          </a:bodyPr>
          <a:lstStyle/>
          <a:p>
            <a:r>
              <a:rPr lang="en-US" sz="2500" b="1" dirty="0" smtClean="0"/>
              <a:t>DC’s Future MMIS Enterprise  </a:t>
            </a:r>
            <a:endParaRPr lang="en-US" sz="2500" b="1" dirty="0"/>
          </a:p>
        </p:txBody>
      </p:sp>
      <p:grpSp>
        <p:nvGrpSpPr>
          <p:cNvPr id="82" name="Group 81"/>
          <p:cNvGrpSpPr/>
          <p:nvPr/>
        </p:nvGrpSpPr>
        <p:grpSpPr>
          <a:xfrm>
            <a:off x="92671" y="2891241"/>
            <a:ext cx="1181734" cy="918759"/>
            <a:chOff x="1194359" y="3696384"/>
            <a:chExt cx="1181734" cy="918759"/>
          </a:xfrm>
        </p:grpSpPr>
        <p:pic>
          <p:nvPicPr>
            <p:cNvPr id="83"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3696384"/>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84" name="TextBox 83"/>
            <p:cNvSpPr txBox="1"/>
            <p:nvPr/>
          </p:nvSpPr>
          <p:spPr>
            <a:xfrm>
              <a:off x="1194359" y="4245811"/>
              <a:ext cx="1181734" cy="369332"/>
            </a:xfrm>
            <a:prstGeom prst="rect">
              <a:avLst/>
            </a:prstGeom>
            <a:noFill/>
          </p:spPr>
          <p:txBody>
            <a:bodyPr wrap="none" rtlCol="0">
              <a:spAutoFit/>
            </a:bodyPr>
            <a:lstStyle/>
            <a:p>
              <a:pPr algn="ctr"/>
              <a:r>
                <a:rPr lang="en-US" sz="900" dirty="0" smtClean="0"/>
                <a:t>Provider Data </a:t>
              </a:r>
            </a:p>
            <a:p>
              <a:pPr algn="ctr"/>
              <a:r>
                <a:rPr lang="en-US" sz="900" dirty="0" smtClean="0"/>
                <a:t>Management System</a:t>
              </a:r>
              <a:endParaRPr lang="en-US" sz="900" dirty="0"/>
            </a:p>
          </p:txBody>
        </p:sp>
      </p:grpSp>
      <p:cxnSp>
        <p:nvCxnSpPr>
          <p:cNvPr id="85" name="Straight Connector 84"/>
          <p:cNvCxnSpPr/>
          <p:nvPr/>
        </p:nvCxnSpPr>
        <p:spPr>
          <a:xfrm>
            <a:off x="964584" y="3170693"/>
            <a:ext cx="2997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710686" y="3001567"/>
            <a:ext cx="1157689" cy="369332"/>
          </a:xfrm>
          <a:prstGeom prst="rect">
            <a:avLst/>
          </a:prstGeom>
          <a:solidFill>
            <a:schemeClr val="tx2">
              <a:lumMod val="20000"/>
              <a:lumOff val="80000"/>
            </a:schemeClr>
          </a:solidFill>
          <a:ln>
            <a:solidFill>
              <a:schemeClr val="tx1"/>
            </a:solidFill>
          </a:ln>
        </p:spPr>
        <p:txBody>
          <a:bodyPr wrap="none" rtlCol="0">
            <a:spAutoFit/>
          </a:bodyPr>
          <a:lstStyle/>
          <a:p>
            <a:pPr algn="ctr"/>
            <a:r>
              <a:rPr lang="en-US" sz="900" dirty="0" smtClean="0"/>
              <a:t>Provider Enrollment </a:t>
            </a:r>
          </a:p>
          <a:p>
            <a:pPr algn="ctr"/>
            <a:r>
              <a:rPr lang="en-US" sz="900" dirty="0" smtClean="0"/>
              <a:t>Data</a:t>
            </a:r>
            <a:endParaRPr lang="en-US" sz="900" dirty="0"/>
          </a:p>
        </p:txBody>
      </p:sp>
      <p:grpSp>
        <p:nvGrpSpPr>
          <p:cNvPr id="88" name="Group 87"/>
          <p:cNvGrpSpPr/>
          <p:nvPr/>
        </p:nvGrpSpPr>
        <p:grpSpPr>
          <a:xfrm>
            <a:off x="1295400" y="3584152"/>
            <a:ext cx="1059906" cy="960827"/>
            <a:chOff x="2561928" y="4617895"/>
            <a:chExt cx="1059906" cy="960827"/>
          </a:xfrm>
        </p:grpSpPr>
        <p:pic>
          <p:nvPicPr>
            <p:cNvPr id="89"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1273" y="4617895"/>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90" name="TextBox 89"/>
            <p:cNvSpPr txBox="1"/>
            <p:nvPr/>
          </p:nvSpPr>
          <p:spPr>
            <a:xfrm>
              <a:off x="2561928" y="5209390"/>
              <a:ext cx="1059906" cy="369332"/>
            </a:xfrm>
            <a:prstGeom prst="rect">
              <a:avLst/>
            </a:prstGeom>
            <a:noFill/>
          </p:spPr>
          <p:txBody>
            <a:bodyPr wrap="none" rtlCol="0">
              <a:spAutoFit/>
            </a:bodyPr>
            <a:lstStyle/>
            <a:p>
              <a:pPr algn="ctr"/>
              <a:r>
                <a:rPr lang="en-US" sz="900" dirty="0" smtClean="0"/>
                <a:t>Case Management</a:t>
              </a:r>
            </a:p>
            <a:p>
              <a:pPr algn="ctr"/>
              <a:r>
                <a:rPr lang="en-US" sz="900" dirty="0" smtClean="0"/>
                <a:t>System</a:t>
              </a:r>
              <a:endParaRPr lang="en-US" sz="900" dirty="0"/>
            </a:p>
          </p:txBody>
        </p:sp>
      </p:grpSp>
      <p:cxnSp>
        <p:nvCxnSpPr>
          <p:cNvPr id="92" name="Straight Connector 91"/>
          <p:cNvCxnSpPr/>
          <p:nvPr/>
        </p:nvCxnSpPr>
        <p:spPr>
          <a:xfrm>
            <a:off x="2134558" y="3810000"/>
            <a:ext cx="1796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492997" y="3581400"/>
            <a:ext cx="1133644" cy="507831"/>
          </a:xfrm>
          <a:prstGeom prst="rect">
            <a:avLst/>
          </a:prstGeom>
          <a:solidFill>
            <a:schemeClr val="tx2">
              <a:lumMod val="20000"/>
              <a:lumOff val="80000"/>
            </a:schemeClr>
          </a:solidFill>
          <a:ln>
            <a:solidFill>
              <a:schemeClr val="tx1"/>
            </a:solidFill>
          </a:ln>
        </p:spPr>
        <p:txBody>
          <a:bodyPr wrap="none" rtlCol="0">
            <a:spAutoFit/>
          </a:bodyPr>
          <a:lstStyle/>
          <a:p>
            <a:pPr algn="ctr"/>
            <a:r>
              <a:rPr lang="en-US" sz="900" dirty="0" smtClean="0"/>
              <a:t>Recipient, Provider, </a:t>
            </a:r>
          </a:p>
          <a:p>
            <a:pPr algn="ctr"/>
            <a:r>
              <a:rPr lang="en-US" sz="900" dirty="0" smtClean="0"/>
              <a:t>PA, &amp; Eligibility</a:t>
            </a:r>
          </a:p>
          <a:p>
            <a:pPr algn="ctr"/>
            <a:r>
              <a:rPr lang="en-US" sz="900" dirty="0" smtClean="0"/>
              <a:t>Data</a:t>
            </a:r>
            <a:endParaRPr lang="en-US" sz="900" dirty="0"/>
          </a:p>
        </p:txBody>
      </p:sp>
      <p:sp>
        <p:nvSpPr>
          <p:cNvPr id="95" name="TextBox 94"/>
          <p:cNvSpPr txBox="1"/>
          <p:nvPr/>
        </p:nvSpPr>
        <p:spPr>
          <a:xfrm>
            <a:off x="4784972" y="4400490"/>
            <a:ext cx="1290738" cy="400110"/>
          </a:xfrm>
          <a:prstGeom prst="rect">
            <a:avLst/>
          </a:prstGeom>
          <a:noFill/>
        </p:spPr>
        <p:txBody>
          <a:bodyPr wrap="none" rtlCol="0">
            <a:spAutoFit/>
          </a:bodyPr>
          <a:lstStyle/>
          <a:p>
            <a:pPr algn="ctr"/>
            <a:r>
              <a:rPr lang="en-US" sz="1000" dirty="0" smtClean="0"/>
              <a:t>Electronic Document</a:t>
            </a:r>
          </a:p>
          <a:p>
            <a:pPr algn="ctr"/>
            <a:r>
              <a:rPr lang="en-US" sz="1000" dirty="0" smtClean="0"/>
              <a:t>Management System</a:t>
            </a:r>
            <a:endParaRPr lang="en-US" sz="1000" dirty="0"/>
          </a:p>
        </p:txBody>
      </p:sp>
      <p:sp>
        <p:nvSpPr>
          <p:cNvPr id="98" name="TextBox 97"/>
          <p:cNvSpPr txBox="1"/>
          <p:nvPr/>
        </p:nvSpPr>
        <p:spPr>
          <a:xfrm>
            <a:off x="7517834" y="4400490"/>
            <a:ext cx="1072730" cy="400110"/>
          </a:xfrm>
          <a:prstGeom prst="rect">
            <a:avLst/>
          </a:prstGeom>
          <a:noFill/>
        </p:spPr>
        <p:txBody>
          <a:bodyPr wrap="none" rtlCol="0">
            <a:spAutoFit/>
          </a:bodyPr>
          <a:lstStyle/>
          <a:p>
            <a:r>
              <a:rPr lang="en-US" sz="1000" dirty="0"/>
              <a:t>Correspondence </a:t>
            </a:r>
          </a:p>
          <a:p>
            <a:r>
              <a:rPr lang="en-US" sz="1000" dirty="0"/>
              <a:t>Tracking System</a:t>
            </a:r>
          </a:p>
        </p:txBody>
      </p:sp>
      <p:sp>
        <p:nvSpPr>
          <p:cNvPr id="99" name="TextBox 98"/>
          <p:cNvSpPr txBox="1"/>
          <p:nvPr/>
        </p:nvSpPr>
        <p:spPr>
          <a:xfrm>
            <a:off x="8381212" y="6256068"/>
            <a:ext cx="301686" cy="369332"/>
          </a:xfrm>
          <a:prstGeom prst="rect">
            <a:avLst/>
          </a:prstGeom>
          <a:noFill/>
        </p:spPr>
        <p:txBody>
          <a:bodyPr wrap="none" rtlCol="0">
            <a:spAutoFit/>
          </a:bodyPr>
          <a:lstStyle/>
          <a:p>
            <a:r>
              <a:rPr lang="en-US" dirty="0" smtClean="0"/>
              <a:t>7</a:t>
            </a:r>
            <a:endParaRPr lang="en-US" dirty="0"/>
          </a:p>
        </p:txBody>
      </p:sp>
    </p:spTree>
    <p:extLst>
      <p:ext uri="{BB962C8B-B14F-4D97-AF65-F5344CB8AC3E}">
        <p14:creationId xmlns:p14="http://schemas.microsoft.com/office/powerpoint/2010/main" val="389160037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5486" y="2093416"/>
            <a:ext cx="6477286" cy="4154984"/>
          </a:xfrm>
          <a:prstGeom prst="rect">
            <a:avLst/>
          </a:prstGeom>
          <a:noFill/>
        </p:spPr>
        <p:txBody>
          <a:bodyPr wrap="none" rtlCol="0">
            <a:spAutoFit/>
          </a:bodyPr>
          <a:lstStyle/>
          <a:p>
            <a:pPr marL="342900" indent="-342900">
              <a:buAutoNum type="arabicPeriod"/>
            </a:pPr>
            <a:r>
              <a:rPr lang="en-US" sz="2400" dirty="0" smtClean="0"/>
              <a:t>  CMS Requirements</a:t>
            </a:r>
          </a:p>
          <a:p>
            <a:pPr marL="342900" indent="-342900">
              <a:buAutoNum type="arabicPeriod"/>
            </a:pPr>
            <a:endParaRPr lang="en-US" sz="2400" dirty="0" smtClean="0"/>
          </a:p>
          <a:p>
            <a:pPr marL="342900" indent="-342900">
              <a:buAutoNum type="arabicPeriod"/>
            </a:pPr>
            <a:r>
              <a:rPr lang="en-US" sz="2400" dirty="0" smtClean="0"/>
              <a:t>  Current DC MMIS Enterprise</a:t>
            </a:r>
          </a:p>
          <a:p>
            <a:pPr marL="342900" indent="-342900">
              <a:buAutoNum type="arabicPeriod"/>
            </a:pPr>
            <a:endParaRPr lang="en-US" sz="2400" dirty="0" smtClean="0"/>
          </a:p>
          <a:p>
            <a:pPr marL="342900" indent="-342900">
              <a:buAutoNum type="arabicPeriod"/>
            </a:pPr>
            <a:r>
              <a:rPr lang="en-US" sz="2400" b="1" dirty="0" smtClean="0"/>
              <a:t>  </a:t>
            </a:r>
            <a:r>
              <a:rPr lang="en-US" sz="2400" dirty="0" smtClean="0"/>
              <a:t>Recommended MMIS Enterprise Modules</a:t>
            </a:r>
          </a:p>
          <a:p>
            <a:pPr marL="342900" indent="-342900">
              <a:buAutoNum type="arabicPeriod"/>
            </a:pPr>
            <a:endParaRPr lang="en-US" sz="2400" dirty="0"/>
          </a:p>
          <a:p>
            <a:pPr marL="342900" indent="-342900">
              <a:buAutoNum type="arabicPeriod"/>
            </a:pPr>
            <a:r>
              <a:rPr lang="en-US" sz="2400" dirty="0" smtClean="0"/>
              <a:t>  DC’s New MMIS Core System / Enterprise</a:t>
            </a:r>
          </a:p>
          <a:p>
            <a:pPr marL="342900" indent="-342900">
              <a:buAutoNum type="arabicPeriod"/>
            </a:pPr>
            <a:endParaRPr lang="en-US" sz="2400" dirty="0"/>
          </a:p>
          <a:p>
            <a:pPr marL="342900" indent="-342900">
              <a:buAutoNum type="arabicPeriod"/>
            </a:pPr>
            <a:r>
              <a:rPr lang="en-US" sz="2400" b="1" dirty="0" smtClean="0"/>
              <a:t>  DC MMIS Re-procurement FAQ’s</a:t>
            </a:r>
          </a:p>
          <a:p>
            <a:pPr marL="342900" indent="-342900">
              <a:buAutoNum type="arabicPeriod"/>
            </a:pPr>
            <a:endParaRPr lang="en-US" sz="2400" dirty="0"/>
          </a:p>
          <a:p>
            <a:pPr marL="342900" indent="-342900">
              <a:buAutoNum type="arabicPeriod"/>
            </a:pPr>
            <a:r>
              <a:rPr lang="en-US" sz="2400" dirty="0" smtClean="0"/>
              <a:t>  Timeline</a:t>
            </a:r>
          </a:p>
        </p:txBody>
      </p:sp>
      <p:sp>
        <p:nvSpPr>
          <p:cNvPr id="4" name="TextBox 3"/>
          <p:cNvSpPr txBox="1"/>
          <p:nvPr/>
        </p:nvSpPr>
        <p:spPr>
          <a:xfrm>
            <a:off x="1774605" y="761998"/>
            <a:ext cx="4826962" cy="646331"/>
          </a:xfrm>
          <a:prstGeom prst="rect">
            <a:avLst/>
          </a:prstGeom>
          <a:noFill/>
        </p:spPr>
        <p:txBody>
          <a:bodyPr wrap="none" rtlCol="0">
            <a:spAutoFit/>
          </a:bodyPr>
          <a:lstStyle/>
          <a:p>
            <a:pPr algn="ctr"/>
            <a:r>
              <a:rPr lang="en-US" sz="3600" b="1" dirty="0" smtClean="0"/>
              <a:t>Presentation Outline </a:t>
            </a:r>
            <a:endParaRPr lang="en-US" sz="3600" b="1" dirty="0"/>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370239697"/>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378327" y="6248400"/>
            <a:ext cx="301686" cy="369332"/>
          </a:xfrm>
          <a:prstGeom prst="rect">
            <a:avLst/>
          </a:prstGeom>
          <a:noFill/>
        </p:spPr>
        <p:txBody>
          <a:bodyPr wrap="none" rtlCol="0">
            <a:spAutoFit/>
          </a:bodyPr>
          <a:lstStyle/>
          <a:p>
            <a:r>
              <a:rPr lang="en-US" dirty="0" smtClean="0"/>
              <a:t>8</a:t>
            </a:r>
            <a:endParaRPr lang="en-US" dirty="0"/>
          </a:p>
        </p:txBody>
      </p:sp>
      <p:sp>
        <p:nvSpPr>
          <p:cNvPr id="14" name="Rectangle 13"/>
          <p:cNvSpPr/>
          <p:nvPr/>
        </p:nvSpPr>
        <p:spPr>
          <a:xfrm>
            <a:off x="288758" y="2013593"/>
            <a:ext cx="8610600" cy="4247317"/>
          </a:xfrm>
          <a:prstGeom prst="rect">
            <a:avLst/>
          </a:prstGeom>
        </p:spPr>
        <p:txBody>
          <a:bodyPr wrap="square">
            <a:spAutoFit/>
          </a:bodyPr>
          <a:lstStyle/>
          <a:p>
            <a:r>
              <a:rPr lang="en-US" dirty="0" smtClean="0"/>
              <a:t>Question:  </a:t>
            </a:r>
            <a:r>
              <a:rPr lang="en-US" dirty="0"/>
              <a:t>Will </a:t>
            </a:r>
            <a:r>
              <a:rPr lang="en-US" dirty="0" smtClean="0"/>
              <a:t>the District  wait </a:t>
            </a:r>
            <a:r>
              <a:rPr lang="en-US" dirty="0"/>
              <a:t>until the system is fully integrated before </a:t>
            </a:r>
            <a:r>
              <a:rPr lang="en-US" dirty="0" smtClean="0"/>
              <a:t>going </a:t>
            </a:r>
            <a:r>
              <a:rPr lang="en-US" dirty="0"/>
              <a:t>live or </a:t>
            </a:r>
            <a:r>
              <a:rPr lang="en-US" dirty="0" smtClean="0"/>
              <a:t>will different modules be operationalize at </a:t>
            </a:r>
            <a:r>
              <a:rPr lang="en-US" dirty="0"/>
              <a:t>different </a:t>
            </a:r>
            <a:r>
              <a:rPr lang="en-US" dirty="0" smtClean="0"/>
              <a:t>times?</a:t>
            </a:r>
          </a:p>
          <a:p>
            <a:endParaRPr lang="en-US" dirty="0"/>
          </a:p>
          <a:p>
            <a:r>
              <a:rPr lang="en-US" b="1" i="1" dirty="0"/>
              <a:t>Response:  The District intends to operationalize and integrate each individual module once the module has passed user acceptance testing and operational readiness testing</a:t>
            </a:r>
            <a:r>
              <a:rPr lang="en-US" b="1" i="1" dirty="0" smtClean="0"/>
              <a:t>.</a:t>
            </a:r>
          </a:p>
          <a:p>
            <a:endParaRPr lang="en-US" b="1" i="1" dirty="0"/>
          </a:p>
          <a:p>
            <a:r>
              <a:rPr lang="en-US" dirty="0" smtClean="0"/>
              <a:t>Question</a:t>
            </a:r>
            <a:r>
              <a:rPr lang="en-US" dirty="0"/>
              <a:t>:  Is DHCF looking for one company that can deliver all components or will there be use separate companies with an integrator?  What are the pros and cons of using one or multiple vendors</a:t>
            </a:r>
            <a:r>
              <a:rPr lang="en-US" dirty="0" smtClean="0"/>
              <a:t>?</a:t>
            </a:r>
          </a:p>
          <a:p>
            <a:endParaRPr lang="en-US" dirty="0"/>
          </a:p>
          <a:p>
            <a:r>
              <a:rPr lang="en-US" b="1" i="1" dirty="0"/>
              <a:t>Response:  The District intends on getting a best-of-breed vendor for each module.  Therefore, the desire is to have multiple companies.  No integrator will be needed because communication between the systems occurs in batch mode versus real-time. </a:t>
            </a:r>
            <a:r>
              <a:rPr lang="en-US" sz="1600" b="1" i="1" dirty="0"/>
              <a:t> </a:t>
            </a:r>
            <a:endParaRPr lang="en-US" sz="1600" dirty="0"/>
          </a:p>
        </p:txBody>
      </p:sp>
      <p:sp>
        <p:nvSpPr>
          <p:cNvPr id="15" name="Rectangle 14"/>
          <p:cNvSpPr/>
          <p:nvPr/>
        </p:nvSpPr>
        <p:spPr>
          <a:xfrm>
            <a:off x="838200" y="1905000"/>
            <a:ext cx="7315200" cy="430887"/>
          </a:xfrm>
          <a:prstGeom prst="rect">
            <a:avLst/>
          </a:prstGeom>
        </p:spPr>
        <p:txBody>
          <a:bodyPr wrap="square">
            <a:spAutoFit/>
          </a:bodyPr>
          <a:lstStyle/>
          <a:p>
            <a:endParaRPr lang="en-US" sz="2200" b="1" i="1" dirty="0"/>
          </a:p>
        </p:txBody>
      </p:sp>
      <p:sp>
        <p:nvSpPr>
          <p:cNvPr id="9" name="TextBox 8"/>
          <p:cNvSpPr txBox="1"/>
          <p:nvPr/>
        </p:nvSpPr>
        <p:spPr>
          <a:xfrm>
            <a:off x="1078822" y="838199"/>
            <a:ext cx="6638933" cy="584775"/>
          </a:xfrm>
          <a:prstGeom prst="rect">
            <a:avLst/>
          </a:prstGeom>
          <a:noFill/>
        </p:spPr>
        <p:txBody>
          <a:bodyPr wrap="none" rtlCol="0">
            <a:spAutoFit/>
          </a:bodyPr>
          <a:lstStyle/>
          <a:p>
            <a:pPr algn="ctr"/>
            <a:r>
              <a:rPr lang="en-US" sz="3200" b="1" dirty="0" smtClean="0"/>
              <a:t>DC MMIS Re-procurement FAQ’s </a:t>
            </a:r>
            <a:endParaRPr lang="en-US" sz="3200" b="1" dirty="0"/>
          </a:p>
        </p:txBody>
      </p:sp>
      <p:sp>
        <p:nvSpPr>
          <p:cNvPr id="12" name="Rectangle 11"/>
          <p:cNvSpPr/>
          <p:nvPr/>
        </p:nvSpPr>
        <p:spPr>
          <a:xfrm>
            <a:off x="838200" y="3616404"/>
            <a:ext cx="7315200" cy="430887"/>
          </a:xfrm>
          <a:prstGeom prst="rect">
            <a:avLst/>
          </a:prstGeom>
        </p:spPr>
        <p:txBody>
          <a:bodyPr wrap="square">
            <a:spAutoFit/>
          </a:bodyPr>
          <a:lstStyle/>
          <a:p>
            <a:endParaRPr lang="en-US" sz="2200" dirty="0" smtClean="0"/>
          </a:p>
        </p:txBody>
      </p:sp>
    </p:spTree>
    <p:extLst>
      <p:ext uri="{BB962C8B-B14F-4D97-AF65-F5344CB8AC3E}">
        <p14:creationId xmlns:p14="http://schemas.microsoft.com/office/powerpoint/2010/main" val="3762180964"/>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378327" y="6248400"/>
            <a:ext cx="301686" cy="369332"/>
          </a:xfrm>
          <a:prstGeom prst="rect">
            <a:avLst/>
          </a:prstGeom>
          <a:noFill/>
        </p:spPr>
        <p:txBody>
          <a:bodyPr wrap="none" rtlCol="0">
            <a:spAutoFit/>
          </a:bodyPr>
          <a:lstStyle/>
          <a:p>
            <a:r>
              <a:rPr lang="en-US" dirty="0"/>
              <a:t>9</a:t>
            </a:r>
          </a:p>
        </p:txBody>
      </p:sp>
      <p:sp>
        <p:nvSpPr>
          <p:cNvPr id="9" name="TextBox 8"/>
          <p:cNvSpPr txBox="1"/>
          <p:nvPr/>
        </p:nvSpPr>
        <p:spPr>
          <a:xfrm>
            <a:off x="1157040" y="452387"/>
            <a:ext cx="6525120" cy="861774"/>
          </a:xfrm>
          <a:prstGeom prst="rect">
            <a:avLst/>
          </a:prstGeom>
          <a:noFill/>
        </p:spPr>
        <p:txBody>
          <a:bodyPr wrap="none" rtlCol="0">
            <a:spAutoFit/>
          </a:bodyPr>
          <a:lstStyle/>
          <a:p>
            <a:pPr algn="ctr"/>
            <a:r>
              <a:rPr lang="en-US" sz="3200" b="1" dirty="0"/>
              <a:t>DC MMIS </a:t>
            </a:r>
            <a:r>
              <a:rPr lang="en-US" sz="3200" b="1" dirty="0" smtClean="0"/>
              <a:t>Re-procurement FAQ’s</a:t>
            </a:r>
          </a:p>
          <a:p>
            <a:pPr algn="ctr"/>
            <a:r>
              <a:rPr lang="en-US" b="1" dirty="0" smtClean="0"/>
              <a:t>(continued) </a:t>
            </a:r>
            <a:endParaRPr lang="en-US" b="1" dirty="0"/>
          </a:p>
        </p:txBody>
      </p:sp>
      <p:cxnSp>
        <p:nvCxnSpPr>
          <p:cNvPr id="11" name="Straight Connector 10"/>
          <p:cNvCxnSpPr/>
          <p:nvPr/>
        </p:nvCxnSpPr>
        <p:spPr>
          <a:xfrm flipV="1">
            <a:off x="4419600" y="1823085"/>
            <a:ext cx="0" cy="4863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703373" y="1901171"/>
            <a:ext cx="2133600" cy="369332"/>
          </a:xfrm>
          <a:prstGeom prst="rect">
            <a:avLst/>
          </a:prstGeom>
        </p:spPr>
        <p:txBody>
          <a:bodyPr wrap="square">
            <a:spAutoFit/>
          </a:bodyPr>
          <a:lstStyle/>
          <a:p>
            <a:r>
              <a:rPr lang="en-US" u="sng" dirty="0" smtClean="0"/>
              <a:t>Multiple Vendors</a:t>
            </a:r>
            <a:endParaRPr lang="en-US" u="sng" dirty="0"/>
          </a:p>
        </p:txBody>
      </p:sp>
      <p:sp>
        <p:nvSpPr>
          <p:cNvPr id="18" name="Rectangle 17"/>
          <p:cNvSpPr/>
          <p:nvPr/>
        </p:nvSpPr>
        <p:spPr>
          <a:xfrm>
            <a:off x="152400" y="1981200"/>
            <a:ext cx="3962400" cy="4247317"/>
          </a:xfrm>
          <a:prstGeom prst="rect">
            <a:avLst/>
          </a:prstGeom>
        </p:spPr>
        <p:txBody>
          <a:bodyPr wrap="square">
            <a:spAutoFit/>
          </a:bodyPr>
          <a:lstStyle/>
          <a:p>
            <a:endParaRPr lang="en-US" b="1" dirty="0"/>
          </a:p>
          <a:p>
            <a:r>
              <a:rPr lang="en-US" i="1" dirty="0" smtClean="0"/>
              <a:t>Pros</a:t>
            </a:r>
          </a:p>
          <a:p>
            <a:pPr marL="342900" indent="-342900">
              <a:buFont typeface="Arial" pitchFamily="34" charset="0"/>
              <a:buChar char="•"/>
            </a:pPr>
            <a:r>
              <a:rPr lang="en-US" dirty="0" smtClean="0"/>
              <a:t>Less vendor management for the District post contract award</a:t>
            </a:r>
          </a:p>
          <a:p>
            <a:pPr marL="342900" indent="-342900">
              <a:buFont typeface="Arial" pitchFamily="34" charset="0"/>
              <a:buChar char="•"/>
            </a:pPr>
            <a:r>
              <a:rPr lang="en-US" dirty="0" smtClean="0"/>
              <a:t>Potentially less integration work needed between MMIS modules</a:t>
            </a:r>
            <a:endParaRPr lang="en-US" dirty="0"/>
          </a:p>
          <a:p>
            <a:endParaRPr lang="en-US" dirty="0"/>
          </a:p>
          <a:p>
            <a:r>
              <a:rPr lang="en-US" i="1" dirty="0" smtClean="0"/>
              <a:t>Cons</a:t>
            </a:r>
          </a:p>
          <a:p>
            <a:pPr marL="342900" indent="-342900">
              <a:buFont typeface="Arial" pitchFamily="34" charset="0"/>
              <a:buChar char="•"/>
            </a:pPr>
            <a:r>
              <a:rPr lang="en-US" dirty="0"/>
              <a:t>No best of breed for each module</a:t>
            </a:r>
          </a:p>
          <a:p>
            <a:pPr marL="342900" indent="-342900">
              <a:buFont typeface="Arial" pitchFamily="34" charset="0"/>
              <a:buChar char="•"/>
            </a:pPr>
            <a:r>
              <a:rPr lang="en-US" dirty="0"/>
              <a:t>Less vendor / product options</a:t>
            </a:r>
          </a:p>
          <a:p>
            <a:pPr marL="342900" indent="-342900">
              <a:buFont typeface="Arial" pitchFamily="34" charset="0"/>
              <a:buChar char="•"/>
            </a:pPr>
            <a:r>
              <a:rPr lang="en-US" dirty="0"/>
              <a:t>Potentially higher price per </a:t>
            </a:r>
            <a:r>
              <a:rPr lang="en-US" dirty="0" smtClean="0"/>
              <a:t>module</a:t>
            </a:r>
          </a:p>
          <a:p>
            <a:pPr marL="342900" indent="-342900">
              <a:buFont typeface="Arial" pitchFamily="34" charset="0"/>
              <a:buChar char="•"/>
            </a:pPr>
            <a:r>
              <a:rPr lang="en-US" dirty="0"/>
              <a:t>Less visibility for the District between MMIS enterprise </a:t>
            </a:r>
            <a:r>
              <a:rPr lang="en-US" dirty="0" smtClean="0"/>
              <a:t>modules</a:t>
            </a:r>
            <a:endParaRPr lang="en-US" dirty="0"/>
          </a:p>
        </p:txBody>
      </p:sp>
      <p:sp>
        <p:nvSpPr>
          <p:cNvPr id="20" name="Rectangle 19"/>
          <p:cNvSpPr/>
          <p:nvPr/>
        </p:nvSpPr>
        <p:spPr>
          <a:xfrm>
            <a:off x="4701146" y="2133600"/>
            <a:ext cx="4138054" cy="3693319"/>
          </a:xfrm>
          <a:prstGeom prst="rect">
            <a:avLst/>
          </a:prstGeom>
        </p:spPr>
        <p:txBody>
          <a:bodyPr wrap="square">
            <a:spAutoFit/>
          </a:bodyPr>
          <a:lstStyle/>
          <a:p>
            <a:endParaRPr lang="en-US" b="1" dirty="0" smtClean="0"/>
          </a:p>
          <a:p>
            <a:r>
              <a:rPr lang="en-US" i="1" dirty="0" smtClean="0"/>
              <a:t>Pros</a:t>
            </a:r>
          </a:p>
          <a:p>
            <a:pPr marL="342900" indent="-342900">
              <a:buFont typeface="Arial" pitchFamily="34" charset="0"/>
              <a:buChar char="•"/>
            </a:pPr>
            <a:r>
              <a:rPr lang="en-US" dirty="0" smtClean="0"/>
              <a:t>Best </a:t>
            </a:r>
            <a:r>
              <a:rPr lang="en-US" dirty="0"/>
              <a:t>of breed for each module</a:t>
            </a:r>
          </a:p>
          <a:p>
            <a:pPr marL="342900" indent="-342900">
              <a:buFont typeface="Arial" pitchFamily="34" charset="0"/>
              <a:buChar char="•"/>
            </a:pPr>
            <a:r>
              <a:rPr lang="en-US" dirty="0" smtClean="0"/>
              <a:t>More vendor </a:t>
            </a:r>
            <a:r>
              <a:rPr lang="en-US" dirty="0"/>
              <a:t>/ product options</a:t>
            </a:r>
          </a:p>
          <a:p>
            <a:pPr marL="342900" indent="-342900">
              <a:buFont typeface="Arial" pitchFamily="34" charset="0"/>
              <a:buChar char="•"/>
            </a:pPr>
            <a:r>
              <a:rPr lang="en-US" dirty="0"/>
              <a:t>Potentially </a:t>
            </a:r>
            <a:r>
              <a:rPr lang="en-US" dirty="0" smtClean="0"/>
              <a:t>lower </a:t>
            </a:r>
            <a:r>
              <a:rPr lang="en-US" dirty="0"/>
              <a:t>price per module</a:t>
            </a:r>
          </a:p>
          <a:p>
            <a:pPr marL="342900" indent="-342900">
              <a:buFont typeface="Arial" pitchFamily="34" charset="0"/>
              <a:buChar char="•"/>
            </a:pPr>
            <a:r>
              <a:rPr lang="en-US" dirty="0" smtClean="0"/>
              <a:t>More </a:t>
            </a:r>
            <a:r>
              <a:rPr lang="en-US" dirty="0"/>
              <a:t>visibility for the District between MMIS enterprise </a:t>
            </a:r>
            <a:r>
              <a:rPr lang="en-US" dirty="0" smtClean="0"/>
              <a:t>modules</a:t>
            </a:r>
            <a:endParaRPr lang="en-US" dirty="0"/>
          </a:p>
          <a:p>
            <a:endParaRPr lang="en-US" dirty="0"/>
          </a:p>
          <a:p>
            <a:r>
              <a:rPr lang="en-US" i="1" dirty="0" smtClean="0"/>
              <a:t>Cons</a:t>
            </a:r>
          </a:p>
          <a:p>
            <a:pPr marL="342900" indent="-342900">
              <a:buFont typeface="Arial" pitchFamily="34" charset="0"/>
              <a:buChar char="•"/>
            </a:pPr>
            <a:r>
              <a:rPr lang="en-US" dirty="0" smtClean="0"/>
              <a:t>More </a:t>
            </a:r>
            <a:r>
              <a:rPr lang="en-US" dirty="0"/>
              <a:t>vendor management for the District post contract award</a:t>
            </a:r>
          </a:p>
          <a:p>
            <a:pPr marL="342900" indent="-342900">
              <a:buFont typeface="Arial" pitchFamily="34" charset="0"/>
              <a:buChar char="•"/>
            </a:pPr>
            <a:r>
              <a:rPr lang="en-US" dirty="0"/>
              <a:t>Potentially </a:t>
            </a:r>
            <a:r>
              <a:rPr lang="en-US" dirty="0" smtClean="0"/>
              <a:t>more </a:t>
            </a:r>
            <a:r>
              <a:rPr lang="en-US" dirty="0"/>
              <a:t>integration work needed between MMIS </a:t>
            </a:r>
            <a:r>
              <a:rPr lang="en-US" dirty="0" smtClean="0"/>
              <a:t>modules</a:t>
            </a:r>
            <a:endParaRPr lang="en-US" dirty="0"/>
          </a:p>
        </p:txBody>
      </p:sp>
      <p:sp>
        <p:nvSpPr>
          <p:cNvPr id="12" name="Rectangle 11"/>
          <p:cNvSpPr/>
          <p:nvPr/>
        </p:nvSpPr>
        <p:spPr>
          <a:xfrm>
            <a:off x="1219200" y="1886915"/>
            <a:ext cx="2133600" cy="369332"/>
          </a:xfrm>
          <a:prstGeom prst="rect">
            <a:avLst/>
          </a:prstGeom>
        </p:spPr>
        <p:txBody>
          <a:bodyPr wrap="square">
            <a:spAutoFit/>
          </a:bodyPr>
          <a:lstStyle/>
          <a:p>
            <a:r>
              <a:rPr lang="en-US" u="sng" dirty="0" smtClean="0"/>
              <a:t>Single Vendors</a:t>
            </a:r>
            <a:endParaRPr lang="en-US" u="sng" dirty="0"/>
          </a:p>
        </p:txBody>
      </p:sp>
    </p:spTree>
    <p:extLst>
      <p:ext uri="{BB962C8B-B14F-4D97-AF65-F5344CB8AC3E}">
        <p14:creationId xmlns:p14="http://schemas.microsoft.com/office/powerpoint/2010/main" val="1028102166"/>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378327" y="6248400"/>
            <a:ext cx="418704" cy="369332"/>
          </a:xfrm>
          <a:prstGeom prst="rect">
            <a:avLst/>
          </a:prstGeom>
          <a:noFill/>
        </p:spPr>
        <p:txBody>
          <a:bodyPr wrap="none" rtlCol="0">
            <a:spAutoFit/>
          </a:bodyPr>
          <a:lstStyle/>
          <a:p>
            <a:r>
              <a:rPr lang="en-US" dirty="0" smtClean="0"/>
              <a:t>11</a:t>
            </a:r>
            <a:endParaRPr lang="en-US" dirty="0"/>
          </a:p>
        </p:txBody>
      </p:sp>
      <p:sp>
        <p:nvSpPr>
          <p:cNvPr id="14" name="Rectangle 13"/>
          <p:cNvSpPr/>
          <p:nvPr/>
        </p:nvSpPr>
        <p:spPr>
          <a:xfrm>
            <a:off x="304800" y="1905000"/>
            <a:ext cx="8686800" cy="5170646"/>
          </a:xfrm>
          <a:prstGeom prst="rect">
            <a:avLst/>
          </a:prstGeom>
        </p:spPr>
        <p:txBody>
          <a:bodyPr wrap="square">
            <a:spAutoFit/>
          </a:bodyPr>
          <a:lstStyle/>
          <a:p>
            <a:r>
              <a:rPr lang="en-US" sz="2200" dirty="0" smtClean="0"/>
              <a:t>Question:  Will the District develop each of the RFPs internally for each module or will any outside resources be used to assist with RFP creations?</a:t>
            </a:r>
          </a:p>
          <a:p>
            <a:endParaRPr lang="en-US" sz="2200" dirty="0"/>
          </a:p>
          <a:p>
            <a:r>
              <a:rPr lang="en-US" sz="2200" b="1" i="1" dirty="0"/>
              <a:t>Response:  The District will utilize internal resources to craft the RFPs for MMIS solicitation. </a:t>
            </a:r>
            <a:endParaRPr lang="en-US" sz="2200" b="1" i="1" dirty="0" smtClean="0"/>
          </a:p>
          <a:p>
            <a:endParaRPr lang="en-US" sz="2200" b="1" i="1" dirty="0"/>
          </a:p>
          <a:p>
            <a:r>
              <a:rPr lang="en-US" sz="2200" dirty="0"/>
              <a:t>Question:  What are the integration plans for the existing SAS Analytics system and the new </a:t>
            </a:r>
            <a:r>
              <a:rPr lang="en-US" sz="2200" dirty="0" smtClean="0"/>
              <a:t>MMIS</a:t>
            </a:r>
          </a:p>
          <a:p>
            <a:endParaRPr lang="en-US" sz="2200" dirty="0"/>
          </a:p>
          <a:p>
            <a:r>
              <a:rPr lang="en-US" sz="2200" b="1" i="1" dirty="0" smtClean="0"/>
              <a:t>Response</a:t>
            </a:r>
            <a:r>
              <a:rPr lang="en-US" sz="2200" b="1" i="1" dirty="0"/>
              <a:t>:  The SAS system will continue to operate in conjunction with the new MMIS implementation.  Any integration requirements will  be provided in the RFPs </a:t>
            </a:r>
          </a:p>
          <a:p>
            <a:endParaRPr lang="en-US" sz="2200" b="1" i="1" dirty="0"/>
          </a:p>
          <a:p>
            <a:endParaRPr lang="en-US" sz="2200" dirty="0"/>
          </a:p>
        </p:txBody>
      </p:sp>
      <p:sp>
        <p:nvSpPr>
          <p:cNvPr id="16" name="TextBox 15"/>
          <p:cNvSpPr txBox="1"/>
          <p:nvPr/>
        </p:nvSpPr>
        <p:spPr>
          <a:xfrm>
            <a:off x="1157040" y="457200"/>
            <a:ext cx="6525120" cy="861774"/>
          </a:xfrm>
          <a:prstGeom prst="rect">
            <a:avLst/>
          </a:prstGeom>
          <a:noFill/>
        </p:spPr>
        <p:txBody>
          <a:bodyPr wrap="none" rtlCol="0">
            <a:spAutoFit/>
          </a:bodyPr>
          <a:lstStyle/>
          <a:p>
            <a:pPr algn="ctr"/>
            <a:r>
              <a:rPr lang="en-US" sz="3200" b="1" dirty="0"/>
              <a:t>DC MMIS </a:t>
            </a:r>
            <a:r>
              <a:rPr lang="en-US" sz="3200" b="1" dirty="0" smtClean="0"/>
              <a:t>Re-procurement FAQ’s</a:t>
            </a:r>
          </a:p>
          <a:p>
            <a:pPr algn="ctr"/>
            <a:r>
              <a:rPr lang="en-US" b="1" dirty="0" smtClean="0"/>
              <a:t>(continued) </a:t>
            </a:r>
            <a:endParaRPr lang="en-US" b="1" dirty="0"/>
          </a:p>
        </p:txBody>
      </p:sp>
    </p:spTree>
    <p:extLst>
      <p:ext uri="{BB962C8B-B14F-4D97-AF65-F5344CB8AC3E}">
        <p14:creationId xmlns:p14="http://schemas.microsoft.com/office/powerpoint/2010/main" val="307795198"/>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5486" y="2093416"/>
            <a:ext cx="6477286" cy="4154984"/>
          </a:xfrm>
          <a:prstGeom prst="rect">
            <a:avLst/>
          </a:prstGeom>
          <a:noFill/>
        </p:spPr>
        <p:txBody>
          <a:bodyPr wrap="none" rtlCol="0">
            <a:spAutoFit/>
          </a:bodyPr>
          <a:lstStyle/>
          <a:p>
            <a:pPr marL="342900" indent="-342900">
              <a:buFontTx/>
              <a:buAutoNum type="arabicPeriod"/>
            </a:pPr>
            <a:r>
              <a:rPr lang="en-US" sz="2400" dirty="0" smtClean="0">
                <a:solidFill>
                  <a:srgbClr val="000000"/>
                </a:solidFill>
              </a:rPr>
              <a:t>  CMS Requirements</a:t>
            </a:r>
          </a:p>
          <a:p>
            <a:pPr marL="342900" indent="-342900">
              <a:buFontTx/>
              <a:buAutoNum type="arabicPeriod"/>
            </a:pPr>
            <a:endParaRPr lang="en-US" sz="2400" dirty="0" smtClean="0">
              <a:solidFill>
                <a:srgbClr val="000000"/>
              </a:solidFill>
            </a:endParaRPr>
          </a:p>
          <a:p>
            <a:pPr marL="342900" indent="-342900">
              <a:buFontTx/>
              <a:buAutoNum type="arabicPeriod"/>
            </a:pPr>
            <a:r>
              <a:rPr lang="en-US" sz="2400" dirty="0" smtClean="0">
                <a:solidFill>
                  <a:srgbClr val="000000"/>
                </a:solidFill>
              </a:rPr>
              <a:t>  Current DC MMIS Enterprise</a:t>
            </a:r>
          </a:p>
          <a:p>
            <a:pPr marL="342900" indent="-342900">
              <a:buFontTx/>
              <a:buAutoNum type="arabicPeriod"/>
            </a:pPr>
            <a:endParaRPr lang="en-US" sz="2400" dirty="0" smtClean="0">
              <a:solidFill>
                <a:srgbClr val="000000"/>
              </a:solidFill>
            </a:endParaRPr>
          </a:p>
          <a:p>
            <a:pPr marL="342900" indent="-342900">
              <a:buFontTx/>
              <a:buAutoNum type="arabicPeriod"/>
            </a:pPr>
            <a:r>
              <a:rPr lang="en-US" sz="2400" b="1" dirty="0" smtClean="0">
                <a:solidFill>
                  <a:srgbClr val="000000"/>
                </a:solidFill>
              </a:rPr>
              <a:t>  </a:t>
            </a:r>
            <a:r>
              <a:rPr lang="en-US" sz="2400" dirty="0" smtClean="0">
                <a:solidFill>
                  <a:srgbClr val="000000"/>
                </a:solidFill>
              </a:rPr>
              <a:t>Recommended MMIS Enterprise Modules</a:t>
            </a:r>
          </a:p>
          <a:p>
            <a:pPr marL="342900" indent="-342900">
              <a:buFontTx/>
              <a:buAutoNum type="arabicPeriod"/>
            </a:pPr>
            <a:endParaRPr lang="en-US" sz="2400" dirty="0">
              <a:solidFill>
                <a:srgbClr val="000000"/>
              </a:solidFill>
            </a:endParaRPr>
          </a:p>
          <a:p>
            <a:pPr marL="342900" indent="-342900">
              <a:buFontTx/>
              <a:buAutoNum type="arabicPeriod"/>
            </a:pPr>
            <a:r>
              <a:rPr lang="en-US" sz="2400" dirty="0" smtClean="0">
                <a:solidFill>
                  <a:srgbClr val="000000"/>
                </a:solidFill>
              </a:rPr>
              <a:t>  DC’s New MMIS Core System / Enterprise</a:t>
            </a:r>
          </a:p>
          <a:p>
            <a:pPr marL="342900" indent="-342900">
              <a:buFontTx/>
              <a:buAutoNum type="arabicPeriod"/>
            </a:pPr>
            <a:endParaRPr lang="en-US" sz="2400" dirty="0">
              <a:solidFill>
                <a:srgbClr val="000000"/>
              </a:solidFill>
            </a:endParaRPr>
          </a:p>
          <a:p>
            <a:pPr marL="342900" indent="-342900">
              <a:buFontTx/>
              <a:buAutoNum type="arabicPeriod"/>
            </a:pPr>
            <a:r>
              <a:rPr lang="en-US" sz="2400" b="1" dirty="0" smtClean="0">
                <a:solidFill>
                  <a:srgbClr val="000000"/>
                </a:solidFill>
              </a:rPr>
              <a:t>  </a:t>
            </a:r>
            <a:r>
              <a:rPr lang="en-US" sz="2400" dirty="0" smtClean="0">
                <a:solidFill>
                  <a:srgbClr val="000000"/>
                </a:solidFill>
              </a:rPr>
              <a:t>DC MMIS Re-procurement FAQ’s</a:t>
            </a:r>
          </a:p>
          <a:p>
            <a:pPr marL="342900" indent="-342900">
              <a:buFontTx/>
              <a:buAutoNum type="arabicPeriod"/>
            </a:pPr>
            <a:endParaRPr lang="en-US" sz="2400" b="1" dirty="0">
              <a:solidFill>
                <a:srgbClr val="000000"/>
              </a:solidFill>
            </a:endParaRPr>
          </a:p>
          <a:p>
            <a:pPr marL="342900" indent="-342900">
              <a:buFontTx/>
              <a:buAutoNum type="arabicPeriod"/>
            </a:pPr>
            <a:r>
              <a:rPr lang="en-US" sz="2400" b="1" dirty="0" smtClean="0">
                <a:solidFill>
                  <a:srgbClr val="000000"/>
                </a:solidFill>
              </a:rPr>
              <a:t>  Timeline</a:t>
            </a:r>
          </a:p>
        </p:txBody>
      </p:sp>
      <p:sp>
        <p:nvSpPr>
          <p:cNvPr id="4" name="TextBox 3"/>
          <p:cNvSpPr txBox="1"/>
          <p:nvPr/>
        </p:nvSpPr>
        <p:spPr>
          <a:xfrm>
            <a:off x="1774605" y="761998"/>
            <a:ext cx="4826962" cy="646331"/>
          </a:xfrm>
          <a:prstGeom prst="rect">
            <a:avLst/>
          </a:prstGeom>
          <a:noFill/>
        </p:spPr>
        <p:txBody>
          <a:bodyPr wrap="none" rtlCol="0">
            <a:spAutoFit/>
          </a:bodyPr>
          <a:lstStyle/>
          <a:p>
            <a:pPr algn="ctr"/>
            <a:r>
              <a:rPr lang="en-US" sz="3600" b="1" dirty="0" smtClean="0">
                <a:solidFill>
                  <a:srgbClr val="000000"/>
                </a:solidFill>
              </a:rPr>
              <a:t>Presentation Outline </a:t>
            </a:r>
            <a:endParaRPr lang="en-US" sz="3600" b="1" dirty="0">
              <a:solidFill>
                <a:srgbClr val="000000"/>
              </a:solidFill>
            </a:endParaRPr>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solidFill>
                  <a:srgbClr val="000000"/>
                </a:solidFill>
              </a:rPr>
              <a:t>2</a:t>
            </a:r>
            <a:endParaRPr lang="en-US" dirty="0">
              <a:solidFill>
                <a:srgbClr val="000000"/>
              </a:solidFill>
            </a:endParaRPr>
          </a:p>
        </p:txBody>
      </p:sp>
    </p:spTree>
    <p:extLst>
      <p:ext uri="{BB962C8B-B14F-4D97-AF65-F5344CB8AC3E}">
        <p14:creationId xmlns:p14="http://schemas.microsoft.com/office/powerpoint/2010/main" val="1039911307"/>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8541" y="381000"/>
            <a:ext cx="8077199" cy="969496"/>
          </a:xfrm>
          <a:prstGeom prst="rect">
            <a:avLst/>
          </a:prstGeom>
          <a:noFill/>
        </p:spPr>
        <p:txBody>
          <a:bodyPr wrap="square" rtlCol="0">
            <a:spAutoFit/>
          </a:bodyPr>
          <a:lstStyle/>
          <a:p>
            <a:pPr algn="ctr"/>
            <a:r>
              <a:rPr lang="en-US" sz="3200" b="1" dirty="0" smtClean="0"/>
              <a:t>DC’s Future MMIS Enterprise Timeline</a:t>
            </a:r>
            <a:endParaRPr lang="en-US" sz="3200" b="1" dirty="0">
              <a:solidFill>
                <a:srgbClr val="FF0000"/>
              </a:solidFill>
            </a:endParaRPr>
          </a:p>
          <a:p>
            <a:pPr algn="ctr"/>
            <a:r>
              <a:rPr lang="en-US" sz="1100" b="1" dirty="0">
                <a:solidFill>
                  <a:srgbClr val="FF0000"/>
                </a:solidFill>
              </a:rPr>
              <a:t>(DISCLAIMER:  </a:t>
            </a:r>
            <a:r>
              <a:rPr lang="en-US" sz="1100" b="1" dirty="0" smtClean="0">
                <a:solidFill>
                  <a:srgbClr val="FF0000"/>
                </a:solidFill>
              </a:rPr>
              <a:t>THE </a:t>
            </a:r>
            <a:r>
              <a:rPr lang="en-US" sz="1100" b="1" dirty="0">
                <a:solidFill>
                  <a:srgbClr val="FF0000"/>
                </a:solidFill>
              </a:rPr>
              <a:t>DATES AND TIMELINES BELOW ARE SUBJECT TO CHANGE WITHOUT NOTICE</a:t>
            </a:r>
            <a:r>
              <a:rPr lang="en-US" sz="1100" b="1" dirty="0" smtClean="0">
                <a:solidFill>
                  <a:srgbClr val="FF0000"/>
                </a:solidFill>
              </a:rPr>
              <a:t>)</a:t>
            </a:r>
            <a:r>
              <a:rPr lang="en-US" sz="2500" b="1" dirty="0" smtClean="0"/>
              <a:t>  </a:t>
            </a:r>
            <a:endParaRPr lang="en-US" sz="2500" b="1" dirty="0"/>
          </a:p>
        </p:txBody>
      </p:sp>
      <p:sp>
        <p:nvSpPr>
          <p:cNvPr id="57" name="TextBox 56"/>
          <p:cNvSpPr txBox="1"/>
          <p:nvPr/>
        </p:nvSpPr>
        <p:spPr>
          <a:xfrm>
            <a:off x="8382000" y="6248400"/>
            <a:ext cx="418704" cy="369332"/>
          </a:xfrm>
          <a:prstGeom prst="rect">
            <a:avLst/>
          </a:prstGeom>
          <a:noFill/>
        </p:spPr>
        <p:txBody>
          <a:bodyPr wrap="none" rtlCol="0">
            <a:spAutoFit/>
          </a:bodyPr>
          <a:lstStyle/>
          <a:p>
            <a:r>
              <a:rPr lang="en-US" dirty="0" smtClean="0"/>
              <a:t>11</a:t>
            </a:r>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20096"/>
            <a:ext cx="7368940" cy="5328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1884034"/>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5486" y="2093416"/>
            <a:ext cx="6477286" cy="4154984"/>
          </a:xfrm>
          <a:prstGeom prst="rect">
            <a:avLst/>
          </a:prstGeom>
          <a:noFill/>
        </p:spPr>
        <p:txBody>
          <a:bodyPr wrap="none" rtlCol="0">
            <a:spAutoFit/>
          </a:bodyPr>
          <a:lstStyle/>
          <a:p>
            <a:pPr marL="342900" indent="-342900">
              <a:buAutoNum type="arabicPeriod"/>
            </a:pPr>
            <a:r>
              <a:rPr lang="en-US" sz="2400" b="1" dirty="0" smtClean="0"/>
              <a:t>  CMS Requirements</a:t>
            </a:r>
          </a:p>
          <a:p>
            <a:pPr marL="342900" indent="-342900">
              <a:buAutoNum type="arabicPeriod"/>
            </a:pPr>
            <a:endParaRPr lang="en-US" sz="2400" dirty="0" smtClean="0"/>
          </a:p>
          <a:p>
            <a:pPr marL="342900" indent="-342900">
              <a:buAutoNum type="arabicPeriod"/>
            </a:pPr>
            <a:r>
              <a:rPr lang="en-US" sz="2400" dirty="0" smtClean="0"/>
              <a:t>  Current DC MMIS Enterprise</a:t>
            </a:r>
          </a:p>
          <a:p>
            <a:pPr marL="342900" indent="-342900">
              <a:buAutoNum type="arabicPeriod"/>
            </a:pPr>
            <a:endParaRPr lang="en-US" sz="2400" dirty="0" smtClean="0"/>
          </a:p>
          <a:p>
            <a:pPr marL="342900" indent="-342900">
              <a:buAutoNum type="arabicPeriod"/>
            </a:pPr>
            <a:r>
              <a:rPr lang="en-US" sz="2400" dirty="0" smtClean="0"/>
              <a:t>  Recommended MMIS Enterprise Modules</a:t>
            </a:r>
          </a:p>
          <a:p>
            <a:pPr marL="342900" indent="-342900">
              <a:buAutoNum type="arabicPeriod"/>
            </a:pPr>
            <a:endParaRPr lang="en-US" sz="2400" dirty="0"/>
          </a:p>
          <a:p>
            <a:pPr marL="342900" indent="-342900">
              <a:buAutoNum type="arabicPeriod"/>
            </a:pPr>
            <a:r>
              <a:rPr lang="en-US" sz="2400" dirty="0" smtClean="0"/>
              <a:t>  DC’s New MMIS Core System / Enterprise</a:t>
            </a:r>
          </a:p>
          <a:p>
            <a:pPr marL="342900" indent="-342900">
              <a:buAutoNum type="arabicPeriod"/>
            </a:pPr>
            <a:endParaRPr lang="en-US" sz="2400" dirty="0"/>
          </a:p>
          <a:p>
            <a:pPr marL="342900" indent="-342900">
              <a:buAutoNum type="arabicPeriod"/>
            </a:pPr>
            <a:r>
              <a:rPr lang="en-US" sz="2400" dirty="0" smtClean="0"/>
              <a:t>  DC MMIS Re-procurement FAQ’s</a:t>
            </a:r>
          </a:p>
          <a:p>
            <a:pPr marL="342900" indent="-342900">
              <a:buAutoNum type="arabicPeriod"/>
            </a:pPr>
            <a:endParaRPr lang="en-US" sz="2400" dirty="0"/>
          </a:p>
          <a:p>
            <a:pPr marL="342900" indent="-342900">
              <a:buAutoNum type="arabicPeriod"/>
            </a:pPr>
            <a:r>
              <a:rPr lang="en-US" sz="2400" dirty="0" smtClean="0"/>
              <a:t>  Timeline</a:t>
            </a:r>
          </a:p>
        </p:txBody>
      </p:sp>
      <p:sp>
        <p:nvSpPr>
          <p:cNvPr id="4" name="TextBox 3"/>
          <p:cNvSpPr txBox="1"/>
          <p:nvPr/>
        </p:nvSpPr>
        <p:spPr>
          <a:xfrm>
            <a:off x="1774605" y="761998"/>
            <a:ext cx="4826962" cy="646331"/>
          </a:xfrm>
          <a:prstGeom prst="rect">
            <a:avLst/>
          </a:prstGeom>
          <a:noFill/>
        </p:spPr>
        <p:txBody>
          <a:bodyPr wrap="none" rtlCol="0">
            <a:spAutoFit/>
          </a:bodyPr>
          <a:lstStyle/>
          <a:p>
            <a:pPr algn="ctr"/>
            <a:r>
              <a:rPr lang="en-US" sz="3600" b="1" dirty="0" smtClean="0"/>
              <a:t>Presentation Outline </a:t>
            </a:r>
            <a:endParaRPr lang="en-US" sz="3600" b="1" dirty="0"/>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79142187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3" y="1816418"/>
            <a:ext cx="8305800" cy="4616648"/>
          </a:xfrm>
          <a:prstGeom prst="rect">
            <a:avLst/>
          </a:prstGeom>
          <a:noFill/>
        </p:spPr>
        <p:txBody>
          <a:bodyPr wrap="square" rtlCol="0">
            <a:spAutoFit/>
          </a:bodyPr>
          <a:lstStyle/>
          <a:p>
            <a:r>
              <a:rPr lang="en-US" sz="2400" b="1" dirty="0" smtClean="0"/>
              <a:t>Historical Approach</a:t>
            </a:r>
          </a:p>
          <a:p>
            <a:pPr marL="342900" indent="-342900">
              <a:buFont typeface="Arial" pitchFamily="34" charset="0"/>
              <a:buChar char="•"/>
            </a:pPr>
            <a:r>
              <a:rPr lang="en-US" sz="2200" dirty="0" smtClean="0"/>
              <a:t>Purchase one claims processing system with multiple subsystems from one vendor</a:t>
            </a:r>
          </a:p>
          <a:p>
            <a:pPr marL="342900" indent="-342900">
              <a:buFont typeface="Arial" pitchFamily="34" charset="0"/>
              <a:buChar char="•"/>
            </a:pPr>
            <a:r>
              <a:rPr lang="en-US" sz="2200" dirty="0" smtClean="0"/>
              <a:t>CMS rejected DC’s proposed traditional approach in Feb. 2014</a:t>
            </a:r>
          </a:p>
          <a:p>
            <a:endParaRPr lang="en-US" sz="1200" dirty="0"/>
          </a:p>
          <a:p>
            <a:r>
              <a:rPr lang="en-US" sz="2400" b="1" dirty="0" smtClean="0"/>
              <a:t>Lessons Learned</a:t>
            </a:r>
          </a:p>
          <a:p>
            <a:pPr marL="342900" indent="-342900">
              <a:buFont typeface="Arial" pitchFamily="34" charset="0"/>
              <a:buChar char="•"/>
            </a:pPr>
            <a:r>
              <a:rPr lang="en-US" sz="2200" dirty="0" smtClean="0"/>
              <a:t>Monolithic systems proven to be very costly – time &amp; money</a:t>
            </a:r>
          </a:p>
          <a:p>
            <a:pPr marL="342900" indent="-342900">
              <a:buFont typeface="Arial" pitchFamily="34" charset="0"/>
              <a:buChar char="•"/>
            </a:pPr>
            <a:r>
              <a:rPr lang="en-US" sz="2200" dirty="0" smtClean="0"/>
              <a:t>Slow return on investment</a:t>
            </a:r>
          </a:p>
          <a:p>
            <a:pPr marL="342900" indent="-342900">
              <a:buFont typeface="Arial" pitchFamily="34" charset="0"/>
              <a:buChar char="•"/>
            </a:pPr>
            <a:r>
              <a:rPr lang="en-US" sz="2200" dirty="0" smtClean="0"/>
              <a:t>Few vendors / captive market</a:t>
            </a:r>
          </a:p>
          <a:p>
            <a:endParaRPr lang="en-US" sz="1200" dirty="0"/>
          </a:p>
          <a:p>
            <a:r>
              <a:rPr lang="en-US" sz="2400" b="1" dirty="0" smtClean="0"/>
              <a:t>New CMS Strategy for MMIS Re-procurement</a:t>
            </a:r>
          </a:p>
          <a:p>
            <a:pPr marL="457200" indent="-457200">
              <a:buFont typeface="Arial" pitchFamily="34" charset="0"/>
              <a:buChar char="•"/>
            </a:pPr>
            <a:r>
              <a:rPr lang="en-US" sz="2200" dirty="0" smtClean="0"/>
              <a:t>Break MMIS into modules</a:t>
            </a:r>
          </a:p>
          <a:p>
            <a:pPr marL="457200" indent="-457200">
              <a:buFont typeface="Arial" pitchFamily="34" charset="0"/>
              <a:buChar char="•"/>
            </a:pPr>
            <a:r>
              <a:rPr lang="en-US" sz="2200" dirty="0" smtClean="0"/>
              <a:t>Implement modules separately</a:t>
            </a:r>
          </a:p>
          <a:p>
            <a:pPr marL="457200" indent="-457200">
              <a:buFont typeface="Arial" pitchFamily="34" charset="0"/>
              <a:buChar char="•"/>
            </a:pPr>
            <a:r>
              <a:rPr lang="en-US" sz="2200" b="1" i="1" dirty="0" smtClean="0">
                <a:solidFill>
                  <a:srgbClr val="FF0000"/>
                </a:solidFill>
              </a:rPr>
              <a:t>New MMIS must be implemented by Sept. 1, 2018</a:t>
            </a:r>
            <a:endParaRPr lang="en-US" sz="2200" b="1" i="1" dirty="0">
              <a:solidFill>
                <a:srgbClr val="FF0000"/>
              </a:solidFill>
            </a:endParaRPr>
          </a:p>
        </p:txBody>
      </p:sp>
      <p:sp>
        <p:nvSpPr>
          <p:cNvPr id="4" name="TextBox 3"/>
          <p:cNvSpPr txBox="1"/>
          <p:nvPr/>
        </p:nvSpPr>
        <p:spPr>
          <a:xfrm>
            <a:off x="76200" y="228600"/>
            <a:ext cx="8839200" cy="1077218"/>
          </a:xfrm>
          <a:prstGeom prst="rect">
            <a:avLst/>
          </a:prstGeom>
          <a:noFill/>
        </p:spPr>
        <p:txBody>
          <a:bodyPr wrap="square" rtlCol="0">
            <a:spAutoFit/>
          </a:bodyPr>
          <a:lstStyle/>
          <a:p>
            <a:pPr algn="ctr"/>
            <a:r>
              <a:rPr lang="en-US" sz="3200" b="1" dirty="0" smtClean="0"/>
              <a:t>CMS Adopts New Strategy For Design Of</a:t>
            </a:r>
          </a:p>
          <a:p>
            <a:pPr algn="ctr"/>
            <a:r>
              <a:rPr lang="en-US" sz="3200" b="1" dirty="0" smtClean="0"/>
              <a:t> Medicaid MMIS Requirements </a:t>
            </a:r>
            <a:endParaRPr lang="en-US" sz="3200" b="1" dirty="0"/>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2576249928"/>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5486" y="2093416"/>
            <a:ext cx="6477286" cy="4154984"/>
          </a:xfrm>
          <a:prstGeom prst="rect">
            <a:avLst/>
          </a:prstGeom>
          <a:noFill/>
        </p:spPr>
        <p:txBody>
          <a:bodyPr wrap="none" rtlCol="0">
            <a:spAutoFit/>
          </a:bodyPr>
          <a:lstStyle/>
          <a:p>
            <a:pPr marL="342900" indent="-342900">
              <a:buAutoNum type="arabicPeriod"/>
            </a:pPr>
            <a:r>
              <a:rPr lang="en-US" sz="2400" dirty="0" smtClean="0"/>
              <a:t>  CMS Requirements</a:t>
            </a:r>
          </a:p>
          <a:p>
            <a:pPr marL="342900" indent="-342900">
              <a:buAutoNum type="arabicPeriod"/>
            </a:pPr>
            <a:endParaRPr lang="en-US" sz="2400" dirty="0" smtClean="0"/>
          </a:p>
          <a:p>
            <a:pPr marL="342900" indent="-342900">
              <a:buAutoNum type="arabicPeriod"/>
            </a:pPr>
            <a:r>
              <a:rPr lang="en-US" sz="2400" b="1" dirty="0" smtClean="0"/>
              <a:t>  Current DC MMIS Enterprise</a:t>
            </a:r>
          </a:p>
          <a:p>
            <a:pPr marL="342900" indent="-342900">
              <a:buAutoNum type="arabicPeriod"/>
            </a:pPr>
            <a:endParaRPr lang="en-US" sz="2400" dirty="0" smtClean="0"/>
          </a:p>
          <a:p>
            <a:pPr marL="342900" indent="-342900">
              <a:buAutoNum type="arabicPeriod"/>
            </a:pPr>
            <a:r>
              <a:rPr lang="en-US" sz="2400" dirty="0" smtClean="0"/>
              <a:t>  Recommended MMIS Enterprise Modules</a:t>
            </a:r>
          </a:p>
          <a:p>
            <a:pPr marL="342900" indent="-342900">
              <a:buAutoNum type="arabicPeriod"/>
            </a:pPr>
            <a:endParaRPr lang="en-US" sz="2400" dirty="0"/>
          </a:p>
          <a:p>
            <a:pPr marL="342900" indent="-342900">
              <a:buAutoNum type="arabicPeriod"/>
            </a:pPr>
            <a:r>
              <a:rPr lang="en-US" sz="2400" dirty="0" smtClean="0"/>
              <a:t>  DC’s New MMIS Core System / Enterprise</a:t>
            </a:r>
          </a:p>
          <a:p>
            <a:pPr marL="342900" indent="-342900">
              <a:buAutoNum type="arabicPeriod"/>
            </a:pPr>
            <a:endParaRPr lang="en-US" sz="2400" dirty="0"/>
          </a:p>
          <a:p>
            <a:pPr marL="342900" indent="-342900">
              <a:buAutoNum type="arabicPeriod"/>
            </a:pPr>
            <a:r>
              <a:rPr lang="en-US" sz="2400" dirty="0" smtClean="0"/>
              <a:t>  DC MMIS Re-procurement FAQ’s</a:t>
            </a:r>
          </a:p>
          <a:p>
            <a:pPr marL="342900" indent="-342900">
              <a:buAutoNum type="arabicPeriod"/>
            </a:pPr>
            <a:endParaRPr lang="en-US" sz="2400" dirty="0"/>
          </a:p>
          <a:p>
            <a:pPr marL="342900" indent="-342900">
              <a:buAutoNum type="arabicPeriod"/>
            </a:pPr>
            <a:r>
              <a:rPr lang="en-US" sz="2400" dirty="0" smtClean="0"/>
              <a:t>  Timeline</a:t>
            </a:r>
          </a:p>
        </p:txBody>
      </p:sp>
      <p:sp>
        <p:nvSpPr>
          <p:cNvPr id="4" name="TextBox 3"/>
          <p:cNvSpPr txBox="1"/>
          <p:nvPr/>
        </p:nvSpPr>
        <p:spPr>
          <a:xfrm>
            <a:off x="1774605" y="761998"/>
            <a:ext cx="4826962" cy="646331"/>
          </a:xfrm>
          <a:prstGeom prst="rect">
            <a:avLst/>
          </a:prstGeom>
          <a:noFill/>
        </p:spPr>
        <p:txBody>
          <a:bodyPr wrap="none" rtlCol="0">
            <a:spAutoFit/>
          </a:bodyPr>
          <a:lstStyle/>
          <a:p>
            <a:pPr algn="ctr"/>
            <a:r>
              <a:rPr lang="en-US" sz="3600" b="1" dirty="0" smtClean="0"/>
              <a:t>Presentation Outline </a:t>
            </a:r>
            <a:endParaRPr lang="en-US" sz="3600" b="1" dirty="0"/>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1528841113"/>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5562600" y="2555263"/>
            <a:ext cx="1676400" cy="2514600"/>
            <a:chOff x="4648200" y="2159654"/>
            <a:chExt cx="1676400" cy="2514600"/>
          </a:xfrm>
        </p:grpSpPr>
        <p:sp>
          <p:nvSpPr>
            <p:cNvPr id="28" name="Rectangle 27"/>
            <p:cNvSpPr/>
            <p:nvPr/>
          </p:nvSpPr>
          <p:spPr>
            <a:xfrm>
              <a:off x="4648200" y="2159654"/>
              <a:ext cx="1676400" cy="2514600"/>
            </a:xfrm>
            <a:prstGeom prst="rect">
              <a:avLst/>
            </a:prstGeom>
            <a:gradFill>
              <a:gsLst>
                <a:gs pos="0">
                  <a:schemeClr val="accent2"/>
                </a:gs>
                <a:gs pos="19000">
                  <a:schemeClr val="accent2"/>
                </a:gs>
                <a:gs pos="100000">
                  <a:schemeClr val="bg1"/>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p:nvGrpSpPr>
          <p:grpSpPr>
            <a:xfrm>
              <a:off x="4747887" y="2666256"/>
              <a:ext cx="1468672" cy="1540877"/>
              <a:chOff x="3995446" y="2721339"/>
              <a:chExt cx="1468672" cy="1540877"/>
            </a:xfrm>
          </p:grpSpPr>
          <p:pic>
            <p:nvPicPr>
              <p:cNvPr id="3078" name="Picture 6" descr="C:\Users\sam.walker\Desktop\Internet-downloads\database-serv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5359" y="2721339"/>
                <a:ext cx="586171" cy="72033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3995446" y="3523552"/>
                <a:ext cx="1468672" cy="738664"/>
              </a:xfrm>
              <a:prstGeom prst="rect">
                <a:avLst/>
              </a:prstGeom>
              <a:noFill/>
            </p:spPr>
            <p:txBody>
              <a:bodyPr wrap="none" rtlCol="0">
                <a:spAutoFit/>
              </a:bodyPr>
              <a:lstStyle/>
              <a:p>
                <a:pPr algn="ctr"/>
                <a:r>
                  <a:rPr lang="en-US" sz="1050" dirty="0" smtClean="0"/>
                  <a:t>Claims - Provider</a:t>
                </a:r>
              </a:p>
              <a:p>
                <a:pPr algn="ctr"/>
                <a:r>
                  <a:rPr lang="en-US" sz="1050" dirty="0" smtClean="0"/>
                  <a:t>Reference - Financial</a:t>
                </a:r>
              </a:p>
              <a:p>
                <a:pPr algn="ctr"/>
                <a:r>
                  <a:rPr lang="en-US" sz="1050" dirty="0" smtClean="0"/>
                  <a:t>Recipient - Prior Auth</a:t>
                </a:r>
              </a:p>
              <a:p>
                <a:pPr algn="ctr"/>
                <a:r>
                  <a:rPr lang="en-US" sz="1050" dirty="0" smtClean="0"/>
                  <a:t>TPL - Managed Care</a:t>
                </a:r>
                <a:endParaRPr lang="en-US" sz="1050" dirty="0"/>
              </a:p>
            </p:txBody>
          </p:sp>
        </p:grpSp>
      </p:grpSp>
      <p:sp>
        <p:nvSpPr>
          <p:cNvPr id="40" name="Rectangle 39"/>
          <p:cNvSpPr/>
          <p:nvPr/>
        </p:nvSpPr>
        <p:spPr>
          <a:xfrm>
            <a:off x="4876800" y="1638902"/>
            <a:ext cx="1295400"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4359" y="2220099"/>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p:cNvSpPr/>
          <p:nvPr/>
        </p:nvSpPr>
        <p:spPr>
          <a:xfrm>
            <a:off x="4343399" y="3162902"/>
            <a:ext cx="1370629"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0959" y="3705999"/>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p:cNvSpPr/>
          <p:nvPr/>
        </p:nvSpPr>
        <p:spPr>
          <a:xfrm>
            <a:off x="7162800" y="3162902"/>
            <a:ext cx="1295400"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2143" y="3705999"/>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p:cNvSpPr/>
          <p:nvPr/>
        </p:nvSpPr>
        <p:spPr>
          <a:xfrm>
            <a:off x="4876800" y="4686902"/>
            <a:ext cx="1295400"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3983" y="5268099"/>
            <a:ext cx="370046" cy="571500"/>
          </a:xfrm>
          <a:prstGeom prst="rect">
            <a:avLst/>
          </a:prstGeom>
          <a:noFill/>
          <a:extLst>
            <a:ext uri="{909E8E84-426E-40DD-AFC4-6F175D3DCCD1}">
              <a14:hiddenFill xmlns:a14="http://schemas.microsoft.com/office/drawing/2010/main">
                <a:solidFill>
                  <a:srgbClr val="FFFFFF"/>
                </a:solidFill>
              </a14:hiddenFill>
            </a:ext>
          </a:extLst>
        </p:spPr>
      </p:pic>
      <p:grpSp>
        <p:nvGrpSpPr>
          <p:cNvPr id="43" name="Group 42"/>
          <p:cNvGrpSpPr/>
          <p:nvPr/>
        </p:nvGrpSpPr>
        <p:grpSpPr>
          <a:xfrm>
            <a:off x="6629400" y="4686902"/>
            <a:ext cx="1295400" cy="1271307"/>
            <a:chOff x="5715000" y="4291293"/>
            <a:chExt cx="1295400" cy="1271307"/>
          </a:xfrm>
        </p:grpSpPr>
        <p:sp>
          <p:nvSpPr>
            <p:cNvPr id="39" name="Rectangle 38"/>
            <p:cNvSpPr/>
            <p:nvPr/>
          </p:nvSpPr>
          <p:spPr>
            <a:xfrm>
              <a:off x="5715000" y="4291293"/>
              <a:ext cx="1295400"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p:nvGrpSpPr>
          <p:grpSpPr>
            <a:xfrm>
              <a:off x="5937555" y="4342692"/>
              <a:ext cx="920445" cy="1101298"/>
              <a:chOff x="4361411" y="3063705"/>
              <a:chExt cx="920445" cy="1101298"/>
            </a:xfrm>
          </p:grpSpPr>
          <p:pic>
            <p:nvPicPr>
              <p:cNvPr id="30"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6056" y="3593503"/>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4361411" y="3063705"/>
                <a:ext cx="920445" cy="415498"/>
              </a:xfrm>
              <a:prstGeom prst="rect">
                <a:avLst/>
              </a:prstGeom>
              <a:noFill/>
            </p:spPr>
            <p:txBody>
              <a:bodyPr wrap="none" rtlCol="0">
                <a:spAutoFit/>
              </a:bodyPr>
              <a:lstStyle/>
              <a:p>
                <a:pPr algn="ctr"/>
                <a:r>
                  <a:rPr lang="en-US" sz="1050" dirty="0" smtClean="0"/>
                  <a:t>Case </a:t>
                </a:r>
              </a:p>
              <a:p>
                <a:pPr algn="ctr"/>
                <a:r>
                  <a:rPr lang="en-US" sz="1050" dirty="0" smtClean="0"/>
                  <a:t>Management</a:t>
                </a:r>
                <a:endParaRPr lang="en-US" sz="1050" dirty="0"/>
              </a:p>
            </p:txBody>
          </p:sp>
        </p:grpSp>
      </p:grpSp>
      <p:grpSp>
        <p:nvGrpSpPr>
          <p:cNvPr id="33" name="Group 32"/>
          <p:cNvGrpSpPr/>
          <p:nvPr/>
        </p:nvGrpSpPr>
        <p:grpSpPr>
          <a:xfrm>
            <a:off x="6629400" y="1638902"/>
            <a:ext cx="1295400" cy="1271307"/>
            <a:chOff x="5715000" y="1243293"/>
            <a:chExt cx="1295400" cy="1271307"/>
          </a:xfrm>
        </p:grpSpPr>
        <p:sp>
          <p:nvSpPr>
            <p:cNvPr id="29" name="Rectangle 28"/>
            <p:cNvSpPr/>
            <p:nvPr/>
          </p:nvSpPr>
          <p:spPr>
            <a:xfrm>
              <a:off x="5715000" y="1243293"/>
              <a:ext cx="1295400"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5996433" y="1279303"/>
              <a:ext cx="825868" cy="1006697"/>
              <a:chOff x="3793402" y="2094505"/>
              <a:chExt cx="825868" cy="1006697"/>
            </a:xfrm>
          </p:grpSpPr>
          <p:pic>
            <p:nvPicPr>
              <p:cNvPr id="3076" name="Picture 4" descr="C:\Users\sam.walker\Desktop\Internet-downloads\web-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9495" y="2529702"/>
                <a:ext cx="477203" cy="571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93402" y="2094505"/>
                <a:ext cx="825868" cy="430887"/>
              </a:xfrm>
              <a:prstGeom prst="rect">
                <a:avLst/>
              </a:prstGeom>
              <a:noFill/>
            </p:spPr>
            <p:txBody>
              <a:bodyPr wrap="none" rtlCol="0">
                <a:spAutoFit/>
              </a:bodyPr>
              <a:lstStyle/>
              <a:p>
                <a:pPr algn="ctr"/>
                <a:r>
                  <a:rPr lang="en-US" sz="1050" dirty="0" smtClean="0"/>
                  <a:t>MMIS Web</a:t>
                </a:r>
              </a:p>
              <a:p>
                <a:pPr algn="ctr"/>
                <a:r>
                  <a:rPr lang="en-US" sz="1050" dirty="0" smtClean="0"/>
                  <a:t>Portal</a:t>
                </a:r>
              </a:p>
            </p:txBody>
          </p:sp>
        </p:grpSp>
      </p:grpSp>
      <p:sp>
        <p:nvSpPr>
          <p:cNvPr id="58" name="Left Bracket 57"/>
          <p:cNvSpPr/>
          <p:nvPr/>
        </p:nvSpPr>
        <p:spPr>
          <a:xfrm>
            <a:off x="4038600" y="1029302"/>
            <a:ext cx="304800" cy="5257800"/>
          </a:xfrm>
          <a:prstGeom prst="leftBracket">
            <a:avLst>
              <a:gd name="adj" fmla="val 302928"/>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9" name="TextBox 58"/>
          <p:cNvSpPr txBox="1"/>
          <p:nvPr/>
        </p:nvSpPr>
        <p:spPr>
          <a:xfrm>
            <a:off x="5195663" y="1103442"/>
            <a:ext cx="2373535" cy="276999"/>
          </a:xfrm>
          <a:prstGeom prst="rect">
            <a:avLst/>
          </a:prstGeom>
          <a:noFill/>
        </p:spPr>
        <p:txBody>
          <a:bodyPr wrap="none" rtlCol="0">
            <a:spAutoFit/>
          </a:bodyPr>
          <a:lstStyle/>
          <a:p>
            <a:r>
              <a:rPr lang="en-US" sz="1200" u="sng" dirty="0" smtClean="0"/>
              <a:t>Existing Xerox MMIS CORE Offering</a:t>
            </a:r>
            <a:endParaRPr lang="en-US" sz="1200" u="sng" dirty="0"/>
          </a:p>
        </p:txBody>
      </p:sp>
      <p:pic>
        <p:nvPicPr>
          <p:cNvPr id="60"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1376" y="3056067"/>
            <a:ext cx="370046" cy="571500"/>
          </a:xfrm>
          <a:prstGeom prst="rect">
            <a:avLst/>
          </a:prstGeom>
          <a:noFill/>
          <a:extLst>
            <a:ext uri="{909E8E84-426E-40DD-AFC4-6F175D3DCCD1}">
              <a14:hiddenFill xmlns:a14="http://schemas.microsoft.com/office/drawing/2010/main">
                <a:solidFill>
                  <a:srgbClr val="FFFFFF"/>
                </a:solidFill>
              </a14:hiddenFill>
            </a:ext>
          </a:extLst>
        </p:spPr>
      </p:pic>
      <p:grpSp>
        <p:nvGrpSpPr>
          <p:cNvPr id="80" name="Group 79"/>
          <p:cNvGrpSpPr/>
          <p:nvPr/>
        </p:nvGrpSpPr>
        <p:grpSpPr>
          <a:xfrm>
            <a:off x="1295400" y="1419999"/>
            <a:ext cx="995786" cy="958594"/>
            <a:chOff x="2266977" y="766471"/>
            <a:chExt cx="995786" cy="958594"/>
          </a:xfrm>
        </p:grpSpPr>
        <p:pic>
          <p:nvPicPr>
            <p:cNvPr id="54"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9846" y="766471"/>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p:cNvSpPr txBox="1"/>
            <p:nvPr/>
          </p:nvSpPr>
          <p:spPr>
            <a:xfrm>
              <a:off x="2266977" y="1355733"/>
              <a:ext cx="995786" cy="369332"/>
            </a:xfrm>
            <a:prstGeom prst="rect">
              <a:avLst/>
            </a:prstGeom>
            <a:noFill/>
          </p:spPr>
          <p:txBody>
            <a:bodyPr wrap="none" rtlCol="0">
              <a:spAutoFit/>
            </a:bodyPr>
            <a:lstStyle/>
            <a:p>
              <a:pPr algn="ctr"/>
              <a:r>
                <a:rPr lang="en-US" sz="900" dirty="0" smtClean="0"/>
                <a:t>MCO Enrollment </a:t>
              </a:r>
            </a:p>
            <a:p>
              <a:pPr algn="ctr"/>
              <a:r>
                <a:rPr lang="en-US" sz="900" dirty="0" smtClean="0"/>
                <a:t>Broker</a:t>
              </a:r>
              <a:endParaRPr lang="en-US" sz="900" dirty="0"/>
            </a:p>
          </p:txBody>
        </p:sp>
      </p:grpSp>
      <p:grpSp>
        <p:nvGrpSpPr>
          <p:cNvPr id="78" name="Group 77"/>
          <p:cNvGrpSpPr/>
          <p:nvPr/>
        </p:nvGrpSpPr>
        <p:grpSpPr>
          <a:xfrm>
            <a:off x="962763" y="2334399"/>
            <a:ext cx="370046" cy="845404"/>
            <a:chOff x="1600200" y="1721303"/>
            <a:chExt cx="370046" cy="845404"/>
          </a:xfrm>
        </p:grpSpPr>
        <p:pic>
          <p:nvPicPr>
            <p:cNvPr id="57"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721303"/>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1600200" y="2335875"/>
              <a:ext cx="367408" cy="230832"/>
            </a:xfrm>
            <a:prstGeom prst="rect">
              <a:avLst/>
            </a:prstGeom>
            <a:noFill/>
          </p:spPr>
          <p:txBody>
            <a:bodyPr wrap="none" rtlCol="0">
              <a:spAutoFit/>
            </a:bodyPr>
            <a:lstStyle/>
            <a:p>
              <a:r>
                <a:rPr lang="en-US" sz="900" dirty="0" smtClean="0"/>
                <a:t>QIO</a:t>
              </a:r>
              <a:endParaRPr lang="en-US" sz="900" dirty="0"/>
            </a:p>
          </p:txBody>
        </p:sp>
      </p:grpSp>
      <p:sp>
        <p:nvSpPr>
          <p:cNvPr id="66" name="TextBox 65"/>
          <p:cNvSpPr txBox="1"/>
          <p:nvPr/>
        </p:nvSpPr>
        <p:spPr>
          <a:xfrm>
            <a:off x="1828800" y="3627567"/>
            <a:ext cx="405880" cy="230832"/>
          </a:xfrm>
          <a:prstGeom prst="rect">
            <a:avLst/>
          </a:prstGeom>
          <a:noFill/>
        </p:spPr>
        <p:txBody>
          <a:bodyPr wrap="none" rtlCol="0">
            <a:spAutoFit/>
          </a:bodyPr>
          <a:lstStyle/>
          <a:p>
            <a:r>
              <a:rPr lang="en-US" sz="900" dirty="0" smtClean="0"/>
              <a:t>PBM</a:t>
            </a:r>
            <a:endParaRPr lang="en-US" sz="900" dirty="0"/>
          </a:p>
        </p:txBody>
      </p:sp>
      <p:grpSp>
        <p:nvGrpSpPr>
          <p:cNvPr id="76" name="Group 75"/>
          <p:cNvGrpSpPr/>
          <p:nvPr/>
        </p:nvGrpSpPr>
        <p:grpSpPr>
          <a:xfrm>
            <a:off x="446596" y="4006440"/>
            <a:ext cx="883575" cy="918759"/>
            <a:chOff x="1343435" y="3696384"/>
            <a:chExt cx="883575" cy="918759"/>
          </a:xfrm>
        </p:grpSpPr>
        <p:pic>
          <p:nvPicPr>
            <p:cNvPr id="61"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3696384"/>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66"/>
            <p:cNvSpPr txBox="1"/>
            <p:nvPr/>
          </p:nvSpPr>
          <p:spPr>
            <a:xfrm>
              <a:off x="1343435" y="4245811"/>
              <a:ext cx="883575" cy="369332"/>
            </a:xfrm>
            <a:prstGeom prst="rect">
              <a:avLst/>
            </a:prstGeom>
            <a:noFill/>
          </p:spPr>
          <p:txBody>
            <a:bodyPr wrap="none" rtlCol="0">
              <a:spAutoFit/>
            </a:bodyPr>
            <a:lstStyle/>
            <a:p>
              <a:pPr algn="ctr"/>
              <a:r>
                <a:rPr lang="en-US" sz="900" dirty="0" smtClean="0"/>
                <a:t>Transportation</a:t>
              </a:r>
            </a:p>
            <a:p>
              <a:pPr algn="ctr"/>
              <a:r>
                <a:rPr lang="en-US" sz="900" dirty="0" smtClean="0"/>
                <a:t>Broker</a:t>
              </a:r>
              <a:endParaRPr lang="en-US" sz="900" dirty="0"/>
            </a:p>
          </p:txBody>
        </p:sp>
      </p:grpSp>
      <p:grpSp>
        <p:nvGrpSpPr>
          <p:cNvPr id="81" name="Group 80"/>
          <p:cNvGrpSpPr/>
          <p:nvPr/>
        </p:nvGrpSpPr>
        <p:grpSpPr>
          <a:xfrm>
            <a:off x="1981200" y="4732478"/>
            <a:ext cx="529312" cy="954721"/>
            <a:chOff x="2561928" y="4624001"/>
            <a:chExt cx="529312" cy="954721"/>
          </a:xfrm>
        </p:grpSpPr>
        <p:pic>
          <p:nvPicPr>
            <p:cNvPr id="62"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6418" y="4624001"/>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p:cNvSpPr txBox="1"/>
            <p:nvPr/>
          </p:nvSpPr>
          <p:spPr>
            <a:xfrm>
              <a:off x="2561928" y="5209390"/>
              <a:ext cx="529312" cy="369332"/>
            </a:xfrm>
            <a:prstGeom prst="rect">
              <a:avLst/>
            </a:prstGeom>
            <a:noFill/>
          </p:spPr>
          <p:txBody>
            <a:bodyPr wrap="none" rtlCol="0">
              <a:spAutoFit/>
            </a:bodyPr>
            <a:lstStyle/>
            <a:p>
              <a:pPr algn="ctr"/>
              <a:r>
                <a:rPr lang="en-US" sz="900" dirty="0" smtClean="0"/>
                <a:t>ACEDs/</a:t>
              </a:r>
            </a:p>
            <a:p>
              <a:pPr algn="ctr"/>
              <a:r>
                <a:rPr lang="en-US" sz="900" dirty="0" smtClean="0"/>
                <a:t>DCAS</a:t>
              </a:r>
              <a:endParaRPr lang="en-US" sz="900" dirty="0"/>
            </a:p>
          </p:txBody>
        </p:sp>
      </p:grpSp>
      <p:grpSp>
        <p:nvGrpSpPr>
          <p:cNvPr id="77" name="Group 76"/>
          <p:cNvGrpSpPr/>
          <p:nvPr/>
        </p:nvGrpSpPr>
        <p:grpSpPr>
          <a:xfrm>
            <a:off x="1250854" y="5868002"/>
            <a:ext cx="393891" cy="809797"/>
            <a:chOff x="1576355" y="5753100"/>
            <a:chExt cx="393891" cy="809797"/>
          </a:xfrm>
        </p:grpSpPr>
        <p:pic>
          <p:nvPicPr>
            <p:cNvPr id="63" name="Picture 5" descr="C:\Users\sam.walker\Desktop\Internet-downloads\131318167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5753100"/>
              <a:ext cx="370046" cy="571500"/>
            </a:xfrm>
            <a:prstGeom prst="rect">
              <a:avLst/>
            </a:prstGeom>
            <a:noFill/>
            <a:extLst>
              <a:ext uri="{909E8E84-426E-40DD-AFC4-6F175D3DCCD1}">
                <a14:hiddenFill xmlns:a14="http://schemas.microsoft.com/office/drawing/2010/main">
                  <a:solidFill>
                    <a:srgbClr val="FFFFFF"/>
                  </a:solidFill>
                </a14:hiddenFill>
              </a:ext>
            </a:extLst>
          </p:spPr>
        </p:pic>
        <p:sp>
          <p:nvSpPr>
            <p:cNvPr id="69" name="TextBox 68"/>
            <p:cNvSpPr txBox="1"/>
            <p:nvPr/>
          </p:nvSpPr>
          <p:spPr>
            <a:xfrm>
              <a:off x="1576355" y="6332065"/>
              <a:ext cx="375424" cy="230832"/>
            </a:xfrm>
            <a:prstGeom prst="rect">
              <a:avLst/>
            </a:prstGeom>
            <a:noFill/>
          </p:spPr>
          <p:txBody>
            <a:bodyPr wrap="none" rtlCol="0">
              <a:spAutoFit/>
            </a:bodyPr>
            <a:lstStyle/>
            <a:p>
              <a:r>
                <a:rPr lang="en-US" sz="900" dirty="0" smtClean="0"/>
                <a:t>EHR</a:t>
              </a:r>
              <a:endParaRPr lang="en-US" sz="900" dirty="0"/>
            </a:p>
          </p:txBody>
        </p:sp>
      </p:grpSp>
      <p:cxnSp>
        <p:nvCxnSpPr>
          <p:cNvPr id="3" name="Straight Connector 2"/>
          <p:cNvCxnSpPr/>
          <p:nvPr/>
        </p:nvCxnSpPr>
        <p:spPr>
          <a:xfrm>
            <a:off x="1447800" y="2592655"/>
            <a:ext cx="236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514600" y="5042704"/>
            <a:ext cx="1403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752600" y="6115652"/>
            <a:ext cx="228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219200" y="4243094"/>
            <a:ext cx="2590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350219" y="3341817"/>
            <a:ext cx="14588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071560" y="1630182"/>
            <a:ext cx="1897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044553" y="2466165"/>
            <a:ext cx="829073" cy="230832"/>
          </a:xfrm>
          <a:prstGeom prst="rect">
            <a:avLst/>
          </a:prstGeom>
          <a:solidFill>
            <a:schemeClr val="bg1"/>
          </a:solidFill>
          <a:ln>
            <a:solidFill>
              <a:schemeClr val="tx1"/>
            </a:solidFill>
          </a:ln>
        </p:spPr>
        <p:txBody>
          <a:bodyPr wrap="none" rtlCol="0">
            <a:spAutoFit/>
          </a:bodyPr>
          <a:lstStyle/>
          <a:p>
            <a:r>
              <a:rPr lang="en-US" sz="900" dirty="0" smtClean="0"/>
              <a:t>PA Data Entry</a:t>
            </a:r>
            <a:endParaRPr lang="en-US" sz="900" dirty="0"/>
          </a:p>
        </p:txBody>
      </p:sp>
      <p:sp>
        <p:nvSpPr>
          <p:cNvPr id="79" name="TextBox 78"/>
          <p:cNvSpPr txBox="1"/>
          <p:nvPr/>
        </p:nvSpPr>
        <p:spPr>
          <a:xfrm>
            <a:off x="2044553" y="4058428"/>
            <a:ext cx="732893" cy="369332"/>
          </a:xfrm>
          <a:prstGeom prst="rect">
            <a:avLst/>
          </a:prstGeom>
          <a:solidFill>
            <a:schemeClr val="bg1"/>
          </a:solidFill>
          <a:ln>
            <a:solidFill>
              <a:schemeClr val="tx1"/>
            </a:solidFill>
          </a:ln>
        </p:spPr>
        <p:txBody>
          <a:bodyPr wrap="none" rtlCol="0">
            <a:spAutoFit/>
          </a:bodyPr>
          <a:lstStyle/>
          <a:p>
            <a:pPr algn="ctr"/>
            <a:r>
              <a:rPr lang="en-US" sz="900" dirty="0" smtClean="0"/>
              <a:t>Enrollment </a:t>
            </a:r>
          </a:p>
          <a:p>
            <a:pPr algn="ctr"/>
            <a:r>
              <a:rPr lang="en-US" sz="900" dirty="0" smtClean="0"/>
              <a:t>Data</a:t>
            </a:r>
            <a:endParaRPr lang="en-US" sz="900" dirty="0"/>
          </a:p>
        </p:txBody>
      </p:sp>
      <p:sp>
        <p:nvSpPr>
          <p:cNvPr id="87" name="TextBox 86"/>
          <p:cNvSpPr txBox="1"/>
          <p:nvPr/>
        </p:nvSpPr>
        <p:spPr>
          <a:xfrm>
            <a:off x="2606115" y="1445516"/>
            <a:ext cx="732893" cy="369332"/>
          </a:xfrm>
          <a:prstGeom prst="rect">
            <a:avLst/>
          </a:prstGeom>
          <a:solidFill>
            <a:schemeClr val="bg1"/>
          </a:solidFill>
          <a:ln>
            <a:solidFill>
              <a:schemeClr val="tx1"/>
            </a:solidFill>
          </a:ln>
        </p:spPr>
        <p:txBody>
          <a:bodyPr wrap="none" rtlCol="0">
            <a:spAutoFit/>
          </a:bodyPr>
          <a:lstStyle/>
          <a:p>
            <a:pPr algn="ctr"/>
            <a:r>
              <a:rPr lang="en-US" sz="900" dirty="0" smtClean="0"/>
              <a:t>Enrollment </a:t>
            </a:r>
          </a:p>
          <a:p>
            <a:pPr algn="ctr"/>
            <a:r>
              <a:rPr lang="en-US" sz="900" dirty="0" smtClean="0"/>
              <a:t>Data</a:t>
            </a:r>
            <a:endParaRPr lang="en-US" sz="900" dirty="0"/>
          </a:p>
        </p:txBody>
      </p:sp>
      <p:sp>
        <p:nvSpPr>
          <p:cNvPr id="91" name="TextBox 90"/>
          <p:cNvSpPr txBox="1"/>
          <p:nvPr/>
        </p:nvSpPr>
        <p:spPr>
          <a:xfrm>
            <a:off x="2634330" y="3197204"/>
            <a:ext cx="912429" cy="369332"/>
          </a:xfrm>
          <a:prstGeom prst="rect">
            <a:avLst/>
          </a:prstGeom>
          <a:solidFill>
            <a:schemeClr val="bg1"/>
          </a:solidFill>
          <a:ln>
            <a:solidFill>
              <a:schemeClr val="tx1"/>
            </a:solidFill>
          </a:ln>
        </p:spPr>
        <p:txBody>
          <a:bodyPr wrap="none" rtlCol="0">
            <a:spAutoFit/>
          </a:bodyPr>
          <a:lstStyle/>
          <a:p>
            <a:pPr algn="ctr"/>
            <a:r>
              <a:rPr lang="en-US" sz="900" dirty="0" smtClean="0"/>
              <a:t>Pharmacy </a:t>
            </a:r>
          </a:p>
          <a:p>
            <a:pPr algn="ctr"/>
            <a:r>
              <a:rPr lang="en-US" sz="900" dirty="0" smtClean="0"/>
              <a:t>Encounter Data</a:t>
            </a:r>
            <a:endParaRPr lang="en-US" sz="900" dirty="0"/>
          </a:p>
        </p:txBody>
      </p:sp>
      <p:sp>
        <p:nvSpPr>
          <p:cNvPr id="96" name="TextBox 95"/>
          <p:cNvSpPr txBox="1"/>
          <p:nvPr/>
        </p:nvSpPr>
        <p:spPr>
          <a:xfrm>
            <a:off x="2914505" y="4848749"/>
            <a:ext cx="651140" cy="507831"/>
          </a:xfrm>
          <a:prstGeom prst="rect">
            <a:avLst/>
          </a:prstGeom>
          <a:solidFill>
            <a:schemeClr val="bg1"/>
          </a:solidFill>
          <a:ln>
            <a:solidFill>
              <a:schemeClr val="tx1"/>
            </a:solidFill>
          </a:ln>
        </p:spPr>
        <p:txBody>
          <a:bodyPr wrap="none" rtlCol="0">
            <a:spAutoFit/>
          </a:bodyPr>
          <a:lstStyle/>
          <a:p>
            <a:pPr algn="ctr"/>
            <a:r>
              <a:rPr lang="en-US" sz="900" dirty="0" smtClean="0"/>
              <a:t>Recipient </a:t>
            </a:r>
          </a:p>
          <a:p>
            <a:pPr algn="ctr"/>
            <a:r>
              <a:rPr lang="en-US" sz="900" dirty="0" smtClean="0"/>
              <a:t>Eligibility</a:t>
            </a:r>
          </a:p>
          <a:p>
            <a:pPr algn="ctr"/>
            <a:r>
              <a:rPr lang="en-US" sz="900" dirty="0" smtClean="0"/>
              <a:t>Data</a:t>
            </a:r>
            <a:endParaRPr lang="en-US" sz="900" dirty="0"/>
          </a:p>
        </p:txBody>
      </p:sp>
      <p:sp>
        <p:nvSpPr>
          <p:cNvPr id="97" name="TextBox 96"/>
          <p:cNvSpPr txBox="1"/>
          <p:nvPr/>
        </p:nvSpPr>
        <p:spPr>
          <a:xfrm>
            <a:off x="2215307" y="5917770"/>
            <a:ext cx="1156086" cy="369332"/>
          </a:xfrm>
          <a:prstGeom prst="rect">
            <a:avLst/>
          </a:prstGeom>
          <a:solidFill>
            <a:schemeClr val="bg1"/>
          </a:solidFill>
          <a:ln>
            <a:solidFill>
              <a:schemeClr val="tx1"/>
            </a:solidFill>
          </a:ln>
        </p:spPr>
        <p:txBody>
          <a:bodyPr wrap="none" rtlCol="0">
            <a:spAutoFit/>
          </a:bodyPr>
          <a:lstStyle/>
          <a:p>
            <a:pPr algn="ctr"/>
            <a:r>
              <a:rPr lang="en-US" sz="900" dirty="0" smtClean="0"/>
              <a:t>Provider Payment &amp; </a:t>
            </a:r>
          </a:p>
          <a:p>
            <a:pPr algn="ctr"/>
            <a:r>
              <a:rPr lang="en-US" sz="900" dirty="0" smtClean="0"/>
              <a:t>Eligibility Data</a:t>
            </a:r>
            <a:endParaRPr lang="en-US" sz="900" dirty="0"/>
          </a:p>
        </p:txBody>
      </p:sp>
      <p:sp>
        <p:nvSpPr>
          <p:cNvPr id="2" name="TextBox 1"/>
          <p:cNvSpPr txBox="1"/>
          <p:nvPr/>
        </p:nvSpPr>
        <p:spPr>
          <a:xfrm>
            <a:off x="0" y="23191"/>
            <a:ext cx="9326664" cy="954107"/>
          </a:xfrm>
          <a:prstGeom prst="rect">
            <a:avLst/>
          </a:prstGeom>
          <a:noFill/>
        </p:spPr>
        <p:txBody>
          <a:bodyPr wrap="square" rtlCol="0">
            <a:spAutoFit/>
          </a:bodyPr>
          <a:lstStyle/>
          <a:p>
            <a:pPr algn="ctr"/>
            <a:r>
              <a:rPr lang="en-US" sz="2800" b="1" dirty="0" smtClean="0"/>
              <a:t>DHCF’s Current System Is A Single-Vendor Model</a:t>
            </a:r>
          </a:p>
          <a:p>
            <a:pPr algn="ctr"/>
            <a:r>
              <a:rPr lang="en-US" sz="2800" b="1" dirty="0" smtClean="0"/>
              <a:t>Developed And Operated By Xerox </a:t>
            </a:r>
            <a:endParaRPr lang="en-US" sz="2800" b="1" dirty="0"/>
          </a:p>
        </p:txBody>
      </p:sp>
      <p:sp>
        <p:nvSpPr>
          <p:cNvPr id="51" name="TextBox 50"/>
          <p:cNvSpPr txBox="1"/>
          <p:nvPr/>
        </p:nvSpPr>
        <p:spPr>
          <a:xfrm>
            <a:off x="8458200" y="6278809"/>
            <a:ext cx="301686" cy="369332"/>
          </a:xfrm>
          <a:prstGeom prst="rect">
            <a:avLst/>
          </a:prstGeom>
          <a:noFill/>
        </p:spPr>
        <p:txBody>
          <a:bodyPr wrap="none" rtlCol="0">
            <a:spAutoFit/>
          </a:bodyPr>
          <a:lstStyle/>
          <a:p>
            <a:r>
              <a:rPr lang="en-US" dirty="0"/>
              <a:t>4</a:t>
            </a:r>
          </a:p>
        </p:txBody>
      </p:sp>
      <p:sp>
        <p:nvSpPr>
          <p:cNvPr id="82" name="TextBox 81"/>
          <p:cNvSpPr txBox="1"/>
          <p:nvPr/>
        </p:nvSpPr>
        <p:spPr>
          <a:xfrm>
            <a:off x="1274699" y="1029500"/>
            <a:ext cx="2055627" cy="276999"/>
          </a:xfrm>
          <a:prstGeom prst="rect">
            <a:avLst/>
          </a:prstGeom>
          <a:noFill/>
        </p:spPr>
        <p:txBody>
          <a:bodyPr wrap="none" rtlCol="0">
            <a:spAutoFit/>
          </a:bodyPr>
          <a:lstStyle/>
          <a:p>
            <a:r>
              <a:rPr lang="en-US" sz="1200" u="sng" dirty="0" smtClean="0"/>
              <a:t>External Systems to the MMIS</a:t>
            </a:r>
            <a:endParaRPr lang="en-US" sz="1200" u="sng" dirty="0"/>
          </a:p>
        </p:txBody>
      </p:sp>
      <p:sp>
        <p:nvSpPr>
          <p:cNvPr id="83" name="TextBox 82"/>
          <p:cNvSpPr txBox="1"/>
          <p:nvPr/>
        </p:nvSpPr>
        <p:spPr>
          <a:xfrm>
            <a:off x="4912537" y="1648599"/>
            <a:ext cx="1259663" cy="577081"/>
          </a:xfrm>
          <a:prstGeom prst="rect">
            <a:avLst/>
          </a:prstGeom>
          <a:noFill/>
        </p:spPr>
        <p:txBody>
          <a:bodyPr wrap="square" rtlCol="0">
            <a:spAutoFit/>
          </a:bodyPr>
          <a:lstStyle/>
          <a:p>
            <a:pPr algn="ctr"/>
            <a:r>
              <a:rPr lang="en-US" sz="1050" dirty="0" smtClean="0"/>
              <a:t>Paper Claims </a:t>
            </a:r>
          </a:p>
          <a:p>
            <a:pPr algn="ctr"/>
            <a:r>
              <a:rPr lang="en-US" sz="1050" dirty="0" smtClean="0"/>
              <a:t>Electronic </a:t>
            </a:r>
          </a:p>
          <a:p>
            <a:pPr algn="ctr"/>
            <a:r>
              <a:rPr lang="en-US" sz="1050" dirty="0" smtClean="0"/>
              <a:t>Keying System</a:t>
            </a:r>
            <a:endParaRPr lang="en-US" sz="1050" dirty="0"/>
          </a:p>
        </p:txBody>
      </p:sp>
      <p:sp>
        <p:nvSpPr>
          <p:cNvPr id="84" name="TextBox 83"/>
          <p:cNvSpPr txBox="1"/>
          <p:nvPr/>
        </p:nvSpPr>
        <p:spPr>
          <a:xfrm>
            <a:off x="4343400" y="3214301"/>
            <a:ext cx="1524000" cy="415498"/>
          </a:xfrm>
          <a:prstGeom prst="rect">
            <a:avLst/>
          </a:prstGeom>
          <a:noFill/>
        </p:spPr>
        <p:txBody>
          <a:bodyPr wrap="square" rtlCol="0">
            <a:spAutoFit/>
          </a:bodyPr>
          <a:lstStyle/>
          <a:p>
            <a:r>
              <a:rPr lang="en-US" sz="1050" dirty="0" smtClean="0"/>
              <a:t>Electronic Document </a:t>
            </a:r>
          </a:p>
          <a:p>
            <a:r>
              <a:rPr lang="en-US" sz="1050" dirty="0" smtClean="0"/>
              <a:t>Management System </a:t>
            </a:r>
            <a:endParaRPr lang="en-US" sz="1050" dirty="0"/>
          </a:p>
        </p:txBody>
      </p:sp>
      <p:sp>
        <p:nvSpPr>
          <p:cNvPr id="85" name="TextBox 84"/>
          <p:cNvSpPr txBox="1"/>
          <p:nvPr/>
        </p:nvSpPr>
        <p:spPr>
          <a:xfrm>
            <a:off x="7239000" y="3214301"/>
            <a:ext cx="1219200" cy="415498"/>
          </a:xfrm>
          <a:prstGeom prst="rect">
            <a:avLst/>
          </a:prstGeom>
          <a:noFill/>
        </p:spPr>
        <p:txBody>
          <a:bodyPr wrap="square" rtlCol="0">
            <a:spAutoFit/>
          </a:bodyPr>
          <a:lstStyle/>
          <a:p>
            <a:r>
              <a:rPr lang="en-US" sz="1050" dirty="0" smtClean="0"/>
              <a:t>Electronic Fraud Detection System </a:t>
            </a:r>
            <a:endParaRPr lang="en-US" sz="1050" dirty="0"/>
          </a:p>
        </p:txBody>
      </p:sp>
      <p:sp>
        <p:nvSpPr>
          <p:cNvPr id="86" name="TextBox 85"/>
          <p:cNvSpPr txBox="1"/>
          <p:nvPr/>
        </p:nvSpPr>
        <p:spPr>
          <a:xfrm>
            <a:off x="4959601" y="4736670"/>
            <a:ext cx="1159291" cy="489235"/>
          </a:xfrm>
          <a:prstGeom prst="rect">
            <a:avLst/>
          </a:prstGeom>
          <a:noFill/>
        </p:spPr>
        <p:txBody>
          <a:bodyPr wrap="none" rtlCol="0">
            <a:spAutoFit/>
          </a:bodyPr>
          <a:lstStyle/>
          <a:p>
            <a:r>
              <a:rPr lang="en-US" sz="1100" dirty="0" smtClean="0"/>
              <a:t>Correspondence </a:t>
            </a:r>
          </a:p>
          <a:p>
            <a:r>
              <a:rPr lang="en-US" sz="1100" dirty="0" smtClean="0"/>
              <a:t>Tracking System</a:t>
            </a:r>
            <a:endParaRPr lang="en-US" sz="1100" dirty="0"/>
          </a:p>
        </p:txBody>
      </p:sp>
    </p:spTree>
    <p:extLst>
      <p:ext uri="{BB962C8B-B14F-4D97-AF65-F5344CB8AC3E}">
        <p14:creationId xmlns:p14="http://schemas.microsoft.com/office/powerpoint/2010/main" val="2796075335"/>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5486" y="2093416"/>
            <a:ext cx="6736139" cy="4154984"/>
          </a:xfrm>
          <a:prstGeom prst="rect">
            <a:avLst/>
          </a:prstGeom>
          <a:noFill/>
        </p:spPr>
        <p:txBody>
          <a:bodyPr wrap="none" rtlCol="0">
            <a:spAutoFit/>
          </a:bodyPr>
          <a:lstStyle/>
          <a:p>
            <a:pPr marL="342900" indent="-342900">
              <a:buAutoNum type="arabicPeriod"/>
            </a:pPr>
            <a:r>
              <a:rPr lang="en-US" sz="2400" dirty="0" smtClean="0"/>
              <a:t>  CMS Requirements</a:t>
            </a:r>
          </a:p>
          <a:p>
            <a:pPr marL="342900" indent="-342900">
              <a:buAutoNum type="arabicPeriod"/>
            </a:pPr>
            <a:endParaRPr lang="en-US" sz="2400" dirty="0" smtClean="0"/>
          </a:p>
          <a:p>
            <a:pPr marL="342900" indent="-342900">
              <a:buAutoNum type="arabicPeriod"/>
            </a:pPr>
            <a:r>
              <a:rPr lang="en-US" sz="2400" dirty="0" smtClean="0"/>
              <a:t>  Current DC MMIS Enterprise</a:t>
            </a:r>
          </a:p>
          <a:p>
            <a:pPr marL="342900" indent="-342900">
              <a:buAutoNum type="arabicPeriod"/>
            </a:pPr>
            <a:endParaRPr lang="en-US" sz="2400" dirty="0" smtClean="0"/>
          </a:p>
          <a:p>
            <a:pPr marL="342900" indent="-342900">
              <a:buAutoNum type="arabicPeriod"/>
            </a:pPr>
            <a:r>
              <a:rPr lang="en-US" sz="2400" b="1" dirty="0" smtClean="0"/>
              <a:t>  Recommended MMIS Enterprise Modules</a:t>
            </a:r>
          </a:p>
          <a:p>
            <a:pPr marL="342900" indent="-342900">
              <a:buAutoNum type="arabicPeriod"/>
            </a:pPr>
            <a:endParaRPr lang="en-US" sz="2400" dirty="0"/>
          </a:p>
          <a:p>
            <a:pPr marL="342900" indent="-342900">
              <a:buAutoNum type="arabicPeriod"/>
            </a:pPr>
            <a:r>
              <a:rPr lang="en-US" sz="2400" dirty="0" smtClean="0"/>
              <a:t>  DC’s New MMIS Core System / Enterprise</a:t>
            </a:r>
          </a:p>
          <a:p>
            <a:pPr marL="342900" indent="-342900">
              <a:buAutoNum type="arabicPeriod"/>
            </a:pPr>
            <a:endParaRPr lang="en-US" sz="2400" dirty="0"/>
          </a:p>
          <a:p>
            <a:pPr marL="342900" indent="-342900">
              <a:buAutoNum type="arabicPeriod"/>
            </a:pPr>
            <a:r>
              <a:rPr lang="en-US" sz="2400" dirty="0" smtClean="0"/>
              <a:t>  DC MMIS Re-procurement FAQ’s</a:t>
            </a:r>
          </a:p>
          <a:p>
            <a:pPr marL="342900" indent="-342900">
              <a:buAutoNum type="arabicPeriod"/>
            </a:pPr>
            <a:endParaRPr lang="en-US" sz="2400" dirty="0"/>
          </a:p>
          <a:p>
            <a:pPr marL="342900" indent="-342900">
              <a:buAutoNum type="arabicPeriod"/>
            </a:pPr>
            <a:r>
              <a:rPr lang="en-US" sz="2400" dirty="0" smtClean="0"/>
              <a:t>  Timeline</a:t>
            </a:r>
          </a:p>
        </p:txBody>
      </p:sp>
      <p:sp>
        <p:nvSpPr>
          <p:cNvPr id="4" name="TextBox 3"/>
          <p:cNvSpPr txBox="1"/>
          <p:nvPr/>
        </p:nvSpPr>
        <p:spPr>
          <a:xfrm>
            <a:off x="1774605" y="761998"/>
            <a:ext cx="4826962" cy="646331"/>
          </a:xfrm>
          <a:prstGeom prst="rect">
            <a:avLst/>
          </a:prstGeom>
          <a:noFill/>
        </p:spPr>
        <p:txBody>
          <a:bodyPr wrap="none" rtlCol="0">
            <a:spAutoFit/>
          </a:bodyPr>
          <a:lstStyle/>
          <a:p>
            <a:pPr algn="ctr"/>
            <a:r>
              <a:rPr lang="en-US" sz="3600" b="1" dirty="0" smtClean="0"/>
              <a:t>Presentation Outline </a:t>
            </a:r>
            <a:endParaRPr lang="en-US" sz="3600" b="1" dirty="0"/>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67414389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00200" y="2362200"/>
            <a:ext cx="5075620" cy="3416320"/>
          </a:xfrm>
          <a:prstGeom prst="rect">
            <a:avLst/>
          </a:prstGeom>
          <a:noFill/>
        </p:spPr>
        <p:txBody>
          <a:bodyPr wrap="none" rtlCol="0">
            <a:spAutoFit/>
          </a:bodyPr>
          <a:lstStyle/>
          <a:p>
            <a:pPr marL="342900" indent="-342900">
              <a:buAutoNum type="arabicPeriod"/>
            </a:pPr>
            <a:r>
              <a:rPr lang="en-US" sz="2400" dirty="0" smtClean="0"/>
              <a:t>  Data Warehouse</a:t>
            </a:r>
          </a:p>
          <a:p>
            <a:pPr marL="342900" indent="-342900">
              <a:buAutoNum type="arabicPeriod"/>
            </a:pPr>
            <a:endParaRPr lang="en-US" sz="2400" dirty="0" smtClean="0"/>
          </a:p>
          <a:p>
            <a:pPr marL="342900" indent="-342900">
              <a:buAutoNum type="arabicPeriod"/>
            </a:pPr>
            <a:r>
              <a:rPr lang="en-US" sz="2400" dirty="0" smtClean="0"/>
              <a:t>  Provider Data Management System</a:t>
            </a:r>
          </a:p>
          <a:p>
            <a:pPr marL="342900" indent="-342900">
              <a:buAutoNum type="arabicPeriod"/>
            </a:pPr>
            <a:endParaRPr lang="en-US" sz="2400" dirty="0" smtClean="0"/>
          </a:p>
          <a:p>
            <a:pPr marL="342900" indent="-342900">
              <a:buAutoNum type="arabicPeriod"/>
            </a:pPr>
            <a:r>
              <a:rPr lang="en-US" sz="2400" dirty="0" smtClean="0"/>
              <a:t>  Case Management  System</a:t>
            </a:r>
          </a:p>
          <a:p>
            <a:pPr marL="342900" indent="-342900">
              <a:buAutoNum type="arabicPeriod"/>
            </a:pPr>
            <a:endParaRPr lang="en-US" sz="2400" dirty="0"/>
          </a:p>
          <a:p>
            <a:pPr marL="342900" indent="-342900">
              <a:buAutoNum type="arabicPeriod"/>
            </a:pPr>
            <a:r>
              <a:rPr lang="en-US" sz="2400" dirty="0" smtClean="0"/>
              <a:t>  Prior Authorization System</a:t>
            </a:r>
          </a:p>
          <a:p>
            <a:pPr marL="342900" indent="-342900">
              <a:buAutoNum type="arabicPeriod"/>
            </a:pPr>
            <a:endParaRPr lang="en-US" sz="2400" dirty="0"/>
          </a:p>
          <a:p>
            <a:pPr marL="342900" indent="-342900">
              <a:buAutoNum type="arabicPeriod"/>
            </a:pPr>
            <a:r>
              <a:rPr lang="en-US" sz="2400" dirty="0" smtClean="0"/>
              <a:t>  New MMIS CORE</a:t>
            </a:r>
            <a:endParaRPr lang="en-US" sz="2400" dirty="0"/>
          </a:p>
        </p:txBody>
      </p:sp>
      <p:sp>
        <p:nvSpPr>
          <p:cNvPr id="4" name="TextBox 3"/>
          <p:cNvSpPr txBox="1"/>
          <p:nvPr/>
        </p:nvSpPr>
        <p:spPr>
          <a:xfrm>
            <a:off x="914400" y="304800"/>
            <a:ext cx="7010400" cy="1077218"/>
          </a:xfrm>
          <a:prstGeom prst="rect">
            <a:avLst/>
          </a:prstGeom>
          <a:noFill/>
        </p:spPr>
        <p:txBody>
          <a:bodyPr wrap="square" rtlCol="0">
            <a:spAutoFit/>
          </a:bodyPr>
          <a:lstStyle/>
          <a:p>
            <a:pPr algn="ctr"/>
            <a:r>
              <a:rPr lang="en-US" sz="3200" b="1" dirty="0" smtClean="0"/>
              <a:t>The New Design Recommended By CMS Consists of Five Modules</a:t>
            </a:r>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p14="http://schemas.microsoft.com/office/powerpoint/2010/main" val="266091805"/>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5486" y="2093416"/>
            <a:ext cx="6743962" cy="4154984"/>
          </a:xfrm>
          <a:prstGeom prst="rect">
            <a:avLst/>
          </a:prstGeom>
          <a:noFill/>
        </p:spPr>
        <p:txBody>
          <a:bodyPr wrap="none" rtlCol="0">
            <a:spAutoFit/>
          </a:bodyPr>
          <a:lstStyle/>
          <a:p>
            <a:pPr marL="342900" indent="-342900">
              <a:buAutoNum type="arabicPeriod"/>
            </a:pPr>
            <a:r>
              <a:rPr lang="en-US" sz="2400" dirty="0" smtClean="0"/>
              <a:t>  CMS Requirements</a:t>
            </a:r>
          </a:p>
          <a:p>
            <a:pPr marL="342900" indent="-342900">
              <a:buAutoNum type="arabicPeriod"/>
            </a:pPr>
            <a:endParaRPr lang="en-US" sz="2400" dirty="0" smtClean="0"/>
          </a:p>
          <a:p>
            <a:pPr marL="342900" indent="-342900">
              <a:buAutoNum type="arabicPeriod"/>
            </a:pPr>
            <a:r>
              <a:rPr lang="en-US" sz="2400" dirty="0" smtClean="0"/>
              <a:t>  Current DC MMIS Enterprise</a:t>
            </a:r>
          </a:p>
          <a:p>
            <a:pPr marL="342900" indent="-342900">
              <a:buAutoNum type="arabicPeriod"/>
            </a:pPr>
            <a:endParaRPr lang="en-US" sz="2400" dirty="0" smtClean="0"/>
          </a:p>
          <a:p>
            <a:pPr marL="342900" indent="-342900">
              <a:buAutoNum type="arabicPeriod"/>
            </a:pPr>
            <a:r>
              <a:rPr lang="en-US" sz="2400" b="1" dirty="0" smtClean="0"/>
              <a:t>  </a:t>
            </a:r>
            <a:r>
              <a:rPr lang="en-US" sz="2400" dirty="0" smtClean="0"/>
              <a:t>Recommended MMIS Enterprise Modules</a:t>
            </a:r>
          </a:p>
          <a:p>
            <a:pPr marL="342900" indent="-342900">
              <a:buAutoNum type="arabicPeriod"/>
            </a:pPr>
            <a:endParaRPr lang="en-US" sz="2400" dirty="0"/>
          </a:p>
          <a:p>
            <a:pPr marL="342900" indent="-342900">
              <a:buAutoNum type="arabicPeriod"/>
            </a:pPr>
            <a:r>
              <a:rPr lang="en-US" sz="2400" b="1" dirty="0" smtClean="0"/>
              <a:t>  DC’s New MMIS Core System / Enterprise</a:t>
            </a:r>
          </a:p>
          <a:p>
            <a:pPr marL="342900" indent="-342900">
              <a:buAutoNum type="arabicPeriod"/>
            </a:pPr>
            <a:endParaRPr lang="en-US" sz="2400" dirty="0"/>
          </a:p>
          <a:p>
            <a:pPr marL="342900" indent="-342900">
              <a:buAutoNum type="arabicPeriod"/>
            </a:pPr>
            <a:r>
              <a:rPr lang="en-US" sz="2400" dirty="0" smtClean="0"/>
              <a:t>  DC MMIS Re-procurement FAQ’s</a:t>
            </a:r>
          </a:p>
          <a:p>
            <a:pPr marL="342900" indent="-342900">
              <a:buAutoNum type="arabicPeriod"/>
            </a:pPr>
            <a:endParaRPr lang="en-US" sz="2400" dirty="0"/>
          </a:p>
          <a:p>
            <a:pPr marL="342900" indent="-342900">
              <a:buAutoNum type="arabicPeriod"/>
            </a:pPr>
            <a:r>
              <a:rPr lang="en-US" sz="2400" dirty="0" smtClean="0"/>
              <a:t>  Timeline</a:t>
            </a:r>
          </a:p>
        </p:txBody>
      </p:sp>
      <p:sp>
        <p:nvSpPr>
          <p:cNvPr id="4" name="TextBox 3"/>
          <p:cNvSpPr txBox="1"/>
          <p:nvPr/>
        </p:nvSpPr>
        <p:spPr>
          <a:xfrm>
            <a:off x="1774605" y="761998"/>
            <a:ext cx="4826962" cy="646331"/>
          </a:xfrm>
          <a:prstGeom prst="rect">
            <a:avLst/>
          </a:prstGeom>
          <a:noFill/>
        </p:spPr>
        <p:txBody>
          <a:bodyPr wrap="none" rtlCol="0">
            <a:spAutoFit/>
          </a:bodyPr>
          <a:lstStyle/>
          <a:p>
            <a:pPr algn="ctr"/>
            <a:r>
              <a:rPr lang="en-US" sz="3600" b="1" dirty="0" smtClean="0"/>
              <a:t>Presentation Outline </a:t>
            </a:r>
            <a:endParaRPr lang="en-US" sz="3600" b="1" dirty="0"/>
          </a:p>
        </p:txBody>
      </p:sp>
      <p:sp>
        <p:nvSpPr>
          <p:cNvPr id="13" name="TextBox 12"/>
          <p:cNvSpPr txBox="1"/>
          <p:nvPr/>
        </p:nvSpPr>
        <p:spPr>
          <a:xfrm>
            <a:off x="8458200" y="6248400"/>
            <a:ext cx="30168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025746255"/>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2667000" y="1442682"/>
            <a:ext cx="3684959" cy="4236929"/>
          </a:xfrm>
          <a:prstGeom prst="rect">
            <a:avLst/>
          </a:prstGeom>
          <a:gradFill>
            <a:gsLst>
              <a:gs pos="0">
                <a:schemeClr val="accent2"/>
              </a:gs>
              <a:gs pos="19000">
                <a:schemeClr val="accent2"/>
              </a:gs>
              <a:gs pos="100000">
                <a:schemeClr val="bg1"/>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1908933" y="1128763"/>
            <a:ext cx="1672467" cy="1806051"/>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5" descr="C:\Users\sam.walker\Desktop\Internet-downloads\131318167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2199" y="1828800"/>
            <a:ext cx="585801" cy="860019"/>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p:cNvSpPr/>
          <p:nvPr/>
        </p:nvSpPr>
        <p:spPr>
          <a:xfrm>
            <a:off x="1978419" y="4290032"/>
            <a:ext cx="1609854" cy="1958368"/>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2069048" y="4507982"/>
            <a:ext cx="1428597" cy="521218"/>
          </a:xfrm>
          <a:prstGeom prst="rect">
            <a:avLst/>
          </a:prstGeom>
          <a:noFill/>
        </p:spPr>
        <p:txBody>
          <a:bodyPr wrap="none" rtlCol="0">
            <a:spAutoFit/>
          </a:bodyPr>
          <a:lstStyle/>
          <a:p>
            <a:r>
              <a:rPr lang="en-US" sz="1100" dirty="0" smtClean="0"/>
              <a:t>Electronic Document </a:t>
            </a:r>
          </a:p>
          <a:p>
            <a:r>
              <a:rPr lang="en-US" sz="1100" dirty="0" smtClean="0"/>
              <a:t>Management System </a:t>
            </a:r>
            <a:endParaRPr lang="en-US" sz="1100" dirty="0"/>
          </a:p>
        </p:txBody>
      </p:sp>
      <p:grpSp>
        <p:nvGrpSpPr>
          <p:cNvPr id="55" name="Group 54"/>
          <p:cNvGrpSpPr/>
          <p:nvPr/>
        </p:nvGrpSpPr>
        <p:grpSpPr>
          <a:xfrm>
            <a:off x="5672366" y="4255435"/>
            <a:ext cx="1608480" cy="1916766"/>
            <a:chOff x="3962400" y="4291293"/>
            <a:chExt cx="1295400" cy="1271307"/>
          </a:xfrm>
        </p:grpSpPr>
        <p:sp>
          <p:nvSpPr>
            <p:cNvPr id="42" name="Rectangle 41"/>
            <p:cNvSpPr/>
            <p:nvPr/>
          </p:nvSpPr>
          <p:spPr>
            <a:xfrm>
              <a:off x="3962400" y="4291293"/>
              <a:ext cx="1295400" cy="1271307"/>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4133383" y="4429469"/>
              <a:ext cx="933643" cy="324488"/>
            </a:xfrm>
            <a:prstGeom prst="rect">
              <a:avLst/>
            </a:prstGeom>
            <a:noFill/>
          </p:spPr>
          <p:txBody>
            <a:bodyPr wrap="none" rtlCol="0">
              <a:spAutoFit/>
            </a:bodyPr>
            <a:lstStyle/>
            <a:p>
              <a:r>
                <a:rPr lang="en-US" sz="1100" dirty="0" smtClean="0"/>
                <a:t>Correspondence </a:t>
              </a:r>
            </a:p>
            <a:p>
              <a:r>
                <a:rPr lang="en-US" sz="1100" dirty="0" smtClean="0"/>
                <a:t>Tracking System</a:t>
              </a:r>
              <a:endParaRPr lang="en-US" sz="1100" dirty="0"/>
            </a:p>
          </p:txBody>
        </p:sp>
      </p:grpSp>
      <p:sp>
        <p:nvSpPr>
          <p:cNvPr id="29" name="Rectangle 28"/>
          <p:cNvSpPr/>
          <p:nvPr/>
        </p:nvSpPr>
        <p:spPr>
          <a:xfrm>
            <a:off x="5557227" y="1118414"/>
            <a:ext cx="1681773" cy="1816400"/>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6" name="Picture 4" descr="C:\Users\sam.walker\Desktop\Internet-downloads\web-serv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1111" y="1810738"/>
            <a:ext cx="746417" cy="8562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19799" y="1245513"/>
            <a:ext cx="825867" cy="430887"/>
          </a:xfrm>
          <a:prstGeom prst="rect">
            <a:avLst/>
          </a:prstGeom>
          <a:noFill/>
        </p:spPr>
        <p:txBody>
          <a:bodyPr wrap="none" rtlCol="0">
            <a:spAutoFit/>
          </a:bodyPr>
          <a:lstStyle/>
          <a:p>
            <a:pPr algn="ctr"/>
            <a:r>
              <a:rPr lang="en-US" sz="1100" dirty="0" smtClean="0"/>
              <a:t>MMIS Web</a:t>
            </a:r>
          </a:p>
          <a:p>
            <a:pPr algn="ctr"/>
            <a:r>
              <a:rPr lang="en-US" sz="1100" dirty="0" smtClean="0"/>
              <a:t>Portal</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2934815"/>
            <a:ext cx="1023250" cy="125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9798" y="5105400"/>
            <a:ext cx="585787"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1424" y="5029200"/>
            <a:ext cx="585787"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 name="TextBox 87"/>
          <p:cNvSpPr txBox="1"/>
          <p:nvPr/>
        </p:nvSpPr>
        <p:spPr>
          <a:xfrm>
            <a:off x="601358" y="203234"/>
            <a:ext cx="7878567" cy="523220"/>
          </a:xfrm>
          <a:prstGeom prst="rect">
            <a:avLst/>
          </a:prstGeom>
          <a:noFill/>
        </p:spPr>
        <p:txBody>
          <a:bodyPr wrap="none" rtlCol="0">
            <a:spAutoFit/>
          </a:bodyPr>
          <a:lstStyle/>
          <a:p>
            <a:r>
              <a:rPr lang="en-US" sz="2800" b="1" dirty="0" smtClean="0"/>
              <a:t>The Design For DC’s New MMIS Core System</a:t>
            </a:r>
            <a:endParaRPr lang="en-US" sz="2800" b="1" dirty="0"/>
          </a:p>
        </p:txBody>
      </p:sp>
      <p:sp>
        <p:nvSpPr>
          <p:cNvPr id="34" name="TextBox 33"/>
          <p:cNvSpPr txBox="1"/>
          <p:nvPr/>
        </p:nvSpPr>
        <p:spPr>
          <a:xfrm>
            <a:off x="3346637" y="4414404"/>
            <a:ext cx="2520763" cy="646331"/>
          </a:xfrm>
          <a:prstGeom prst="rect">
            <a:avLst/>
          </a:prstGeom>
          <a:noFill/>
        </p:spPr>
        <p:txBody>
          <a:bodyPr wrap="square" rtlCol="0">
            <a:spAutoFit/>
          </a:bodyPr>
          <a:lstStyle/>
          <a:p>
            <a:pPr algn="ctr"/>
            <a:r>
              <a:rPr lang="en-US" sz="1200" dirty="0" smtClean="0"/>
              <a:t>Claims - Reference – </a:t>
            </a:r>
          </a:p>
          <a:p>
            <a:pPr algn="ctr"/>
            <a:r>
              <a:rPr lang="en-US" sz="1200" dirty="0" smtClean="0"/>
              <a:t>Financial - Recipient – </a:t>
            </a:r>
            <a:br>
              <a:rPr lang="en-US" sz="1200" dirty="0" smtClean="0"/>
            </a:br>
            <a:r>
              <a:rPr lang="en-US" sz="1200" dirty="0" smtClean="0"/>
              <a:t>TPL - Managed Care</a:t>
            </a:r>
            <a:endParaRPr lang="en-US" sz="1200" dirty="0"/>
          </a:p>
        </p:txBody>
      </p:sp>
      <p:sp>
        <p:nvSpPr>
          <p:cNvPr id="44" name="TextBox 43"/>
          <p:cNvSpPr txBox="1"/>
          <p:nvPr/>
        </p:nvSpPr>
        <p:spPr>
          <a:xfrm>
            <a:off x="3659761" y="1923810"/>
            <a:ext cx="1780928" cy="646331"/>
          </a:xfrm>
          <a:prstGeom prst="rect">
            <a:avLst/>
          </a:prstGeom>
          <a:noFill/>
        </p:spPr>
        <p:txBody>
          <a:bodyPr wrap="square" rtlCol="0">
            <a:spAutoFit/>
          </a:bodyPr>
          <a:lstStyle/>
          <a:p>
            <a:pPr algn="ctr"/>
            <a:r>
              <a:rPr lang="en-US" b="1" dirty="0" smtClean="0"/>
              <a:t>NEW MMIS </a:t>
            </a:r>
          </a:p>
          <a:p>
            <a:pPr algn="ctr"/>
            <a:r>
              <a:rPr lang="en-US" b="1" dirty="0" smtClean="0"/>
              <a:t>System</a:t>
            </a:r>
            <a:endParaRPr lang="en-US" sz="1200" dirty="0"/>
          </a:p>
        </p:txBody>
      </p:sp>
      <p:sp>
        <p:nvSpPr>
          <p:cNvPr id="45" name="TextBox 44"/>
          <p:cNvSpPr txBox="1"/>
          <p:nvPr/>
        </p:nvSpPr>
        <p:spPr>
          <a:xfrm>
            <a:off x="1905000" y="1245513"/>
            <a:ext cx="1602984" cy="430887"/>
          </a:xfrm>
          <a:prstGeom prst="rect">
            <a:avLst/>
          </a:prstGeom>
          <a:noFill/>
        </p:spPr>
        <p:txBody>
          <a:bodyPr wrap="square" rtlCol="0">
            <a:spAutoFit/>
          </a:bodyPr>
          <a:lstStyle/>
          <a:p>
            <a:pPr algn="ctr"/>
            <a:r>
              <a:rPr lang="en-US" sz="1100" dirty="0" smtClean="0"/>
              <a:t>Paper Claims Electronic Keying System</a:t>
            </a:r>
            <a:endParaRPr lang="en-US" sz="1100" dirty="0"/>
          </a:p>
        </p:txBody>
      </p:sp>
      <p:sp>
        <p:nvSpPr>
          <p:cNvPr id="48" name="TextBox 47"/>
          <p:cNvSpPr txBox="1"/>
          <p:nvPr/>
        </p:nvSpPr>
        <p:spPr>
          <a:xfrm>
            <a:off x="8471019" y="6271629"/>
            <a:ext cx="301686" cy="369332"/>
          </a:xfrm>
          <a:prstGeom prst="rect">
            <a:avLst/>
          </a:prstGeom>
          <a:noFill/>
        </p:spPr>
        <p:txBody>
          <a:bodyPr wrap="none" rtlCol="0">
            <a:spAutoFit/>
          </a:bodyPr>
          <a:lstStyle/>
          <a:p>
            <a:r>
              <a:rPr lang="en-US" dirty="0" smtClean="0"/>
              <a:t>6</a:t>
            </a:r>
            <a:endParaRPr lang="en-US" dirty="0"/>
          </a:p>
        </p:txBody>
      </p:sp>
    </p:spTree>
    <p:extLst>
      <p:ext uri="{BB962C8B-B14F-4D97-AF65-F5344CB8AC3E}">
        <p14:creationId xmlns:p14="http://schemas.microsoft.com/office/powerpoint/2010/main" val="1792848972"/>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42394</TotalTime>
  <Words>864</Words>
  <Application>Microsoft Office PowerPoint</Application>
  <PresentationFormat>On-screen Show (4:3)</PresentationFormat>
  <Paragraphs>258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Dads Tie</vt:lpstr>
      <vt:lpstr> DHCF MMIS Enterprise  Re-procurement Strategy And Planned Timeframe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 Sam (DHCF)</dc:creator>
  <cp:lastModifiedBy>DS</cp:lastModifiedBy>
  <cp:revision>139</cp:revision>
  <cp:lastPrinted>2015-10-29T14:23:06Z</cp:lastPrinted>
  <dcterms:created xsi:type="dcterms:W3CDTF">2015-04-14T12:59:08Z</dcterms:created>
  <dcterms:modified xsi:type="dcterms:W3CDTF">2016-04-01T18:58:00Z</dcterms:modified>
</cp:coreProperties>
</file>