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E9DB59-AB33-44B3-A918-F91F7B3A2B95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E086B83-4F43-431E-8E7A-BC6C5BA49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29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6119D0-A47F-423E-A3A9-58115A59252E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642AF65-F719-446E-8A6D-152E427123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04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814" indent="-288005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2021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830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639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4448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5256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6065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873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BEAB218-11BF-4CBB-AB58-A7E22074E8E0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814" indent="-288005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2021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830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639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4448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5256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6065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873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BEAB218-11BF-4CBB-AB58-A7E22074E8E0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814" indent="-288005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2021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830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639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4448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5256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6065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873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BEAB218-11BF-4CBB-AB58-A7E22074E8E0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814" indent="-288005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2021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830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639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4448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5256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6065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873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BEAB218-11BF-4CBB-AB58-A7E22074E8E0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814" indent="-288005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2021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830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639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4448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5256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6065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873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BEAB218-11BF-4CBB-AB58-A7E22074E8E0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814" indent="-288005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2021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830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639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4448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5256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6065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873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BEAB218-11BF-4CBB-AB58-A7E22074E8E0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814" indent="-288005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2021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830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639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4448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5256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6065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873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BEAB218-11BF-4CBB-AB58-A7E22074E8E0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814" indent="-288005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2021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830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639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4448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5256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6065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873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BEAB218-11BF-4CBB-AB58-A7E22074E8E0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814" indent="-288005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2021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830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639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4448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5256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6065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873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BEAB218-11BF-4CBB-AB58-A7E22074E8E0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814" indent="-288005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2021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830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639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4448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5256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6065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873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BEAB218-11BF-4CBB-AB58-A7E22074E8E0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814" indent="-288005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2021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830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639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4448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5256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6065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873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BEAB218-11BF-4CBB-AB58-A7E22074E8E0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814" indent="-288005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2021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830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639" indent="-230404" defTabSz="94081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4448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5256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6065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873" indent="-230404" defTabSz="94081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BEAB218-11BF-4CBB-AB58-A7E22074E8E0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57AC-C54D-4537-A3E3-B92699AF199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42CA-06C6-4578-8AEB-3898902246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74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57AC-C54D-4537-A3E3-B92699AF199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42CA-06C6-4578-8AEB-3898902246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9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57AC-C54D-4537-A3E3-B92699AF199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42CA-06C6-4578-8AEB-3898902246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1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57AC-C54D-4537-A3E3-B92699AF199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42CA-06C6-4578-8AEB-3898902246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2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57AC-C54D-4537-A3E3-B92699AF199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42CA-06C6-4578-8AEB-3898902246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7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57AC-C54D-4537-A3E3-B92699AF199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42CA-06C6-4578-8AEB-3898902246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5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57AC-C54D-4537-A3E3-B92699AF199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42CA-06C6-4578-8AEB-3898902246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7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57AC-C54D-4537-A3E3-B92699AF199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42CA-06C6-4578-8AEB-3898902246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7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57AC-C54D-4537-A3E3-B92699AF199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42CA-06C6-4578-8AEB-3898902246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57AC-C54D-4537-A3E3-B92699AF199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42CA-06C6-4578-8AEB-3898902246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57AC-C54D-4537-A3E3-B92699AF199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42CA-06C6-4578-8AEB-3898902246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53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57AC-C54D-4537-A3E3-B92699AF199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F42CA-06C6-4578-8AEB-3898902246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7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c-medicaid.com/dcwebportal/nonsecure/downloadEnrollmentPackag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c-medicaid.com/dcwebportal/providerSpecificInformation/providerInformatio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2450" y="1676400"/>
            <a:ext cx="8040688" cy="21336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Department of Health Care Finance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Primary Care Enhanced Rates </a:t>
            </a:r>
          </a:p>
        </p:txBody>
      </p:sp>
      <p:sp>
        <p:nvSpPr>
          <p:cNvPr id="307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084263" y="4572000"/>
            <a:ext cx="6910387" cy="1125538"/>
          </a:xfrm>
          <a:noFill/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1800" b="0" i="1" dirty="0" smtClean="0"/>
              <a:t>Presentation by:</a:t>
            </a:r>
          </a:p>
          <a:p>
            <a:pPr algn="ctr"/>
            <a:r>
              <a:rPr lang="en-US" sz="2400" dirty="0" smtClean="0"/>
              <a:t>Claudia Schlosberg. JD</a:t>
            </a:r>
          </a:p>
          <a:p>
            <a:pPr algn="ctr"/>
            <a:r>
              <a:rPr lang="en-US" sz="2400" dirty="0" smtClean="0"/>
              <a:t>Director, Health Care Policy and Research Administration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04800" y="6032500"/>
            <a:ext cx="3962400" cy="581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en-US" sz="1600" dirty="0">
              <a:solidFill>
                <a:schemeClr val="accent2">
                  <a:lumMod val="50000"/>
                </a:schemeClr>
              </a:solidFill>
              <a:latin typeface="Times New Roman" charset="0"/>
            </a:endParaRPr>
          </a:p>
          <a:p>
            <a:pPr algn="ctr">
              <a:defRPr/>
            </a:pPr>
            <a:r>
              <a:rPr lang="en-US" sz="1600" dirty="0">
                <a:latin typeface="+mn-lt"/>
              </a:rPr>
              <a:t>Department of Health Care Finance</a:t>
            </a:r>
          </a:p>
        </p:txBody>
      </p:sp>
      <p:sp>
        <p:nvSpPr>
          <p:cNvPr id="3077" name="Text Box 14"/>
          <p:cNvSpPr txBox="1">
            <a:spLocks noChangeArrowheads="1"/>
          </p:cNvSpPr>
          <p:nvPr/>
        </p:nvSpPr>
        <p:spPr bwMode="auto">
          <a:xfrm>
            <a:off x="6510338" y="6111875"/>
            <a:ext cx="2082800" cy="581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r>
              <a:rPr lang="en-US" sz="1600" dirty="0" smtClean="0">
                <a:latin typeface="+mn-lt"/>
              </a:rPr>
              <a:t>April 2013</a:t>
            </a:r>
          </a:p>
          <a:p>
            <a:pPr algn="ctr">
              <a:defRPr/>
            </a:pPr>
            <a:r>
              <a:rPr lang="en-US" sz="1600" dirty="0" smtClean="0">
                <a:latin typeface="+mn-lt"/>
              </a:rPr>
              <a:t>Washington DC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84263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213" y="0"/>
            <a:ext cx="108585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317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769" y="583843"/>
            <a:ext cx="8040688" cy="1473557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MCO Transitions</a:t>
            </a:r>
          </a:p>
        </p:txBody>
      </p:sp>
      <p:sp>
        <p:nvSpPr>
          <p:cNvPr id="307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905000"/>
            <a:ext cx="8051007" cy="4114800"/>
          </a:xfrm>
          <a:noFill/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New MCO contracts are effective July 1, 2013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All contracts in effect in CY 2013 are subject to the new amendments.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Plans leaving the market will be responsible for processing and paying enhanced rates for dates of service from January 1, 2013 to June 30, 2013.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New plans will be responsible for processing and paying enhanced rates for dates of services from July 1, 2013 forward.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04800" y="6032500"/>
            <a:ext cx="3962400" cy="581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en-US" sz="1600" dirty="0">
              <a:solidFill>
                <a:schemeClr val="accent2">
                  <a:lumMod val="50000"/>
                </a:schemeClr>
              </a:solidFill>
              <a:latin typeface="Times New Roman" charset="0"/>
            </a:endParaRPr>
          </a:p>
          <a:p>
            <a:pPr algn="ctr">
              <a:defRPr/>
            </a:pPr>
            <a:r>
              <a:rPr lang="en-US" sz="1600" dirty="0">
                <a:latin typeface="+mn-lt"/>
              </a:rPr>
              <a:t>Department of Health Care Finance</a:t>
            </a:r>
          </a:p>
        </p:txBody>
      </p:sp>
      <p:sp>
        <p:nvSpPr>
          <p:cNvPr id="3077" name="Text Box 14"/>
          <p:cNvSpPr txBox="1">
            <a:spLocks noChangeArrowheads="1"/>
          </p:cNvSpPr>
          <p:nvPr/>
        </p:nvSpPr>
        <p:spPr bwMode="auto">
          <a:xfrm>
            <a:off x="6510338" y="6111875"/>
            <a:ext cx="2082800" cy="581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r>
              <a:rPr lang="en-US" sz="1600" dirty="0" smtClean="0">
                <a:latin typeface="+mn-lt"/>
              </a:rPr>
              <a:t>April 2013</a:t>
            </a:r>
          </a:p>
          <a:p>
            <a:pPr algn="ctr">
              <a:defRPr/>
            </a:pPr>
            <a:r>
              <a:rPr lang="en-US" sz="1600" dirty="0" smtClean="0">
                <a:latin typeface="+mn-lt"/>
              </a:rPr>
              <a:t>Washington DC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84263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213" y="0"/>
            <a:ext cx="108585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538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769" y="583843"/>
            <a:ext cx="8040688" cy="1473557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Va</a:t>
            </a:r>
            <a:r>
              <a:rPr lang="en-US" sz="4000" dirty="0" smtClean="0"/>
              <a:t>lidation Protocol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905000"/>
            <a:ext cx="8051007" cy="4114800"/>
          </a:xfrm>
          <a:noFill/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DHCF is developing a protocol to validate provider eligibility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Providers who falsely self-attest are subject to recoupment and referral to law enforcement for prosecution under the false claims act</a:t>
            </a:r>
          </a:p>
          <a:p>
            <a:pPr marL="342900" indent="-342900" algn="l"/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 smtClean="0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04800" y="6032500"/>
            <a:ext cx="3962400" cy="581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en-US" sz="1600" dirty="0">
              <a:solidFill>
                <a:schemeClr val="accent2">
                  <a:lumMod val="50000"/>
                </a:schemeClr>
              </a:solidFill>
              <a:latin typeface="Times New Roman" charset="0"/>
            </a:endParaRPr>
          </a:p>
          <a:p>
            <a:pPr algn="ctr">
              <a:defRPr/>
            </a:pPr>
            <a:r>
              <a:rPr lang="en-US" sz="1600" dirty="0">
                <a:latin typeface="+mn-lt"/>
              </a:rPr>
              <a:t>Department of Health Care Finance</a:t>
            </a:r>
          </a:p>
        </p:txBody>
      </p:sp>
      <p:sp>
        <p:nvSpPr>
          <p:cNvPr id="3077" name="Text Box 14"/>
          <p:cNvSpPr txBox="1">
            <a:spLocks noChangeArrowheads="1"/>
          </p:cNvSpPr>
          <p:nvPr/>
        </p:nvSpPr>
        <p:spPr bwMode="auto">
          <a:xfrm>
            <a:off x="6510338" y="6111875"/>
            <a:ext cx="2082800" cy="581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r>
              <a:rPr lang="en-US" sz="1600" dirty="0" smtClean="0">
                <a:latin typeface="+mn-lt"/>
              </a:rPr>
              <a:t>April 2013</a:t>
            </a:r>
          </a:p>
          <a:p>
            <a:pPr algn="ctr">
              <a:defRPr/>
            </a:pPr>
            <a:r>
              <a:rPr lang="en-US" sz="1600" dirty="0" smtClean="0">
                <a:latin typeface="+mn-lt"/>
              </a:rPr>
              <a:t>Washington DC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84263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213" y="0"/>
            <a:ext cx="108585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538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769" y="583843"/>
            <a:ext cx="8040688" cy="1473557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Questions</a:t>
            </a:r>
          </a:p>
        </p:txBody>
      </p:sp>
      <p:sp>
        <p:nvSpPr>
          <p:cNvPr id="307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905000"/>
            <a:ext cx="8051007" cy="4114800"/>
          </a:xfrm>
          <a:noFill/>
        </p:spPr>
        <p:txBody>
          <a:bodyPr>
            <a:normAutofit fontScale="70000" lnSpcReduction="20000"/>
          </a:bodyPr>
          <a:lstStyle/>
          <a:p>
            <a:pPr marL="342900" indent="-342900" algn="l"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For questions about registration, self attestation and billing, contact Provider </a:t>
            </a:r>
            <a:r>
              <a:rPr lang="en-US" sz="2400" dirty="0" smtClean="0">
                <a:solidFill>
                  <a:schemeClr val="tx1"/>
                </a:solidFill>
              </a:rPr>
              <a:t>Services: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Inside DC metro area:  202-906-8319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Outside DC metro area:  866-752-9233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For questions about managed care, </a:t>
            </a:r>
            <a:r>
              <a:rPr lang="en-US" sz="2400" dirty="0" smtClean="0">
                <a:solidFill>
                  <a:schemeClr val="tx1"/>
                </a:solidFill>
              </a:rPr>
              <a:t>contact: 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Lisa Truitt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>
                <a:solidFill>
                  <a:schemeClr val="tx1"/>
                </a:solidFill>
              </a:rPr>
              <a:t>Associate Director, Division of Managed Care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	202/442-9109</a:t>
            </a:r>
            <a:endParaRPr lang="en-US" sz="2400" dirty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	lisa.truitt@dc.gov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For questions concerning DHCF policy, contact:</a:t>
            </a:r>
          </a:p>
          <a:p>
            <a:pPr marL="0" lvl="1" algn="l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   	</a:t>
            </a:r>
            <a:r>
              <a:rPr lang="en-US" sz="2400" dirty="0" smtClean="0">
                <a:solidFill>
                  <a:schemeClr val="tx1"/>
                </a:solidFill>
              </a:rPr>
              <a:t>Claudia </a:t>
            </a:r>
            <a:r>
              <a:rPr lang="en-US" sz="2400" dirty="0">
                <a:solidFill>
                  <a:schemeClr val="tx1"/>
                </a:solidFill>
              </a:rPr>
              <a:t>Schlosberg, JD</a:t>
            </a:r>
          </a:p>
          <a:p>
            <a:pPr marL="0" lvl="1" algn="l"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	Director, Health Care Policy and Research Administration’</a:t>
            </a:r>
          </a:p>
          <a:p>
            <a:pPr marL="0" lvl="1" algn="l"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	202-442-9107</a:t>
            </a:r>
          </a:p>
          <a:p>
            <a:pPr marL="0" lvl="1" algn="l"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	claudia.schlosberg@dc.gov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04800" y="6032500"/>
            <a:ext cx="3962400" cy="581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en-US" sz="1600" dirty="0">
              <a:solidFill>
                <a:schemeClr val="accent2">
                  <a:lumMod val="50000"/>
                </a:schemeClr>
              </a:solidFill>
              <a:latin typeface="Times New Roman" charset="0"/>
            </a:endParaRPr>
          </a:p>
          <a:p>
            <a:pPr algn="ctr">
              <a:defRPr/>
            </a:pPr>
            <a:r>
              <a:rPr lang="en-US" sz="1600" dirty="0">
                <a:latin typeface="+mn-lt"/>
              </a:rPr>
              <a:t>Department of Health Care Finance</a:t>
            </a:r>
          </a:p>
        </p:txBody>
      </p:sp>
      <p:sp>
        <p:nvSpPr>
          <p:cNvPr id="3077" name="Text Box 14"/>
          <p:cNvSpPr txBox="1">
            <a:spLocks noChangeArrowheads="1"/>
          </p:cNvSpPr>
          <p:nvPr/>
        </p:nvSpPr>
        <p:spPr bwMode="auto">
          <a:xfrm>
            <a:off x="6510338" y="6111875"/>
            <a:ext cx="2082800" cy="581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r>
              <a:rPr lang="en-US" sz="1600" dirty="0" smtClean="0">
                <a:latin typeface="+mn-lt"/>
              </a:rPr>
              <a:t>April 2013</a:t>
            </a:r>
          </a:p>
          <a:p>
            <a:pPr algn="ctr">
              <a:defRPr/>
            </a:pPr>
            <a:r>
              <a:rPr lang="en-US" sz="1600" dirty="0" smtClean="0">
                <a:latin typeface="+mn-lt"/>
              </a:rPr>
              <a:t>Washington DC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84263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213" y="0"/>
            <a:ext cx="108585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538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769" y="583843"/>
            <a:ext cx="8040688" cy="1473557"/>
          </a:xfrm>
        </p:spPr>
        <p:txBody>
          <a:bodyPr/>
          <a:lstStyle/>
          <a:p>
            <a:r>
              <a:rPr lang="en-US" sz="4000" smtClean="0">
                <a:solidFill>
                  <a:schemeClr val="tx1"/>
                </a:solidFill>
              </a:rPr>
              <a:t>AGENDA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905000"/>
            <a:ext cx="8051007" cy="4114800"/>
          </a:xfrm>
          <a:noFill/>
        </p:spPr>
        <p:txBody>
          <a:bodyPr>
            <a:normAutofit lnSpcReduction="10000"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Eligibility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Registration and Requirement for Self-attestation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Eligible services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Rates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Payment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Effective Dates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Retroactive payment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MCO Transitions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Validation Protocol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Questions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 smtClean="0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04800" y="6032500"/>
            <a:ext cx="3962400" cy="581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en-US" sz="1600" dirty="0">
              <a:solidFill>
                <a:schemeClr val="accent2">
                  <a:lumMod val="50000"/>
                </a:schemeClr>
              </a:solidFill>
              <a:latin typeface="Times New Roman" charset="0"/>
            </a:endParaRPr>
          </a:p>
          <a:p>
            <a:pPr algn="ctr">
              <a:defRPr/>
            </a:pPr>
            <a:r>
              <a:rPr lang="en-US" sz="1600" dirty="0">
                <a:latin typeface="+mn-lt"/>
              </a:rPr>
              <a:t>Department of Health Care Finance</a:t>
            </a:r>
          </a:p>
        </p:txBody>
      </p:sp>
      <p:sp>
        <p:nvSpPr>
          <p:cNvPr id="3077" name="Text Box 14"/>
          <p:cNvSpPr txBox="1">
            <a:spLocks noChangeArrowheads="1"/>
          </p:cNvSpPr>
          <p:nvPr/>
        </p:nvSpPr>
        <p:spPr bwMode="auto">
          <a:xfrm>
            <a:off x="6510338" y="6111875"/>
            <a:ext cx="2082800" cy="581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r>
              <a:rPr lang="en-US" sz="1600" dirty="0" smtClean="0">
                <a:latin typeface="+mn-lt"/>
              </a:rPr>
              <a:t>April 2013</a:t>
            </a:r>
          </a:p>
          <a:p>
            <a:pPr algn="ctr">
              <a:defRPr/>
            </a:pPr>
            <a:r>
              <a:rPr lang="en-US" sz="1600" dirty="0" smtClean="0">
                <a:latin typeface="+mn-lt"/>
              </a:rPr>
              <a:t>Washington DC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84263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213" y="0"/>
            <a:ext cx="108585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538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769" y="583843"/>
            <a:ext cx="8040688" cy="1473557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Eligibility</a:t>
            </a:r>
          </a:p>
        </p:txBody>
      </p:sp>
      <p:sp>
        <p:nvSpPr>
          <p:cNvPr id="307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828800"/>
            <a:ext cx="8051007" cy="4114800"/>
          </a:xfrm>
          <a:noFill/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Practicing physicians in FFS and </a:t>
            </a:r>
            <a:r>
              <a:rPr lang="en-US" sz="2400" dirty="0" err="1" smtClean="0">
                <a:solidFill>
                  <a:schemeClr val="tx1"/>
                </a:solidFill>
              </a:rPr>
              <a:t>MCOs</a:t>
            </a:r>
            <a:r>
              <a:rPr lang="en-US" sz="2400" dirty="0" smtClean="0">
                <a:solidFill>
                  <a:schemeClr val="tx1"/>
                </a:solidFill>
              </a:rPr>
              <a:t> who bill under the physician fee schedule with a specialty designation of: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Family medicine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General internal medicine, or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Pediatric medicine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Certain non-physician practitioners: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Non-physician practitioner may use their own Medicaid number for billing, but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Must work under the supervision of an eligible physician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Eligible physician must have professional oversight or responsibility for the services provided by the non-physician practitioner</a:t>
            </a:r>
          </a:p>
          <a:p>
            <a:pPr marL="800100" lvl="1" indent="-342900" algn="l">
              <a:buFont typeface="Arial" pitchFamily="34" charset="0"/>
              <a:buChar char="•"/>
            </a:pPr>
            <a:endParaRPr lang="en-US" sz="2000" dirty="0" smtClean="0"/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 smtClean="0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04800" y="6032500"/>
            <a:ext cx="3962400" cy="581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en-US" sz="1600" dirty="0">
              <a:solidFill>
                <a:schemeClr val="accent2">
                  <a:lumMod val="50000"/>
                </a:schemeClr>
              </a:solidFill>
              <a:latin typeface="Times New Roman" charset="0"/>
            </a:endParaRPr>
          </a:p>
          <a:p>
            <a:pPr algn="ctr">
              <a:defRPr/>
            </a:pPr>
            <a:r>
              <a:rPr lang="en-US" sz="1600" dirty="0">
                <a:latin typeface="+mn-lt"/>
              </a:rPr>
              <a:t>Department of Health Care Finance</a:t>
            </a:r>
          </a:p>
        </p:txBody>
      </p:sp>
      <p:sp>
        <p:nvSpPr>
          <p:cNvPr id="3077" name="Text Box 14"/>
          <p:cNvSpPr txBox="1">
            <a:spLocks noChangeArrowheads="1"/>
          </p:cNvSpPr>
          <p:nvPr/>
        </p:nvSpPr>
        <p:spPr bwMode="auto">
          <a:xfrm>
            <a:off x="6510338" y="6111875"/>
            <a:ext cx="2082800" cy="581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r>
              <a:rPr lang="en-US" sz="1600" dirty="0" smtClean="0">
                <a:latin typeface="+mn-lt"/>
              </a:rPr>
              <a:t>April 2013</a:t>
            </a:r>
          </a:p>
          <a:p>
            <a:pPr algn="ctr">
              <a:defRPr/>
            </a:pPr>
            <a:r>
              <a:rPr lang="en-US" sz="1600" dirty="0" smtClean="0">
                <a:latin typeface="+mn-lt"/>
              </a:rPr>
              <a:t>Washington DC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84263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213" y="0"/>
            <a:ext cx="108585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538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040688" cy="1473557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Registration – Self-attestation</a:t>
            </a:r>
          </a:p>
        </p:txBody>
      </p:sp>
      <p:sp>
        <p:nvSpPr>
          <p:cNvPr id="307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00200"/>
            <a:ext cx="8051007" cy="4114800"/>
          </a:xfrm>
          <a:noFill/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Interested Physicians must: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Submit a self-attestation form to DHCF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Available on DHCF </a:t>
            </a:r>
            <a:r>
              <a:rPr lang="en-US" sz="2000" dirty="0" smtClean="0">
                <a:solidFill>
                  <a:schemeClr val="tx1"/>
                </a:solidFill>
              </a:rPr>
              <a:t>website: </a:t>
            </a:r>
            <a:r>
              <a:rPr lang="en-US" sz="2000" u="sng" dirty="0">
                <a:solidFill>
                  <a:schemeClr val="tx1"/>
                </a:solidFill>
                <a:hlinkClick r:id="rId3"/>
              </a:rPr>
              <a:t>https://www.dc-medicaid.com/dcwebportal/nonsecure/downloadEnrollmentPackage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Attestation – Two Steps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First -  Must self attest to specialty designation of family medicine, general internal medicine or pediatric medicine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Second: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Attest to Board certification in specialty designation or recognized subspecialty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If not Board certified, must self attest that at least 60 percent of all Medicaid services the physician bills are for the specified E and M and vaccine administration codes.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Non-Physicians – Only eligible based on self-attestation of supervising physician</a:t>
            </a:r>
          </a:p>
          <a:p>
            <a:pPr marL="800100" lvl="1" indent="-342900" algn="l">
              <a:buFont typeface="Arial" pitchFamily="34" charset="0"/>
              <a:buChar char="•"/>
            </a:pPr>
            <a:endParaRPr lang="en-US" sz="2000" dirty="0" smtClean="0"/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 smtClean="0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04800" y="6032500"/>
            <a:ext cx="3962400" cy="581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en-US" sz="1600" dirty="0">
              <a:solidFill>
                <a:schemeClr val="accent2">
                  <a:lumMod val="50000"/>
                </a:schemeClr>
              </a:solidFill>
              <a:latin typeface="Times New Roman" charset="0"/>
            </a:endParaRPr>
          </a:p>
          <a:p>
            <a:pPr algn="ctr">
              <a:defRPr/>
            </a:pPr>
            <a:r>
              <a:rPr lang="en-US" sz="1600" dirty="0">
                <a:latin typeface="+mn-lt"/>
              </a:rPr>
              <a:t>Department of Health Care Finance</a:t>
            </a:r>
          </a:p>
        </p:txBody>
      </p:sp>
      <p:sp>
        <p:nvSpPr>
          <p:cNvPr id="3077" name="Text Box 14"/>
          <p:cNvSpPr txBox="1">
            <a:spLocks noChangeArrowheads="1"/>
          </p:cNvSpPr>
          <p:nvPr/>
        </p:nvSpPr>
        <p:spPr bwMode="auto">
          <a:xfrm>
            <a:off x="6510338" y="6111875"/>
            <a:ext cx="2082800" cy="581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r>
              <a:rPr lang="en-US" sz="1600" dirty="0" smtClean="0">
                <a:latin typeface="+mn-lt"/>
              </a:rPr>
              <a:t>April 2013</a:t>
            </a:r>
          </a:p>
          <a:p>
            <a:pPr algn="ctr">
              <a:defRPr/>
            </a:pPr>
            <a:r>
              <a:rPr lang="en-US" sz="1600" dirty="0" smtClean="0">
                <a:latin typeface="+mn-lt"/>
              </a:rPr>
              <a:t>Washington DC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84263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213" y="0"/>
            <a:ext cx="108585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538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769" y="583843"/>
            <a:ext cx="8040688" cy="1473557"/>
          </a:xfrm>
        </p:spPr>
        <p:txBody>
          <a:bodyPr/>
          <a:lstStyle/>
          <a:p>
            <a:r>
              <a:rPr lang="en-US" sz="4000" dirty="0" smtClean="0"/>
              <a:t>Services Eligible for Enhance Reimbursement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542131" y="2209800"/>
            <a:ext cx="8051007" cy="4114800"/>
          </a:xfrm>
          <a:noFill/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Evaluation and Management (E&amp;M) codes 99202 through 99499 and vaccine administration codes 90460, 90461, 90471, 90473 and 90474 or successor codes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DC not required to cover codes not on fee schedule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Subject to all other DC reimbursement policies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 list of covered codes will be available on DCHF website</a:t>
            </a:r>
            <a:r>
              <a:rPr lang="en-US" sz="2400" dirty="0" smtClean="0"/>
              <a:t>.</a:t>
            </a:r>
          </a:p>
          <a:p>
            <a:pPr marL="800100" lvl="1" indent="-342900" algn="l">
              <a:buFont typeface="Arial" pitchFamily="34" charset="0"/>
              <a:buChar char="•"/>
            </a:pPr>
            <a:endParaRPr lang="en-US" sz="2000" dirty="0" smtClean="0"/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 smtClean="0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04800" y="6032500"/>
            <a:ext cx="3962400" cy="581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en-US" sz="1600" dirty="0">
              <a:solidFill>
                <a:schemeClr val="accent2">
                  <a:lumMod val="50000"/>
                </a:schemeClr>
              </a:solidFill>
              <a:latin typeface="Times New Roman" charset="0"/>
            </a:endParaRPr>
          </a:p>
          <a:p>
            <a:pPr algn="ctr">
              <a:defRPr/>
            </a:pPr>
            <a:r>
              <a:rPr lang="en-US" sz="1600" dirty="0">
                <a:latin typeface="+mn-lt"/>
              </a:rPr>
              <a:t>Department of Health Care Finance</a:t>
            </a:r>
          </a:p>
        </p:txBody>
      </p:sp>
      <p:sp>
        <p:nvSpPr>
          <p:cNvPr id="3077" name="Text Box 14"/>
          <p:cNvSpPr txBox="1">
            <a:spLocks noChangeArrowheads="1"/>
          </p:cNvSpPr>
          <p:nvPr/>
        </p:nvSpPr>
        <p:spPr bwMode="auto">
          <a:xfrm>
            <a:off x="6510338" y="6111875"/>
            <a:ext cx="2082800" cy="581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r>
              <a:rPr lang="en-US" sz="1600" dirty="0" smtClean="0">
                <a:latin typeface="+mn-lt"/>
              </a:rPr>
              <a:t>April 2013</a:t>
            </a:r>
          </a:p>
          <a:p>
            <a:pPr algn="ctr">
              <a:defRPr/>
            </a:pPr>
            <a:r>
              <a:rPr lang="en-US" sz="1600" dirty="0" smtClean="0">
                <a:latin typeface="+mn-lt"/>
              </a:rPr>
              <a:t>Washington DC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84263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213" y="0"/>
            <a:ext cx="108585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538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7377" y="558722"/>
            <a:ext cx="8040688" cy="1473557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Rates </a:t>
            </a:r>
          </a:p>
        </p:txBody>
      </p:sp>
      <p:sp>
        <p:nvSpPr>
          <p:cNvPr id="307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542131" y="1676400"/>
            <a:ext cx="8051007" cy="4114800"/>
          </a:xfrm>
          <a:noFill/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Rates are set at 100% of the Medicare fee schedule in effect for CY 13 and CY 14 or, if higher, the rate that would be applicable using the CY 2009 Medicare conversion factor.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DC will establish rates annually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DC will use the non-facility rate only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FFS rates will be published on DHCF </a:t>
            </a:r>
            <a:r>
              <a:rPr lang="en-US" sz="2400" dirty="0" smtClean="0">
                <a:solidFill>
                  <a:schemeClr val="tx1"/>
                </a:solidFill>
              </a:rPr>
              <a:t>website: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u="sng" dirty="0">
                <a:solidFill>
                  <a:schemeClr val="tx1"/>
                </a:solidFill>
                <a:hlinkClick r:id="rId3"/>
              </a:rPr>
              <a:t>https://www.dc-medicaid.com/dcwebportal/providerSpecificInformation/providerInformation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Sequestration has not impact on rates paid in CY 13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 smtClean="0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04800" y="6032500"/>
            <a:ext cx="3962400" cy="581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en-US" sz="1600" dirty="0">
              <a:solidFill>
                <a:schemeClr val="accent2">
                  <a:lumMod val="50000"/>
                </a:schemeClr>
              </a:solidFill>
              <a:latin typeface="Times New Roman" charset="0"/>
            </a:endParaRPr>
          </a:p>
          <a:p>
            <a:pPr algn="ctr">
              <a:defRPr/>
            </a:pPr>
            <a:r>
              <a:rPr lang="en-US" sz="1600" dirty="0">
                <a:latin typeface="+mn-lt"/>
              </a:rPr>
              <a:t>Department of Health Care Finance</a:t>
            </a:r>
          </a:p>
        </p:txBody>
      </p:sp>
      <p:sp>
        <p:nvSpPr>
          <p:cNvPr id="3077" name="Text Box 14"/>
          <p:cNvSpPr txBox="1">
            <a:spLocks noChangeArrowheads="1"/>
          </p:cNvSpPr>
          <p:nvPr/>
        </p:nvSpPr>
        <p:spPr bwMode="auto">
          <a:xfrm>
            <a:off x="6510338" y="6111875"/>
            <a:ext cx="2082800" cy="581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r>
              <a:rPr lang="en-US" sz="1600" dirty="0" smtClean="0">
                <a:latin typeface="+mn-lt"/>
              </a:rPr>
              <a:t>April 2013</a:t>
            </a:r>
          </a:p>
          <a:p>
            <a:pPr algn="ctr">
              <a:defRPr/>
            </a:pPr>
            <a:r>
              <a:rPr lang="en-US" sz="1600" dirty="0" smtClean="0">
                <a:latin typeface="+mn-lt"/>
              </a:rPr>
              <a:t>Washington DC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84263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213" y="0"/>
            <a:ext cx="108585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538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769" y="583843"/>
            <a:ext cx="8040688" cy="1473557"/>
          </a:xfrm>
        </p:spPr>
        <p:txBody>
          <a:bodyPr/>
          <a:lstStyle/>
          <a:p>
            <a:r>
              <a:rPr lang="en-US" sz="4000" dirty="0" smtClean="0"/>
              <a:t>Payment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828800"/>
            <a:ext cx="8051007" cy="4114800"/>
          </a:xfrm>
          <a:noFill/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In FFS: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Payments will be based upon the fee schedule as modified for eligible practitioners billing eligible codes.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Eligible practitioners will be paid the enhanced rates through regular claims submission process and cycle.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In managed care: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MCOs</a:t>
            </a:r>
            <a:r>
              <a:rPr lang="en-US" sz="2000" dirty="0" smtClean="0">
                <a:solidFill>
                  <a:schemeClr val="tx1"/>
                </a:solidFill>
              </a:rPr>
              <a:t> will submit data to DHCF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DHCF will calculate the difference between the amount paid and the enhanced rate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DHCF will pay the difference to the </a:t>
            </a:r>
            <a:r>
              <a:rPr lang="en-US" sz="2000" dirty="0" err="1" smtClean="0">
                <a:solidFill>
                  <a:schemeClr val="tx1"/>
                </a:solidFill>
              </a:rPr>
              <a:t>MCOs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MCOS are responsible for passing 100% of the enhanced payment back to eligible practitioner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All payments made at the lower of provider’s billed  charges or the </a:t>
            </a:r>
            <a:r>
              <a:rPr lang="en-US" sz="2400" dirty="0" smtClean="0">
                <a:solidFill>
                  <a:schemeClr val="tx1"/>
                </a:solidFill>
              </a:rPr>
              <a:t>applicable rate.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 smtClean="0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04800" y="6032500"/>
            <a:ext cx="3962400" cy="581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en-US" sz="1600" dirty="0">
              <a:solidFill>
                <a:schemeClr val="accent2">
                  <a:lumMod val="50000"/>
                </a:schemeClr>
              </a:solidFill>
              <a:latin typeface="Times New Roman" charset="0"/>
            </a:endParaRPr>
          </a:p>
          <a:p>
            <a:pPr algn="ctr">
              <a:defRPr/>
            </a:pPr>
            <a:r>
              <a:rPr lang="en-US" sz="1600" dirty="0">
                <a:latin typeface="+mn-lt"/>
              </a:rPr>
              <a:t>Department of Health Care Finance</a:t>
            </a:r>
          </a:p>
        </p:txBody>
      </p:sp>
      <p:sp>
        <p:nvSpPr>
          <p:cNvPr id="3077" name="Text Box 14"/>
          <p:cNvSpPr txBox="1">
            <a:spLocks noChangeArrowheads="1"/>
          </p:cNvSpPr>
          <p:nvPr/>
        </p:nvSpPr>
        <p:spPr bwMode="auto">
          <a:xfrm>
            <a:off x="6510338" y="6111875"/>
            <a:ext cx="2082800" cy="581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r>
              <a:rPr lang="en-US" sz="1600" dirty="0" smtClean="0">
                <a:latin typeface="+mn-lt"/>
              </a:rPr>
              <a:t>April 2013</a:t>
            </a:r>
          </a:p>
          <a:p>
            <a:pPr algn="ctr">
              <a:defRPr/>
            </a:pPr>
            <a:r>
              <a:rPr lang="en-US" sz="1600" dirty="0" smtClean="0">
                <a:latin typeface="+mn-lt"/>
              </a:rPr>
              <a:t>Washington DC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84263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213" y="0"/>
            <a:ext cx="108585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538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769" y="583843"/>
            <a:ext cx="8040688" cy="1473557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Effective Dates</a:t>
            </a:r>
          </a:p>
        </p:txBody>
      </p:sp>
      <p:sp>
        <p:nvSpPr>
          <p:cNvPr id="307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905000"/>
            <a:ext cx="8051007" cy="4114800"/>
          </a:xfrm>
          <a:noFill/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Program effective from January 1, 2013 to December 31, 2014.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Eligible practitioners must submit self-attestation or will not be eligible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Payments are prospective from date of self-attestation unless self-attestation form is received prior to July 1, 2013.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DHCF cannot begin making payment until CMS approves our State Plan and MCO contract amendment language.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04800" y="6032500"/>
            <a:ext cx="3962400" cy="581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en-US" sz="1600" dirty="0">
              <a:solidFill>
                <a:schemeClr val="accent2">
                  <a:lumMod val="50000"/>
                </a:schemeClr>
              </a:solidFill>
              <a:latin typeface="Times New Roman" charset="0"/>
            </a:endParaRPr>
          </a:p>
          <a:p>
            <a:pPr algn="ctr">
              <a:defRPr/>
            </a:pPr>
            <a:r>
              <a:rPr lang="en-US" sz="1600" dirty="0">
                <a:latin typeface="+mn-lt"/>
              </a:rPr>
              <a:t>Department of Health Care Finance</a:t>
            </a:r>
          </a:p>
        </p:txBody>
      </p:sp>
      <p:sp>
        <p:nvSpPr>
          <p:cNvPr id="3077" name="Text Box 14"/>
          <p:cNvSpPr txBox="1">
            <a:spLocks noChangeArrowheads="1"/>
          </p:cNvSpPr>
          <p:nvPr/>
        </p:nvSpPr>
        <p:spPr bwMode="auto">
          <a:xfrm>
            <a:off x="6510338" y="6111875"/>
            <a:ext cx="2082800" cy="581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r>
              <a:rPr lang="en-US" sz="1600" dirty="0" smtClean="0">
                <a:latin typeface="+mn-lt"/>
              </a:rPr>
              <a:t>April 2013</a:t>
            </a:r>
          </a:p>
          <a:p>
            <a:pPr algn="ctr">
              <a:defRPr/>
            </a:pPr>
            <a:r>
              <a:rPr lang="en-US" sz="1600" dirty="0" smtClean="0">
                <a:latin typeface="+mn-lt"/>
              </a:rPr>
              <a:t>Washington DC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84263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213" y="0"/>
            <a:ext cx="108585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538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769" y="583843"/>
            <a:ext cx="8040688" cy="1473557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Retroactive Payment</a:t>
            </a:r>
          </a:p>
        </p:txBody>
      </p:sp>
      <p:sp>
        <p:nvSpPr>
          <p:cNvPr id="307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905000"/>
            <a:ext cx="8051007" cy="4114800"/>
          </a:xfrm>
          <a:noFill/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Eligible providers may receive payments retroactive to January 1, 2013.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MUST submit self-attestation form no later than July 1, 2013.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“Lesser of” payment logic applies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Additional guidance forthcoming 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 smtClean="0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04800" y="6032500"/>
            <a:ext cx="3962400" cy="581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en-US" sz="1600" dirty="0">
              <a:solidFill>
                <a:schemeClr val="accent2">
                  <a:lumMod val="50000"/>
                </a:schemeClr>
              </a:solidFill>
              <a:latin typeface="Times New Roman" charset="0"/>
            </a:endParaRPr>
          </a:p>
          <a:p>
            <a:pPr algn="ctr">
              <a:defRPr/>
            </a:pPr>
            <a:r>
              <a:rPr lang="en-US" sz="1600" dirty="0">
                <a:latin typeface="+mn-lt"/>
              </a:rPr>
              <a:t>Department of Health Care Finance</a:t>
            </a:r>
          </a:p>
        </p:txBody>
      </p:sp>
      <p:sp>
        <p:nvSpPr>
          <p:cNvPr id="3077" name="Text Box 14"/>
          <p:cNvSpPr txBox="1">
            <a:spLocks noChangeArrowheads="1"/>
          </p:cNvSpPr>
          <p:nvPr/>
        </p:nvSpPr>
        <p:spPr bwMode="auto">
          <a:xfrm>
            <a:off x="6510338" y="6111875"/>
            <a:ext cx="2082800" cy="581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r>
              <a:rPr lang="en-US" sz="1600" dirty="0" smtClean="0">
                <a:latin typeface="+mn-lt"/>
              </a:rPr>
              <a:t>April 2013</a:t>
            </a:r>
          </a:p>
          <a:p>
            <a:pPr algn="ctr">
              <a:defRPr/>
            </a:pPr>
            <a:r>
              <a:rPr lang="en-US" sz="1600" dirty="0" smtClean="0">
                <a:latin typeface="+mn-lt"/>
              </a:rPr>
              <a:t>Washington DC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84263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213" y="0"/>
            <a:ext cx="108585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538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764</Words>
  <Application>Microsoft Office PowerPoint</Application>
  <PresentationFormat>On-screen Show (4:3)</PresentationFormat>
  <Paragraphs>154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Department of Health Care Finance Primary Care Enhanced Rates </vt:lpstr>
      <vt:lpstr>AGENDA</vt:lpstr>
      <vt:lpstr>Eligibility</vt:lpstr>
      <vt:lpstr>Registration – Self-attestation</vt:lpstr>
      <vt:lpstr>Services Eligible for Enhance Reimbursement</vt:lpstr>
      <vt:lpstr>Rates </vt:lpstr>
      <vt:lpstr>Payment</vt:lpstr>
      <vt:lpstr>Effective Dates</vt:lpstr>
      <vt:lpstr>Retroactive Payment</vt:lpstr>
      <vt:lpstr>MCO Transitions</vt:lpstr>
      <vt:lpstr>Validation Protocol</vt:lpstr>
      <vt:lpstr>Questions</vt:lpstr>
    </vt:vector>
  </TitlesOfParts>
  <Company>DC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Health Care Finance Primary Care Enhanced Rates</dc:title>
  <dc:creator>ServUS</dc:creator>
  <cp:lastModifiedBy>ServUS</cp:lastModifiedBy>
  <cp:revision>8</cp:revision>
  <cp:lastPrinted>2013-04-02T23:20:20Z</cp:lastPrinted>
  <dcterms:created xsi:type="dcterms:W3CDTF">2013-03-31T17:01:23Z</dcterms:created>
  <dcterms:modified xsi:type="dcterms:W3CDTF">2013-04-02T23:20:24Z</dcterms:modified>
</cp:coreProperties>
</file>