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33"/>
  </p:notesMasterIdLst>
  <p:sldIdLst>
    <p:sldId id="1340" r:id="rId6"/>
    <p:sldId id="1207" r:id="rId7"/>
    <p:sldId id="1315" r:id="rId8"/>
    <p:sldId id="1362" r:id="rId9"/>
    <p:sldId id="256" r:id="rId10"/>
    <p:sldId id="1346" r:id="rId11"/>
    <p:sldId id="1348" r:id="rId12"/>
    <p:sldId id="1347" r:id="rId13"/>
    <p:sldId id="1337" r:id="rId14"/>
    <p:sldId id="1358" r:id="rId15"/>
    <p:sldId id="1359" r:id="rId16"/>
    <p:sldId id="1352" r:id="rId17"/>
    <p:sldId id="1338" r:id="rId18"/>
    <p:sldId id="1350" r:id="rId19"/>
    <p:sldId id="1357" r:id="rId20"/>
    <p:sldId id="1360" r:id="rId21"/>
    <p:sldId id="1318" r:id="rId22"/>
    <p:sldId id="1356" r:id="rId23"/>
    <p:sldId id="1365" r:id="rId24"/>
    <p:sldId id="1319" r:id="rId25"/>
    <p:sldId id="1353" r:id="rId26"/>
    <p:sldId id="1364" r:id="rId27"/>
    <p:sldId id="1355" r:id="rId28"/>
    <p:sldId id="1344" r:id="rId29"/>
    <p:sldId id="1341" r:id="rId30"/>
    <p:sldId id="1349" r:id="rId31"/>
    <p:sldId id="135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2A403D-F2A5-4B82-880E-DC008B9D5A6A}">
          <p14:sldIdLst>
            <p14:sldId id="1340"/>
            <p14:sldId id="1207"/>
            <p14:sldId id="1315"/>
            <p14:sldId id="1362"/>
            <p14:sldId id="256"/>
            <p14:sldId id="1346"/>
            <p14:sldId id="1348"/>
            <p14:sldId id="1347"/>
          </p14:sldIdLst>
        </p14:section>
        <p14:section name="Untitled Section" id="{5C7E1115-1422-43A6-B3CA-80B1EBF87F0A}">
          <p14:sldIdLst>
            <p14:sldId id="1337"/>
            <p14:sldId id="1358"/>
            <p14:sldId id="1359"/>
            <p14:sldId id="1352"/>
            <p14:sldId id="1338"/>
            <p14:sldId id="1350"/>
            <p14:sldId id="1357"/>
            <p14:sldId id="1360"/>
            <p14:sldId id="1318"/>
            <p14:sldId id="1356"/>
            <p14:sldId id="1365"/>
            <p14:sldId id="1319"/>
            <p14:sldId id="1353"/>
            <p14:sldId id="1364"/>
            <p14:sldId id="1355"/>
            <p14:sldId id="1344"/>
            <p14:sldId id="1341"/>
            <p14:sldId id="1349"/>
            <p14:sldId id="135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rd, Melisa (DHCF)" initials="BM(" lastIdx="2" clrIdx="0">
    <p:extLst>
      <p:ext uri="{19B8F6BF-5375-455C-9EA6-DF929625EA0E}">
        <p15:presenceInfo xmlns:p15="http://schemas.microsoft.com/office/powerpoint/2012/main" userId="S::melisa.byrd@dc.gov::63a09e8c-0623-4c6f-a4af-21ab3654bcc6" providerId="AD"/>
      </p:ext>
    </p:extLst>
  </p:cmAuthor>
  <p:cmAuthor id="2" name="Joyce, Jennifer (DHCF)" initials="J(" lastIdx="2" clrIdx="1">
    <p:extLst>
      <p:ext uri="{19B8F6BF-5375-455C-9EA6-DF929625EA0E}">
        <p15:presenceInfo xmlns:p15="http://schemas.microsoft.com/office/powerpoint/2012/main" userId="S::jennifer.joyce@dc.gov::992076f4-cee8-4b9e-bfa0-252a50532c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D95984-695E-4883-B687-2B8D15E90AE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16416FE-B206-459D-B7C8-9E302260766F}">
      <dgm:prSet/>
      <dgm:spPr>
        <a:solidFill>
          <a:srgbClr val="FF0000"/>
        </a:solidFill>
      </dgm:spPr>
      <dgm:t>
        <a:bodyPr/>
        <a:lstStyle/>
        <a:p>
          <a:r>
            <a:rPr lang="en-US"/>
            <a:t>Allows for inclusion of the Managed Care Organizations in Readiness and Implementation activities.</a:t>
          </a:r>
        </a:p>
      </dgm:t>
    </dgm:pt>
    <dgm:pt modelId="{729C4C07-30BA-4690-B3A2-C186A947D37D}" type="parTrans" cxnId="{3FFFDAE4-7107-4F37-813F-1256DF46F835}">
      <dgm:prSet/>
      <dgm:spPr/>
      <dgm:t>
        <a:bodyPr/>
        <a:lstStyle/>
        <a:p>
          <a:endParaRPr lang="en-US"/>
        </a:p>
      </dgm:t>
    </dgm:pt>
    <dgm:pt modelId="{F75FA5F0-23F4-4D4F-9840-8D690893FEE1}" type="sibTrans" cxnId="{3FFFDAE4-7107-4F37-813F-1256DF46F835}">
      <dgm:prSet/>
      <dgm:spPr/>
      <dgm:t>
        <a:bodyPr/>
        <a:lstStyle/>
        <a:p>
          <a:endParaRPr lang="en-US"/>
        </a:p>
      </dgm:t>
    </dgm:pt>
    <dgm:pt modelId="{AD0E5E86-BD6E-4661-8B37-23F5E5E26854}">
      <dgm:prSet/>
      <dgm:spPr>
        <a:solidFill>
          <a:schemeClr val="accent1">
            <a:lumMod val="60000"/>
            <a:lumOff val="40000"/>
          </a:schemeClr>
        </a:solidFill>
      </dgm:spPr>
      <dgm:t>
        <a:bodyPr/>
        <a:lstStyle/>
        <a:p>
          <a:r>
            <a:rPr lang="en-US" dirty="0">
              <a:solidFill>
                <a:srgbClr val="FF0000"/>
              </a:solidFill>
            </a:rPr>
            <a:t>Separated </a:t>
          </a:r>
          <a:r>
            <a:rPr lang="en-US" dirty="0"/>
            <a:t>Behavioral Health </a:t>
          </a:r>
          <a:r>
            <a:rPr lang="en-US" dirty="0">
              <a:solidFill>
                <a:srgbClr val="FF0000"/>
              </a:solidFill>
            </a:rPr>
            <a:t>Transformation </a:t>
          </a:r>
          <a:r>
            <a:rPr lang="en-US" dirty="0"/>
            <a:t>from all other Transitions which must occur on October 1, 2022.</a:t>
          </a:r>
        </a:p>
      </dgm:t>
    </dgm:pt>
    <dgm:pt modelId="{9439C258-B9F1-4501-8BEC-D2AA5C2BA331}" type="parTrans" cxnId="{E0CE5C3D-8B1C-46A1-BA2E-4D2A0E8533BF}">
      <dgm:prSet/>
      <dgm:spPr/>
      <dgm:t>
        <a:bodyPr/>
        <a:lstStyle/>
        <a:p>
          <a:endParaRPr lang="en-US"/>
        </a:p>
      </dgm:t>
    </dgm:pt>
    <dgm:pt modelId="{E187B1DA-5729-4B07-BD03-5E87866773DE}" type="sibTrans" cxnId="{E0CE5C3D-8B1C-46A1-BA2E-4D2A0E8533BF}">
      <dgm:prSet/>
      <dgm:spPr/>
      <dgm:t>
        <a:bodyPr/>
        <a:lstStyle/>
        <a:p>
          <a:endParaRPr lang="en-US"/>
        </a:p>
      </dgm:t>
    </dgm:pt>
    <dgm:pt modelId="{0D1B5569-2347-4E00-ADE8-6930DDA114E5}">
      <dgm:prSet/>
      <dgm:spPr>
        <a:solidFill>
          <a:schemeClr val="bg2">
            <a:lumMod val="90000"/>
          </a:schemeClr>
        </a:solidFill>
      </dgm:spPr>
      <dgm:t>
        <a:bodyPr/>
        <a:lstStyle/>
        <a:p>
          <a:r>
            <a:rPr lang="en-US" dirty="0"/>
            <a:t>Generally, provides more time for </a:t>
          </a:r>
          <a:r>
            <a:rPr lang="en-US" dirty="0">
              <a:solidFill>
                <a:schemeClr val="accent1">
                  <a:lumMod val="75000"/>
                </a:schemeClr>
              </a:solidFill>
            </a:rPr>
            <a:t>Development, Planning, and Readiness</a:t>
          </a:r>
        </a:p>
      </dgm:t>
    </dgm:pt>
    <dgm:pt modelId="{7CB34EEC-EB35-4F0F-BE84-709D85650B13}" type="parTrans" cxnId="{6F38461F-4EE4-4310-AB65-4113D5175A0B}">
      <dgm:prSet/>
      <dgm:spPr/>
      <dgm:t>
        <a:bodyPr/>
        <a:lstStyle/>
        <a:p>
          <a:endParaRPr lang="en-US"/>
        </a:p>
      </dgm:t>
    </dgm:pt>
    <dgm:pt modelId="{564F6F8F-D754-4E43-8E78-1B5D4329BA27}" type="sibTrans" cxnId="{6F38461F-4EE4-4310-AB65-4113D5175A0B}">
      <dgm:prSet/>
      <dgm:spPr/>
      <dgm:t>
        <a:bodyPr/>
        <a:lstStyle/>
        <a:p>
          <a:endParaRPr lang="en-US"/>
        </a:p>
      </dgm:t>
    </dgm:pt>
    <dgm:pt modelId="{9BC7A3A0-5595-4343-AACE-F1BE3AC57401}" type="pres">
      <dgm:prSet presAssocID="{9FD95984-695E-4883-B687-2B8D15E90AEA}" presName="linear" presStyleCnt="0">
        <dgm:presLayoutVars>
          <dgm:animLvl val="lvl"/>
          <dgm:resizeHandles val="exact"/>
        </dgm:presLayoutVars>
      </dgm:prSet>
      <dgm:spPr/>
    </dgm:pt>
    <dgm:pt modelId="{EBE8DADC-B144-46E4-A054-080034C34372}" type="pres">
      <dgm:prSet presAssocID="{C16416FE-B206-459D-B7C8-9E302260766F}" presName="parentText" presStyleLbl="node1" presStyleIdx="0" presStyleCnt="3">
        <dgm:presLayoutVars>
          <dgm:chMax val="0"/>
          <dgm:bulletEnabled val="1"/>
        </dgm:presLayoutVars>
      </dgm:prSet>
      <dgm:spPr/>
    </dgm:pt>
    <dgm:pt modelId="{23E3A0F7-5530-4B68-BE79-B7BDB73AD194}" type="pres">
      <dgm:prSet presAssocID="{F75FA5F0-23F4-4D4F-9840-8D690893FEE1}" presName="spacer" presStyleCnt="0"/>
      <dgm:spPr/>
    </dgm:pt>
    <dgm:pt modelId="{707542DE-B1F9-4020-AE1A-F21AA809B68A}" type="pres">
      <dgm:prSet presAssocID="{AD0E5E86-BD6E-4661-8B37-23F5E5E26854}" presName="parentText" presStyleLbl="node1" presStyleIdx="1" presStyleCnt="3">
        <dgm:presLayoutVars>
          <dgm:chMax val="0"/>
          <dgm:bulletEnabled val="1"/>
        </dgm:presLayoutVars>
      </dgm:prSet>
      <dgm:spPr/>
    </dgm:pt>
    <dgm:pt modelId="{CA0EF99A-1A27-4FCD-A26F-2806CB2D6DC2}" type="pres">
      <dgm:prSet presAssocID="{E187B1DA-5729-4B07-BD03-5E87866773DE}" presName="spacer" presStyleCnt="0"/>
      <dgm:spPr/>
    </dgm:pt>
    <dgm:pt modelId="{D9C59285-A7D9-4F13-8CEC-167594451965}" type="pres">
      <dgm:prSet presAssocID="{0D1B5569-2347-4E00-ADE8-6930DDA114E5}" presName="parentText" presStyleLbl="node1" presStyleIdx="2" presStyleCnt="3">
        <dgm:presLayoutVars>
          <dgm:chMax val="0"/>
          <dgm:bulletEnabled val="1"/>
        </dgm:presLayoutVars>
      </dgm:prSet>
      <dgm:spPr/>
    </dgm:pt>
  </dgm:ptLst>
  <dgm:cxnLst>
    <dgm:cxn modelId="{94C0391F-230D-4AFC-AF50-EA8410A97B6E}" type="presOf" srcId="{9FD95984-695E-4883-B687-2B8D15E90AEA}" destId="{9BC7A3A0-5595-4343-AACE-F1BE3AC57401}" srcOrd="0" destOrd="0" presId="urn:microsoft.com/office/officeart/2005/8/layout/vList2"/>
    <dgm:cxn modelId="{6F38461F-4EE4-4310-AB65-4113D5175A0B}" srcId="{9FD95984-695E-4883-B687-2B8D15E90AEA}" destId="{0D1B5569-2347-4E00-ADE8-6930DDA114E5}" srcOrd="2" destOrd="0" parTransId="{7CB34EEC-EB35-4F0F-BE84-709D85650B13}" sibTransId="{564F6F8F-D754-4E43-8E78-1B5D4329BA27}"/>
    <dgm:cxn modelId="{E0CE5C3D-8B1C-46A1-BA2E-4D2A0E8533BF}" srcId="{9FD95984-695E-4883-B687-2B8D15E90AEA}" destId="{AD0E5E86-BD6E-4661-8B37-23F5E5E26854}" srcOrd="1" destOrd="0" parTransId="{9439C258-B9F1-4501-8BEC-D2AA5C2BA331}" sibTransId="{E187B1DA-5729-4B07-BD03-5E87866773DE}"/>
    <dgm:cxn modelId="{44947D43-477D-4018-BC28-2C25077DE836}" type="presOf" srcId="{0D1B5569-2347-4E00-ADE8-6930DDA114E5}" destId="{D9C59285-A7D9-4F13-8CEC-167594451965}" srcOrd="0" destOrd="0" presId="urn:microsoft.com/office/officeart/2005/8/layout/vList2"/>
    <dgm:cxn modelId="{FA3D2859-3E1F-46A1-9AF1-C893415C6F23}" type="presOf" srcId="{C16416FE-B206-459D-B7C8-9E302260766F}" destId="{EBE8DADC-B144-46E4-A054-080034C34372}" srcOrd="0" destOrd="0" presId="urn:microsoft.com/office/officeart/2005/8/layout/vList2"/>
    <dgm:cxn modelId="{38DA6AE2-C797-4260-A2DD-B37D1BBAFE75}" type="presOf" srcId="{AD0E5E86-BD6E-4661-8B37-23F5E5E26854}" destId="{707542DE-B1F9-4020-AE1A-F21AA809B68A}" srcOrd="0" destOrd="0" presId="urn:microsoft.com/office/officeart/2005/8/layout/vList2"/>
    <dgm:cxn modelId="{3FFFDAE4-7107-4F37-813F-1256DF46F835}" srcId="{9FD95984-695E-4883-B687-2B8D15E90AEA}" destId="{C16416FE-B206-459D-B7C8-9E302260766F}" srcOrd="0" destOrd="0" parTransId="{729C4C07-30BA-4690-B3A2-C186A947D37D}" sibTransId="{F75FA5F0-23F4-4D4F-9840-8D690893FEE1}"/>
    <dgm:cxn modelId="{1B6A05AC-7863-4A64-985F-B6411BEC4CF8}" type="presParOf" srcId="{9BC7A3A0-5595-4343-AACE-F1BE3AC57401}" destId="{EBE8DADC-B144-46E4-A054-080034C34372}" srcOrd="0" destOrd="0" presId="urn:microsoft.com/office/officeart/2005/8/layout/vList2"/>
    <dgm:cxn modelId="{6B3458D9-B19E-4991-86C6-F4DCB53653BB}" type="presParOf" srcId="{9BC7A3A0-5595-4343-AACE-F1BE3AC57401}" destId="{23E3A0F7-5530-4B68-BE79-B7BDB73AD194}" srcOrd="1" destOrd="0" presId="urn:microsoft.com/office/officeart/2005/8/layout/vList2"/>
    <dgm:cxn modelId="{35B97910-A607-44DE-B950-803E7DC54C2E}" type="presParOf" srcId="{9BC7A3A0-5595-4343-AACE-F1BE3AC57401}" destId="{707542DE-B1F9-4020-AE1A-F21AA809B68A}" srcOrd="2" destOrd="0" presId="urn:microsoft.com/office/officeart/2005/8/layout/vList2"/>
    <dgm:cxn modelId="{B490F98A-6A8A-4F80-BECF-1440B346F8FC}" type="presParOf" srcId="{9BC7A3A0-5595-4343-AACE-F1BE3AC57401}" destId="{CA0EF99A-1A27-4FCD-A26F-2806CB2D6DC2}" srcOrd="3" destOrd="0" presId="urn:microsoft.com/office/officeart/2005/8/layout/vList2"/>
    <dgm:cxn modelId="{FAAFCDA2-3C81-4BA9-A01D-85535C699805}" type="presParOf" srcId="{9BC7A3A0-5595-4343-AACE-F1BE3AC57401}" destId="{D9C59285-A7D9-4F13-8CEC-16759445196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C547D6-F2E4-4058-AA31-2E4408E1265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9DCA4AA-EC48-4FBF-BC8B-FB5F43A84BAF}">
      <dgm:prSet/>
      <dgm:spPr>
        <a:solidFill>
          <a:schemeClr val="accent1">
            <a:lumMod val="40000"/>
            <a:lumOff val="60000"/>
          </a:schemeClr>
        </a:solidFill>
      </dgm:spPr>
      <dgm:t>
        <a:bodyPr/>
        <a:lstStyle/>
        <a:p>
          <a:pPr rtl="0"/>
          <a:r>
            <a:rPr lang="en-US"/>
            <a:t>We are now requiring </a:t>
          </a:r>
          <a:r>
            <a:rPr lang="en-US">
              <a:solidFill>
                <a:schemeClr val="bg1"/>
              </a:solidFill>
            </a:rPr>
            <a:t>screening, referral, and connection</a:t>
          </a:r>
          <a:r>
            <a:rPr lang="en-US"/>
            <a:t> to treatment for </a:t>
          </a:r>
          <a:r>
            <a:rPr lang="en-US" b="1" u="sng">
              <a:solidFill>
                <a:schemeClr val="accent1">
                  <a:lumMod val="75000"/>
                </a:schemeClr>
              </a:solidFill>
            </a:rPr>
            <a:t>High Fidelity Wrap Around</a:t>
          </a:r>
          <a:r>
            <a:rPr lang="en-US"/>
            <a:t> and </a:t>
          </a:r>
          <a:r>
            <a:rPr lang="en-US" b="1" u="sng">
              <a:solidFill>
                <a:schemeClr val="accent1">
                  <a:lumMod val="75000"/>
                </a:schemeClr>
              </a:solidFill>
            </a:rPr>
            <a:t>Community Based Intervention</a:t>
          </a:r>
          <a:r>
            <a:rPr lang="en-US"/>
            <a:t> services,</a:t>
          </a:r>
          <a:r>
            <a:rPr lang="en-US">
              <a:latin typeface="Calibri Light" panose="020F0302020204030204"/>
            </a:rPr>
            <a:t> </a:t>
          </a:r>
          <a:endParaRPr lang="en-US"/>
        </a:p>
      </dgm:t>
    </dgm:pt>
    <dgm:pt modelId="{C85E12E4-A506-4B20-AE30-D33DED98F639}" type="parTrans" cxnId="{4D31987F-1288-450C-8E8D-9EA89F43CF73}">
      <dgm:prSet/>
      <dgm:spPr/>
      <dgm:t>
        <a:bodyPr/>
        <a:lstStyle/>
        <a:p>
          <a:endParaRPr lang="en-US"/>
        </a:p>
      </dgm:t>
    </dgm:pt>
    <dgm:pt modelId="{FE20D359-7902-4898-A9C7-2943772E9CEA}" type="sibTrans" cxnId="{4D31987F-1288-450C-8E8D-9EA89F43CF73}">
      <dgm:prSet/>
      <dgm:spPr/>
      <dgm:t>
        <a:bodyPr/>
        <a:lstStyle/>
        <a:p>
          <a:endParaRPr lang="en-US"/>
        </a:p>
      </dgm:t>
    </dgm:pt>
    <dgm:pt modelId="{CA0EC465-4657-4DBC-8E2D-E033CBD2BA6C}">
      <dgm:prSet/>
      <dgm:spPr>
        <a:solidFill>
          <a:schemeClr val="accent1">
            <a:lumMod val="75000"/>
          </a:schemeClr>
        </a:solidFill>
      </dgm:spPr>
      <dgm:t>
        <a:bodyPr/>
        <a:lstStyle/>
        <a:p>
          <a:r>
            <a:rPr lang="en-US"/>
            <a:t>during the </a:t>
          </a:r>
          <a:r>
            <a:rPr lang="en-US">
              <a:solidFill>
                <a:srgbClr val="FF0000"/>
              </a:solidFill>
            </a:rPr>
            <a:t>first 48 hours </a:t>
          </a:r>
          <a:r>
            <a:rPr lang="en-US"/>
            <a:t>of any admission to an Acute Care Facility, </a:t>
          </a:r>
        </a:p>
      </dgm:t>
    </dgm:pt>
    <dgm:pt modelId="{6DB02755-B4AC-4770-A5AB-8B52D0CF676B}" type="parTrans" cxnId="{BFBEEC7C-A377-4EBC-B936-8D0B4B8A5732}">
      <dgm:prSet/>
      <dgm:spPr/>
      <dgm:t>
        <a:bodyPr/>
        <a:lstStyle/>
        <a:p>
          <a:endParaRPr lang="en-US"/>
        </a:p>
      </dgm:t>
    </dgm:pt>
    <dgm:pt modelId="{38998150-1A26-4814-A641-C5F40873FD80}" type="sibTrans" cxnId="{BFBEEC7C-A377-4EBC-B936-8D0B4B8A5732}">
      <dgm:prSet/>
      <dgm:spPr/>
      <dgm:t>
        <a:bodyPr/>
        <a:lstStyle/>
        <a:p>
          <a:endParaRPr lang="en-US"/>
        </a:p>
      </dgm:t>
    </dgm:pt>
    <dgm:pt modelId="{655BB609-ED0E-4980-9506-08531E341E54}">
      <dgm:prSet/>
      <dgm:spPr/>
      <dgm:t>
        <a:bodyPr/>
        <a:lstStyle/>
        <a:p>
          <a:r>
            <a:rPr lang="en-US"/>
            <a:t>which will provide District Youth and Families experiencing needs for intensive services, with the opportunity to connect with the appropriate level of </a:t>
          </a:r>
          <a:r>
            <a:rPr lang="en-US">
              <a:solidFill>
                <a:srgbClr val="FF0000"/>
              </a:solidFill>
            </a:rPr>
            <a:t>community-based</a:t>
          </a:r>
          <a:r>
            <a:rPr lang="en-US"/>
            <a:t> care.</a:t>
          </a:r>
        </a:p>
      </dgm:t>
    </dgm:pt>
    <dgm:pt modelId="{61491104-8997-4A8C-94E5-1383CD1813E2}" type="parTrans" cxnId="{6AA13616-86D4-4EA9-8435-1E71AC3046C0}">
      <dgm:prSet/>
      <dgm:spPr/>
      <dgm:t>
        <a:bodyPr/>
        <a:lstStyle/>
        <a:p>
          <a:endParaRPr lang="en-US"/>
        </a:p>
      </dgm:t>
    </dgm:pt>
    <dgm:pt modelId="{33D64CFB-EAC8-4D9F-A7E4-55436784FCB8}" type="sibTrans" cxnId="{6AA13616-86D4-4EA9-8435-1E71AC3046C0}">
      <dgm:prSet/>
      <dgm:spPr/>
      <dgm:t>
        <a:bodyPr/>
        <a:lstStyle/>
        <a:p>
          <a:endParaRPr lang="en-US"/>
        </a:p>
      </dgm:t>
    </dgm:pt>
    <dgm:pt modelId="{2C828F6D-9F80-46A3-A023-11B9FCA7640E}" type="pres">
      <dgm:prSet presAssocID="{BFC547D6-F2E4-4058-AA31-2E4408E12659}" presName="linear" presStyleCnt="0">
        <dgm:presLayoutVars>
          <dgm:animLvl val="lvl"/>
          <dgm:resizeHandles val="exact"/>
        </dgm:presLayoutVars>
      </dgm:prSet>
      <dgm:spPr/>
    </dgm:pt>
    <dgm:pt modelId="{A9677C4F-1663-4AE1-8E10-DB9405102A7C}" type="pres">
      <dgm:prSet presAssocID="{39DCA4AA-EC48-4FBF-BC8B-FB5F43A84BAF}" presName="parentText" presStyleLbl="node1" presStyleIdx="0" presStyleCnt="3">
        <dgm:presLayoutVars>
          <dgm:chMax val="0"/>
          <dgm:bulletEnabled val="1"/>
        </dgm:presLayoutVars>
      </dgm:prSet>
      <dgm:spPr/>
    </dgm:pt>
    <dgm:pt modelId="{579B62D5-50B4-4D90-9CAD-6A84B5C59852}" type="pres">
      <dgm:prSet presAssocID="{FE20D359-7902-4898-A9C7-2943772E9CEA}" presName="spacer" presStyleCnt="0"/>
      <dgm:spPr/>
    </dgm:pt>
    <dgm:pt modelId="{54932D9C-76C8-4583-AE0F-E244E622D38F}" type="pres">
      <dgm:prSet presAssocID="{CA0EC465-4657-4DBC-8E2D-E033CBD2BA6C}" presName="parentText" presStyleLbl="node1" presStyleIdx="1" presStyleCnt="3">
        <dgm:presLayoutVars>
          <dgm:chMax val="0"/>
          <dgm:bulletEnabled val="1"/>
        </dgm:presLayoutVars>
      </dgm:prSet>
      <dgm:spPr/>
    </dgm:pt>
    <dgm:pt modelId="{C099A419-ED1D-456C-B023-04745CBE7BF3}" type="pres">
      <dgm:prSet presAssocID="{38998150-1A26-4814-A641-C5F40873FD80}" presName="spacer" presStyleCnt="0"/>
      <dgm:spPr/>
    </dgm:pt>
    <dgm:pt modelId="{A11FCA7C-0923-45C5-B896-2EC4E856E657}" type="pres">
      <dgm:prSet presAssocID="{655BB609-ED0E-4980-9506-08531E341E54}" presName="parentText" presStyleLbl="node1" presStyleIdx="2" presStyleCnt="3">
        <dgm:presLayoutVars>
          <dgm:chMax val="0"/>
          <dgm:bulletEnabled val="1"/>
        </dgm:presLayoutVars>
      </dgm:prSet>
      <dgm:spPr/>
    </dgm:pt>
  </dgm:ptLst>
  <dgm:cxnLst>
    <dgm:cxn modelId="{6AA13616-86D4-4EA9-8435-1E71AC3046C0}" srcId="{BFC547D6-F2E4-4058-AA31-2E4408E12659}" destId="{655BB609-ED0E-4980-9506-08531E341E54}" srcOrd="2" destOrd="0" parTransId="{61491104-8997-4A8C-94E5-1383CD1813E2}" sibTransId="{33D64CFB-EAC8-4D9F-A7E4-55436784FCB8}"/>
    <dgm:cxn modelId="{BFBEEC7C-A377-4EBC-B936-8D0B4B8A5732}" srcId="{BFC547D6-F2E4-4058-AA31-2E4408E12659}" destId="{CA0EC465-4657-4DBC-8E2D-E033CBD2BA6C}" srcOrd="1" destOrd="0" parTransId="{6DB02755-B4AC-4770-A5AB-8B52D0CF676B}" sibTransId="{38998150-1A26-4814-A641-C5F40873FD80}"/>
    <dgm:cxn modelId="{4D31987F-1288-450C-8E8D-9EA89F43CF73}" srcId="{BFC547D6-F2E4-4058-AA31-2E4408E12659}" destId="{39DCA4AA-EC48-4FBF-BC8B-FB5F43A84BAF}" srcOrd="0" destOrd="0" parTransId="{C85E12E4-A506-4B20-AE30-D33DED98F639}" sibTransId="{FE20D359-7902-4898-A9C7-2943772E9CEA}"/>
    <dgm:cxn modelId="{2EEC1EA9-E60B-491B-9C26-39296DEEE986}" type="presOf" srcId="{655BB609-ED0E-4980-9506-08531E341E54}" destId="{A11FCA7C-0923-45C5-B896-2EC4E856E657}" srcOrd="0" destOrd="0" presId="urn:microsoft.com/office/officeart/2005/8/layout/vList2"/>
    <dgm:cxn modelId="{2C585AC0-568C-497D-B2DA-2DE1624CDA32}" type="presOf" srcId="{BFC547D6-F2E4-4058-AA31-2E4408E12659}" destId="{2C828F6D-9F80-46A3-A023-11B9FCA7640E}" srcOrd="0" destOrd="0" presId="urn:microsoft.com/office/officeart/2005/8/layout/vList2"/>
    <dgm:cxn modelId="{4D5DCCC7-8780-41A8-A958-B4924BA82733}" type="presOf" srcId="{39DCA4AA-EC48-4FBF-BC8B-FB5F43A84BAF}" destId="{A9677C4F-1663-4AE1-8E10-DB9405102A7C}" srcOrd="0" destOrd="0" presId="urn:microsoft.com/office/officeart/2005/8/layout/vList2"/>
    <dgm:cxn modelId="{A369B5CC-7DB7-405C-A11D-F63765FC639B}" type="presOf" srcId="{CA0EC465-4657-4DBC-8E2D-E033CBD2BA6C}" destId="{54932D9C-76C8-4583-AE0F-E244E622D38F}" srcOrd="0" destOrd="0" presId="urn:microsoft.com/office/officeart/2005/8/layout/vList2"/>
    <dgm:cxn modelId="{848B24EE-1A1D-4BDD-88D1-C42129234BB7}" type="presParOf" srcId="{2C828F6D-9F80-46A3-A023-11B9FCA7640E}" destId="{A9677C4F-1663-4AE1-8E10-DB9405102A7C}" srcOrd="0" destOrd="0" presId="urn:microsoft.com/office/officeart/2005/8/layout/vList2"/>
    <dgm:cxn modelId="{E6609C6D-5CCB-433E-AE94-9024FD326B6F}" type="presParOf" srcId="{2C828F6D-9F80-46A3-A023-11B9FCA7640E}" destId="{579B62D5-50B4-4D90-9CAD-6A84B5C59852}" srcOrd="1" destOrd="0" presId="urn:microsoft.com/office/officeart/2005/8/layout/vList2"/>
    <dgm:cxn modelId="{3AB27D5F-8242-4119-9014-50982CAFED08}" type="presParOf" srcId="{2C828F6D-9F80-46A3-A023-11B9FCA7640E}" destId="{54932D9C-76C8-4583-AE0F-E244E622D38F}" srcOrd="2" destOrd="0" presId="urn:microsoft.com/office/officeart/2005/8/layout/vList2"/>
    <dgm:cxn modelId="{C23D6A9D-8A8C-4CE4-B02C-B0B9558F87D7}" type="presParOf" srcId="{2C828F6D-9F80-46A3-A023-11B9FCA7640E}" destId="{C099A419-ED1D-456C-B023-04745CBE7BF3}" srcOrd="3" destOrd="0" presId="urn:microsoft.com/office/officeart/2005/8/layout/vList2"/>
    <dgm:cxn modelId="{9534E885-2C12-4B2E-A949-E9ADC3E33A55}" type="presParOf" srcId="{2C828F6D-9F80-46A3-A023-11B9FCA7640E}" destId="{A11FCA7C-0923-45C5-B896-2EC4E856E65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C8AEE4-67F6-4E7B-A042-EFFD9A714872}"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90E3C06B-6882-4468-8C89-CFCBF08A0949}">
      <dgm:prSet/>
      <dgm:spPr/>
      <dgm:t>
        <a:bodyPr/>
        <a:lstStyle/>
        <a:p>
          <a:r>
            <a:rPr lang="en-US"/>
            <a:t>DBH and DHCF agree that continuity of care is critical to a successful BH Integration.</a:t>
          </a:r>
        </a:p>
      </dgm:t>
    </dgm:pt>
    <dgm:pt modelId="{C3F37DC3-563C-404E-B4CD-72D9C8B218CE}" type="parTrans" cxnId="{D4BC3EDF-951E-40ED-8072-67F80E1DCA3B}">
      <dgm:prSet/>
      <dgm:spPr/>
      <dgm:t>
        <a:bodyPr/>
        <a:lstStyle/>
        <a:p>
          <a:endParaRPr lang="en-US"/>
        </a:p>
      </dgm:t>
    </dgm:pt>
    <dgm:pt modelId="{BAD886FE-309C-4B43-A169-D56102200FC2}" type="sibTrans" cxnId="{D4BC3EDF-951E-40ED-8072-67F80E1DCA3B}">
      <dgm:prSet/>
      <dgm:spPr/>
      <dgm:t>
        <a:bodyPr/>
        <a:lstStyle/>
        <a:p>
          <a:endParaRPr lang="en-US"/>
        </a:p>
      </dgm:t>
    </dgm:pt>
    <dgm:pt modelId="{5CF90774-5C31-4131-B719-016C37FD78EE}">
      <dgm:prSet/>
      <dgm:spPr/>
      <dgm:t>
        <a:bodyPr/>
        <a:lstStyle/>
        <a:p>
          <a:pPr rtl="0"/>
          <a:r>
            <a:rPr lang="en-US"/>
            <a:t>Continuity of Care Policies</a:t>
          </a:r>
          <a:r>
            <a:rPr lang="en-US">
              <a:latin typeface="Calibri Light" panose="020F0302020204030204"/>
            </a:rPr>
            <a:t> in development</a:t>
          </a:r>
          <a:r>
            <a:rPr lang="en-US"/>
            <a:t> will allow Beneficiaries an additional 180-day authorization, at the conclusion of their current treatment plan, after October 1, 2023.</a:t>
          </a:r>
        </a:p>
      </dgm:t>
    </dgm:pt>
    <dgm:pt modelId="{D0F5D6A3-0CA2-4044-A679-D57509137F12}" type="parTrans" cxnId="{88A31B00-3166-4984-9C73-31AB61EDA47B}">
      <dgm:prSet/>
      <dgm:spPr/>
      <dgm:t>
        <a:bodyPr/>
        <a:lstStyle/>
        <a:p>
          <a:endParaRPr lang="en-US"/>
        </a:p>
      </dgm:t>
    </dgm:pt>
    <dgm:pt modelId="{20BA751F-739F-4982-9441-C3A9FD4A07D2}" type="sibTrans" cxnId="{88A31B00-3166-4984-9C73-31AB61EDA47B}">
      <dgm:prSet/>
      <dgm:spPr/>
      <dgm:t>
        <a:bodyPr/>
        <a:lstStyle/>
        <a:p>
          <a:endParaRPr lang="en-US"/>
        </a:p>
      </dgm:t>
    </dgm:pt>
    <dgm:pt modelId="{E67518D5-1EEC-4FE2-BBB2-07691CEA80F2}" type="pres">
      <dgm:prSet presAssocID="{FFC8AEE4-67F6-4E7B-A042-EFFD9A714872}" presName="outerComposite" presStyleCnt="0">
        <dgm:presLayoutVars>
          <dgm:chMax val="5"/>
          <dgm:dir/>
          <dgm:resizeHandles val="exact"/>
        </dgm:presLayoutVars>
      </dgm:prSet>
      <dgm:spPr/>
    </dgm:pt>
    <dgm:pt modelId="{2FF3DAD8-137C-4C41-9986-179089B7E21C}" type="pres">
      <dgm:prSet presAssocID="{FFC8AEE4-67F6-4E7B-A042-EFFD9A714872}" presName="dummyMaxCanvas" presStyleCnt="0">
        <dgm:presLayoutVars/>
      </dgm:prSet>
      <dgm:spPr/>
    </dgm:pt>
    <dgm:pt modelId="{98BA6CEB-7CFB-421E-BEE4-8C71FA372BED}" type="pres">
      <dgm:prSet presAssocID="{FFC8AEE4-67F6-4E7B-A042-EFFD9A714872}" presName="TwoNodes_1" presStyleLbl="node1" presStyleIdx="0" presStyleCnt="2">
        <dgm:presLayoutVars>
          <dgm:bulletEnabled val="1"/>
        </dgm:presLayoutVars>
      </dgm:prSet>
      <dgm:spPr/>
    </dgm:pt>
    <dgm:pt modelId="{F37C828D-8F94-47D5-9181-8D0E236868C7}" type="pres">
      <dgm:prSet presAssocID="{FFC8AEE4-67F6-4E7B-A042-EFFD9A714872}" presName="TwoNodes_2" presStyleLbl="node1" presStyleIdx="1" presStyleCnt="2">
        <dgm:presLayoutVars>
          <dgm:bulletEnabled val="1"/>
        </dgm:presLayoutVars>
      </dgm:prSet>
      <dgm:spPr/>
    </dgm:pt>
    <dgm:pt modelId="{ECB20BE7-4956-4E89-B38C-AFF365A0B575}" type="pres">
      <dgm:prSet presAssocID="{FFC8AEE4-67F6-4E7B-A042-EFFD9A714872}" presName="TwoConn_1-2" presStyleLbl="fgAccFollowNode1" presStyleIdx="0" presStyleCnt="1">
        <dgm:presLayoutVars>
          <dgm:bulletEnabled val="1"/>
        </dgm:presLayoutVars>
      </dgm:prSet>
      <dgm:spPr/>
    </dgm:pt>
    <dgm:pt modelId="{81498D54-3729-4F11-AE41-625755495DA1}" type="pres">
      <dgm:prSet presAssocID="{FFC8AEE4-67F6-4E7B-A042-EFFD9A714872}" presName="TwoNodes_1_text" presStyleLbl="node1" presStyleIdx="1" presStyleCnt="2">
        <dgm:presLayoutVars>
          <dgm:bulletEnabled val="1"/>
        </dgm:presLayoutVars>
      </dgm:prSet>
      <dgm:spPr/>
    </dgm:pt>
    <dgm:pt modelId="{CA5C6961-E4EE-4C86-93F3-9952076FE3BC}" type="pres">
      <dgm:prSet presAssocID="{FFC8AEE4-67F6-4E7B-A042-EFFD9A714872}" presName="TwoNodes_2_text" presStyleLbl="node1" presStyleIdx="1" presStyleCnt="2">
        <dgm:presLayoutVars>
          <dgm:bulletEnabled val="1"/>
        </dgm:presLayoutVars>
      </dgm:prSet>
      <dgm:spPr/>
    </dgm:pt>
  </dgm:ptLst>
  <dgm:cxnLst>
    <dgm:cxn modelId="{88A31B00-3166-4984-9C73-31AB61EDA47B}" srcId="{FFC8AEE4-67F6-4E7B-A042-EFFD9A714872}" destId="{5CF90774-5C31-4131-B719-016C37FD78EE}" srcOrd="1" destOrd="0" parTransId="{D0F5D6A3-0CA2-4044-A679-D57509137F12}" sibTransId="{20BA751F-739F-4982-9441-C3A9FD4A07D2}"/>
    <dgm:cxn modelId="{BCAB5126-7252-4789-B710-7D7A7CD857B2}" type="presOf" srcId="{5CF90774-5C31-4131-B719-016C37FD78EE}" destId="{F37C828D-8F94-47D5-9181-8D0E236868C7}" srcOrd="0" destOrd="0" presId="urn:microsoft.com/office/officeart/2005/8/layout/vProcess5"/>
    <dgm:cxn modelId="{2644B333-02D0-42FC-8DB3-FA5BB08AB383}" type="presOf" srcId="{FFC8AEE4-67F6-4E7B-A042-EFFD9A714872}" destId="{E67518D5-1EEC-4FE2-BBB2-07691CEA80F2}" srcOrd="0" destOrd="0" presId="urn:microsoft.com/office/officeart/2005/8/layout/vProcess5"/>
    <dgm:cxn modelId="{85AA495A-FD22-4E57-846B-BBC7F2A3842F}" type="presOf" srcId="{90E3C06B-6882-4468-8C89-CFCBF08A0949}" destId="{81498D54-3729-4F11-AE41-625755495DA1}" srcOrd="1" destOrd="0" presId="urn:microsoft.com/office/officeart/2005/8/layout/vProcess5"/>
    <dgm:cxn modelId="{805E0B7E-1B7D-41D2-8CE7-66539630A214}" type="presOf" srcId="{90E3C06B-6882-4468-8C89-CFCBF08A0949}" destId="{98BA6CEB-7CFB-421E-BEE4-8C71FA372BED}" srcOrd="0" destOrd="0" presId="urn:microsoft.com/office/officeart/2005/8/layout/vProcess5"/>
    <dgm:cxn modelId="{AAFA98C9-2BF3-4BC7-941E-3F6FD9A74170}" type="presOf" srcId="{BAD886FE-309C-4B43-A169-D56102200FC2}" destId="{ECB20BE7-4956-4E89-B38C-AFF365A0B575}" srcOrd="0" destOrd="0" presId="urn:microsoft.com/office/officeart/2005/8/layout/vProcess5"/>
    <dgm:cxn modelId="{D4BC3EDF-951E-40ED-8072-67F80E1DCA3B}" srcId="{FFC8AEE4-67F6-4E7B-A042-EFFD9A714872}" destId="{90E3C06B-6882-4468-8C89-CFCBF08A0949}" srcOrd="0" destOrd="0" parTransId="{C3F37DC3-563C-404E-B4CD-72D9C8B218CE}" sibTransId="{BAD886FE-309C-4B43-A169-D56102200FC2}"/>
    <dgm:cxn modelId="{764BABF3-56D6-4BD3-A989-8AB99F52E678}" type="presOf" srcId="{5CF90774-5C31-4131-B719-016C37FD78EE}" destId="{CA5C6961-E4EE-4C86-93F3-9952076FE3BC}" srcOrd="1" destOrd="0" presId="urn:microsoft.com/office/officeart/2005/8/layout/vProcess5"/>
    <dgm:cxn modelId="{12DE02D4-FF6B-45A5-BCAB-A8C171927376}" type="presParOf" srcId="{E67518D5-1EEC-4FE2-BBB2-07691CEA80F2}" destId="{2FF3DAD8-137C-4C41-9986-179089B7E21C}" srcOrd="0" destOrd="0" presId="urn:microsoft.com/office/officeart/2005/8/layout/vProcess5"/>
    <dgm:cxn modelId="{508D8DA6-DF0E-4779-BC39-8B683402AB51}" type="presParOf" srcId="{E67518D5-1EEC-4FE2-BBB2-07691CEA80F2}" destId="{98BA6CEB-7CFB-421E-BEE4-8C71FA372BED}" srcOrd="1" destOrd="0" presId="urn:microsoft.com/office/officeart/2005/8/layout/vProcess5"/>
    <dgm:cxn modelId="{C781D220-FA09-448C-AD0C-A4F649E29AD8}" type="presParOf" srcId="{E67518D5-1EEC-4FE2-BBB2-07691CEA80F2}" destId="{F37C828D-8F94-47D5-9181-8D0E236868C7}" srcOrd="2" destOrd="0" presId="urn:microsoft.com/office/officeart/2005/8/layout/vProcess5"/>
    <dgm:cxn modelId="{E4A9AB45-76E1-4717-9B84-E496E07BBBDE}" type="presParOf" srcId="{E67518D5-1EEC-4FE2-BBB2-07691CEA80F2}" destId="{ECB20BE7-4956-4E89-B38C-AFF365A0B575}" srcOrd="3" destOrd="0" presId="urn:microsoft.com/office/officeart/2005/8/layout/vProcess5"/>
    <dgm:cxn modelId="{5C9CED0A-D6CB-463E-825B-6BFC0E32ABFE}" type="presParOf" srcId="{E67518D5-1EEC-4FE2-BBB2-07691CEA80F2}" destId="{81498D54-3729-4F11-AE41-625755495DA1}" srcOrd="4" destOrd="0" presId="urn:microsoft.com/office/officeart/2005/8/layout/vProcess5"/>
    <dgm:cxn modelId="{CF2B7CFF-8ED6-4496-BC24-326203FCA474}" type="presParOf" srcId="{E67518D5-1EEC-4FE2-BBB2-07691CEA80F2}" destId="{CA5C6961-E4EE-4C86-93F3-9952076FE3B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8DADC-B144-46E4-A054-080034C34372}">
      <dsp:nvSpPr>
        <dsp:cNvPr id="0" name=""/>
        <dsp:cNvSpPr/>
      </dsp:nvSpPr>
      <dsp:spPr>
        <a:xfrm>
          <a:off x="0" y="447488"/>
          <a:ext cx="6263640" cy="148473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Allows for inclusion of the Managed Care Organizations in Readiness and Implementation activities.</a:t>
          </a:r>
        </a:p>
      </dsp:txBody>
      <dsp:txXfrm>
        <a:off x="72479" y="519967"/>
        <a:ext cx="6118682" cy="1339772"/>
      </dsp:txXfrm>
    </dsp:sp>
    <dsp:sp modelId="{707542DE-B1F9-4020-AE1A-F21AA809B68A}">
      <dsp:nvSpPr>
        <dsp:cNvPr id="0" name=""/>
        <dsp:cNvSpPr/>
      </dsp:nvSpPr>
      <dsp:spPr>
        <a:xfrm>
          <a:off x="0" y="2009978"/>
          <a:ext cx="6263640" cy="148473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rgbClr val="FF0000"/>
              </a:solidFill>
            </a:rPr>
            <a:t>Separated </a:t>
          </a:r>
          <a:r>
            <a:rPr lang="en-US" sz="2700" kern="1200" dirty="0"/>
            <a:t>Behavioral Health </a:t>
          </a:r>
          <a:r>
            <a:rPr lang="en-US" sz="2700" kern="1200" dirty="0">
              <a:solidFill>
                <a:srgbClr val="FF0000"/>
              </a:solidFill>
            </a:rPr>
            <a:t>Transformation </a:t>
          </a:r>
          <a:r>
            <a:rPr lang="en-US" sz="2700" kern="1200" dirty="0"/>
            <a:t>from all other Transitions which must occur on October 1, 2022.</a:t>
          </a:r>
        </a:p>
      </dsp:txBody>
      <dsp:txXfrm>
        <a:off x="72479" y="2082457"/>
        <a:ext cx="6118682" cy="1339772"/>
      </dsp:txXfrm>
    </dsp:sp>
    <dsp:sp modelId="{D9C59285-A7D9-4F13-8CEC-167594451965}">
      <dsp:nvSpPr>
        <dsp:cNvPr id="0" name=""/>
        <dsp:cNvSpPr/>
      </dsp:nvSpPr>
      <dsp:spPr>
        <a:xfrm>
          <a:off x="0" y="3572469"/>
          <a:ext cx="6263640" cy="1484730"/>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Generally, provides more time for </a:t>
          </a:r>
          <a:r>
            <a:rPr lang="en-US" sz="2700" kern="1200" dirty="0">
              <a:solidFill>
                <a:schemeClr val="accent1">
                  <a:lumMod val="75000"/>
                </a:schemeClr>
              </a:solidFill>
            </a:rPr>
            <a:t>Development, Planning, and Readiness</a:t>
          </a:r>
        </a:p>
      </dsp:txBody>
      <dsp:txXfrm>
        <a:off x="72479" y="3644948"/>
        <a:ext cx="6118682" cy="1339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77C4F-1663-4AE1-8E10-DB9405102A7C}">
      <dsp:nvSpPr>
        <dsp:cNvPr id="0" name=""/>
        <dsp:cNvSpPr/>
      </dsp:nvSpPr>
      <dsp:spPr>
        <a:xfrm>
          <a:off x="0" y="3968"/>
          <a:ext cx="6263640" cy="178425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t>We are now requiring </a:t>
          </a:r>
          <a:r>
            <a:rPr lang="en-US" sz="2500" kern="1200">
              <a:solidFill>
                <a:schemeClr val="bg1"/>
              </a:solidFill>
            </a:rPr>
            <a:t>screening, referral, and connection</a:t>
          </a:r>
          <a:r>
            <a:rPr lang="en-US" sz="2500" kern="1200"/>
            <a:t> to treatment for </a:t>
          </a:r>
          <a:r>
            <a:rPr lang="en-US" sz="2500" b="1" u="sng" kern="1200">
              <a:solidFill>
                <a:schemeClr val="accent1">
                  <a:lumMod val="75000"/>
                </a:schemeClr>
              </a:solidFill>
            </a:rPr>
            <a:t>High Fidelity Wrap Around</a:t>
          </a:r>
          <a:r>
            <a:rPr lang="en-US" sz="2500" kern="1200"/>
            <a:t> and </a:t>
          </a:r>
          <a:r>
            <a:rPr lang="en-US" sz="2500" b="1" u="sng" kern="1200">
              <a:solidFill>
                <a:schemeClr val="accent1">
                  <a:lumMod val="75000"/>
                </a:schemeClr>
              </a:solidFill>
            </a:rPr>
            <a:t>Community Based Intervention</a:t>
          </a:r>
          <a:r>
            <a:rPr lang="en-US" sz="2500" kern="1200"/>
            <a:t> services,</a:t>
          </a:r>
          <a:r>
            <a:rPr lang="en-US" sz="2500" kern="1200">
              <a:latin typeface="Calibri Light" panose="020F0302020204030204"/>
            </a:rPr>
            <a:t> </a:t>
          </a:r>
          <a:endParaRPr lang="en-US" sz="2500" kern="1200"/>
        </a:p>
      </dsp:txBody>
      <dsp:txXfrm>
        <a:off x="87100" y="91068"/>
        <a:ext cx="6089440" cy="1610050"/>
      </dsp:txXfrm>
    </dsp:sp>
    <dsp:sp modelId="{54932D9C-76C8-4583-AE0F-E244E622D38F}">
      <dsp:nvSpPr>
        <dsp:cNvPr id="0" name=""/>
        <dsp:cNvSpPr/>
      </dsp:nvSpPr>
      <dsp:spPr>
        <a:xfrm>
          <a:off x="0" y="1860218"/>
          <a:ext cx="6263640" cy="178425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during the </a:t>
          </a:r>
          <a:r>
            <a:rPr lang="en-US" sz="2500" kern="1200">
              <a:solidFill>
                <a:srgbClr val="FF0000"/>
              </a:solidFill>
            </a:rPr>
            <a:t>first 48 hours </a:t>
          </a:r>
          <a:r>
            <a:rPr lang="en-US" sz="2500" kern="1200"/>
            <a:t>of any admission to an Acute Care Facility, </a:t>
          </a:r>
        </a:p>
      </dsp:txBody>
      <dsp:txXfrm>
        <a:off x="87100" y="1947318"/>
        <a:ext cx="6089440" cy="1610050"/>
      </dsp:txXfrm>
    </dsp:sp>
    <dsp:sp modelId="{A11FCA7C-0923-45C5-B896-2EC4E856E657}">
      <dsp:nvSpPr>
        <dsp:cNvPr id="0" name=""/>
        <dsp:cNvSpPr/>
      </dsp:nvSpPr>
      <dsp:spPr>
        <a:xfrm>
          <a:off x="0" y="3716469"/>
          <a:ext cx="6263640" cy="17842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which will provide District Youth and Families experiencing needs for intensive services, with the opportunity to connect with the appropriate level of </a:t>
          </a:r>
          <a:r>
            <a:rPr lang="en-US" sz="2500" kern="1200">
              <a:solidFill>
                <a:srgbClr val="FF0000"/>
              </a:solidFill>
            </a:rPr>
            <a:t>community-based</a:t>
          </a:r>
          <a:r>
            <a:rPr lang="en-US" sz="2500" kern="1200"/>
            <a:t> care.</a:t>
          </a:r>
        </a:p>
      </dsp:txBody>
      <dsp:txXfrm>
        <a:off x="87100" y="3803569"/>
        <a:ext cx="6089440" cy="1610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A6CEB-7CFB-421E-BEE4-8C71FA372BED}">
      <dsp:nvSpPr>
        <dsp:cNvPr id="0" name=""/>
        <dsp:cNvSpPr/>
      </dsp:nvSpPr>
      <dsp:spPr>
        <a:xfrm>
          <a:off x="0" y="0"/>
          <a:ext cx="9696363" cy="19581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DBH and DHCF agree that continuity of care is critical to a successful BH Integration.</a:t>
          </a:r>
        </a:p>
      </dsp:txBody>
      <dsp:txXfrm>
        <a:off x="57351" y="57351"/>
        <a:ext cx="7672512" cy="1843400"/>
      </dsp:txXfrm>
    </dsp:sp>
    <dsp:sp modelId="{F37C828D-8F94-47D5-9181-8D0E236868C7}">
      <dsp:nvSpPr>
        <dsp:cNvPr id="0" name=""/>
        <dsp:cNvSpPr/>
      </dsp:nvSpPr>
      <dsp:spPr>
        <a:xfrm>
          <a:off x="1711123" y="2393235"/>
          <a:ext cx="9696363" cy="19581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Continuity of Care Policies</a:t>
          </a:r>
          <a:r>
            <a:rPr lang="en-US" sz="2600" kern="1200">
              <a:latin typeface="Calibri Light" panose="020F0302020204030204"/>
            </a:rPr>
            <a:t> in development</a:t>
          </a:r>
          <a:r>
            <a:rPr lang="en-US" sz="2600" kern="1200"/>
            <a:t> will allow Beneficiaries an additional 180-day authorization, at the conclusion of their current treatment plan, after October 1, 2023.</a:t>
          </a:r>
        </a:p>
      </dsp:txBody>
      <dsp:txXfrm>
        <a:off x="1768474" y="2450586"/>
        <a:ext cx="6597772" cy="1843400"/>
      </dsp:txXfrm>
    </dsp:sp>
    <dsp:sp modelId="{ECB20BE7-4956-4E89-B38C-AFF365A0B575}">
      <dsp:nvSpPr>
        <dsp:cNvPr id="0" name=""/>
        <dsp:cNvSpPr/>
      </dsp:nvSpPr>
      <dsp:spPr>
        <a:xfrm>
          <a:off x="8423597" y="1539285"/>
          <a:ext cx="1272766" cy="127276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09969" y="1539285"/>
        <a:ext cx="700022" cy="9577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D6BC5-30A8-4B2D-A255-B156CD0522AC}"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F3BE7-96CE-40A5-9D24-D242A90760D9}" type="slidenum">
              <a:rPr lang="en-US" smtClean="0"/>
              <a:t>‹#›</a:t>
            </a:fld>
            <a:endParaRPr lang="en-US"/>
          </a:p>
        </p:txBody>
      </p:sp>
    </p:spTree>
    <p:extLst>
      <p:ext uri="{BB962C8B-B14F-4D97-AF65-F5344CB8AC3E}">
        <p14:creationId xmlns:p14="http://schemas.microsoft.com/office/powerpoint/2010/main" val="3563936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CE6FE4-9182-463D-91B4-6499B24749BA}" type="slidenum">
              <a:rPr lang="en-US" smtClean="0"/>
              <a:t>2</a:t>
            </a:fld>
            <a:endParaRPr lang="en-US"/>
          </a:p>
        </p:txBody>
      </p:sp>
    </p:spTree>
    <p:extLst>
      <p:ext uri="{BB962C8B-B14F-4D97-AF65-F5344CB8AC3E}">
        <p14:creationId xmlns:p14="http://schemas.microsoft.com/office/powerpoint/2010/main" val="121668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8468D-0CA7-B044-8A85-BC025E700C8A}" type="slidenum">
              <a:rPr lang="en-US" smtClean="0"/>
              <a:t>3</a:t>
            </a:fld>
            <a:endParaRPr lang="en-US"/>
          </a:p>
        </p:txBody>
      </p:sp>
      <p:sp>
        <p:nvSpPr>
          <p:cNvPr id="5" name="Date Placeholder 4">
            <a:extLst>
              <a:ext uri="{FF2B5EF4-FFF2-40B4-BE49-F238E27FC236}">
                <a16:creationId xmlns:a16="http://schemas.microsoft.com/office/drawing/2014/main" id="{1DF3CA4A-B1B8-4408-AAD1-D3EB87272D17}"/>
              </a:ext>
            </a:extLst>
          </p:cNvPr>
          <p:cNvSpPr>
            <a:spLocks noGrp="1"/>
          </p:cNvSpPr>
          <p:nvPr>
            <p:ph type="dt" idx="11"/>
          </p:nvPr>
        </p:nvSpPr>
        <p:spPr/>
        <p:txBody>
          <a:bodyPr/>
          <a:lstStyle/>
          <a:p>
            <a:r>
              <a:rPr lang="en-US"/>
              <a:t>11/8/2018</a:t>
            </a:r>
          </a:p>
        </p:txBody>
      </p:sp>
    </p:spTree>
    <p:extLst>
      <p:ext uri="{BB962C8B-B14F-4D97-AF65-F5344CB8AC3E}">
        <p14:creationId xmlns:p14="http://schemas.microsoft.com/office/powerpoint/2010/main" val="278260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8468D-0CA7-B044-8A85-BC025E700C8A}" type="slidenum">
              <a:rPr lang="en-US" smtClean="0"/>
              <a:t>4</a:t>
            </a:fld>
            <a:endParaRPr lang="en-US" dirty="0"/>
          </a:p>
        </p:txBody>
      </p:sp>
      <p:sp>
        <p:nvSpPr>
          <p:cNvPr id="5" name="Date Placeholder 4">
            <a:extLst>
              <a:ext uri="{FF2B5EF4-FFF2-40B4-BE49-F238E27FC236}">
                <a16:creationId xmlns:a16="http://schemas.microsoft.com/office/drawing/2014/main" id="{1DF3CA4A-B1B8-4408-AAD1-D3EB87272D17}"/>
              </a:ext>
            </a:extLst>
          </p:cNvPr>
          <p:cNvSpPr>
            <a:spLocks noGrp="1"/>
          </p:cNvSpPr>
          <p:nvPr>
            <p:ph type="dt" idx="11"/>
          </p:nvPr>
        </p:nvSpPr>
        <p:spPr/>
        <p:txBody>
          <a:bodyPr/>
          <a:lstStyle/>
          <a:p>
            <a:r>
              <a:rPr lang="en-US" dirty="0"/>
              <a:t>11/8/2018</a:t>
            </a:r>
          </a:p>
        </p:txBody>
      </p:sp>
    </p:spTree>
    <p:extLst>
      <p:ext uri="{BB962C8B-B14F-4D97-AF65-F5344CB8AC3E}">
        <p14:creationId xmlns:p14="http://schemas.microsoft.com/office/powerpoint/2010/main" val="278260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CE6FE4-9182-463D-91B4-6499B24749BA}" type="slidenum">
              <a:rPr lang="en-US" smtClean="0"/>
              <a:t>7</a:t>
            </a:fld>
            <a:endParaRPr lang="en-US"/>
          </a:p>
        </p:txBody>
      </p:sp>
    </p:spTree>
    <p:extLst>
      <p:ext uri="{BB962C8B-B14F-4D97-AF65-F5344CB8AC3E}">
        <p14:creationId xmlns:p14="http://schemas.microsoft.com/office/powerpoint/2010/main" val="62402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PCG to speak to this slide </a:t>
            </a:r>
          </a:p>
        </p:txBody>
      </p:sp>
      <p:sp>
        <p:nvSpPr>
          <p:cNvPr id="4" name="Slide Number Placeholder 3"/>
          <p:cNvSpPr>
            <a:spLocks noGrp="1"/>
          </p:cNvSpPr>
          <p:nvPr>
            <p:ph type="sldNum" sz="quarter" idx="5"/>
          </p:nvPr>
        </p:nvSpPr>
        <p:spPr/>
        <p:txBody>
          <a:bodyPr/>
          <a:lstStyle/>
          <a:p>
            <a:fld id="{771F3BE7-96CE-40A5-9D24-D242A90760D9}" type="slidenum">
              <a:rPr lang="en-US" smtClean="0"/>
              <a:t>23</a:t>
            </a:fld>
            <a:endParaRPr lang="en-US"/>
          </a:p>
        </p:txBody>
      </p:sp>
    </p:spTree>
    <p:extLst>
      <p:ext uri="{BB962C8B-B14F-4D97-AF65-F5344CB8AC3E}">
        <p14:creationId xmlns:p14="http://schemas.microsoft.com/office/powerpoint/2010/main" val="318619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CE6FE4-9182-463D-91B4-6499B24749BA}" type="slidenum">
              <a:rPr lang="en-US" smtClean="0"/>
              <a:t>24</a:t>
            </a:fld>
            <a:endParaRPr lang="en-US"/>
          </a:p>
        </p:txBody>
      </p:sp>
    </p:spTree>
    <p:extLst>
      <p:ext uri="{BB962C8B-B14F-4D97-AF65-F5344CB8AC3E}">
        <p14:creationId xmlns:p14="http://schemas.microsoft.com/office/powerpoint/2010/main" val="2256724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CE6FE4-9182-463D-91B4-6499B24749BA}" type="slidenum">
              <a:rPr lang="en-US" smtClean="0"/>
              <a:t>27</a:t>
            </a:fld>
            <a:endParaRPr lang="en-US"/>
          </a:p>
        </p:txBody>
      </p:sp>
    </p:spTree>
    <p:extLst>
      <p:ext uri="{BB962C8B-B14F-4D97-AF65-F5344CB8AC3E}">
        <p14:creationId xmlns:p14="http://schemas.microsoft.com/office/powerpoint/2010/main" val="208323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9C57-DF24-4850-883A-75770626BA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5C84FA-9CF1-43B8-8D52-F08A84C63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F0543B-378D-41E4-B6C0-E5CD9D09C551}"/>
              </a:ext>
            </a:extLst>
          </p:cNvPr>
          <p:cNvSpPr>
            <a:spLocks noGrp="1"/>
          </p:cNvSpPr>
          <p:nvPr>
            <p:ph type="dt" sz="half" idx="10"/>
          </p:nvPr>
        </p:nvSpPr>
        <p:spPr/>
        <p:txBody>
          <a:bodyPr/>
          <a:lstStyle/>
          <a:p>
            <a:fld id="{9720F9D2-4F1D-40B5-A670-A636ED4701A2}" type="datetimeFigureOut">
              <a:rPr lang="en-US" smtClean="0"/>
              <a:t>12/8/2021</a:t>
            </a:fld>
            <a:endParaRPr lang="en-US"/>
          </a:p>
        </p:txBody>
      </p:sp>
      <p:sp>
        <p:nvSpPr>
          <p:cNvPr id="5" name="Footer Placeholder 4">
            <a:extLst>
              <a:ext uri="{FF2B5EF4-FFF2-40B4-BE49-F238E27FC236}">
                <a16:creationId xmlns:a16="http://schemas.microsoft.com/office/drawing/2014/main" id="{D3583F3D-ABCC-4344-B70F-3110AA56C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B3B74-F069-46E2-A15D-9D0CB3D95863}"/>
              </a:ext>
            </a:extLst>
          </p:cNvPr>
          <p:cNvSpPr>
            <a:spLocks noGrp="1"/>
          </p:cNvSpPr>
          <p:nvPr>
            <p:ph type="sldNum" sz="quarter" idx="12"/>
          </p:nvPr>
        </p:nvSpPr>
        <p:spPr/>
        <p:txBody>
          <a:bodyPr/>
          <a:lstStyle/>
          <a:p>
            <a:fld id="{366EC44A-61B5-4B32-8578-726C59B9E617}" type="slidenum">
              <a:rPr lang="en-US" smtClean="0"/>
              <a:t>‹#›</a:t>
            </a:fld>
            <a:endParaRPr lang="en-US"/>
          </a:p>
        </p:txBody>
      </p:sp>
    </p:spTree>
    <p:extLst>
      <p:ext uri="{BB962C8B-B14F-4D97-AF65-F5344CB8AC3E}">
        <p14:creationId xmlns:p14="http://schemas.microsoft.com/office/powerpoint/2010/main" val="247976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C6D6-0913-49F9-B4BA-DB68DA8AA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17C78F-0AE6-4E77-BE2A-419C59238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97D42-2745-4810-8D18-34FC8BF02513}"/>
              </a:ext>
            </a:extLst>
          </p:cNvPr>
          <p:cNvSpPr>
            <a:spLocks noGrp="1"/>
          </p:cNvSpPr>
          <p:nvPr>
            <p:ph type="dt" sz="half" idx="10"/>
          </p:nvPr>
        </p:nvSpPr>
        <p:spPr/>
        <p:txBody>
          <a:bodyPr/>
          <a:lstStyle/>
          <a:p>
            <a:fld id="{9720F9D2-4F1D-40B5-A670-A636ED4701A2}" type="datetimeFigureOut">
              <a:rPr lang="en-US" smtClean="0"/>
              <a:t>12/8/2021</a:t>
            </a:fld>
            <a:endParaRPr lang="en-US"/>
          </a:p>
        </p:txBody>
      </p:sp>
      <p:sp>
        <p:nvSpPr>
          <p:cNvPr id="5" name="Footer Placeholder 4">
            <a:extLst>
              <a:ext uri="{FF2B5EF4-FFF2-40B4-BE49-F238E27FC236}">
                <a16:creationId xmlns:a16="http://schemas.microsoft.com/office/drawing/2014/main" id="{CC2CF5FD-8CAD-4A41-A720-D8653F878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2CCDF-0F4D-484E-A730-1A90E99DE29C}"/>
              </a:ext>
            </a:extLst>
          </p:cNvPr>
          <p:cNvSpPr>
            <a:spLocks noGrp="1"/>
          </p:cNvSpPr>
          <p:nvPr>
            <p:ph type="sldNum" sz="quarter" idx="12"/>
          </p:nvPr>
        </p:nvSpPr>
        <p:spPr/>
        <p:txBody>
          <a:bodyPr/>
          <a:lstStyle/>
          <a:p>
            <a:fld id="{366EC44A-61B5-4B32-8578-726C59B9E617}" type="slidenum">
              <a:rPr lang="en-US" smtClean="0"/>
              <a:t>‹#›</a:t>
            </a:fld>
            <a:endParaRPr lang="en-US"/>
          </a:p>
        </p:txBody>
      </p:sp>
    </p:spTree>
    <p:extLst>
      <p:ext uri="{BB962C8B-B14F-4D97-AF65-F5344CB8AC3E}">
        <p14:creationId xmlns:p14="http://schemas.microsoft.com/office/powerpoint/2010/main" val="346441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EBAE9E-0128-4039-A70A-A18E2C8DDE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003350-BD7D-4F25-B919-31D8F9AD7E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16A45-D1C9-42E7-9DEB-BDEB645DA8D7}"/>
              </a:ext>
            </a:extLst>
          </p:cNvPr>
          <p:cNvSpPr>
            <a:spLocks noGrp="1"/>
          </p:cNvSpPr>
          <p:nvPr>
            <p:ph type="dt" sz="half" idx="10"/>
          </p:nvPr>
        </p:nvSpPr>
        <p:spPr/>
        <p:txBody>
          <a:bodyPr/>
          <a:lstStyle/>
          <a:p>
            <a:fld id="{9720F9D2-4F1D-40B5-A670-A636ED4701A2}" type="datetimeFigureOut">
              <a:rPr lang="en-US" smtClean="0"/>
              <a:t>12/8/2021</a:t>
            </a:fld>
            <a:endParaRPr lang="en-US"/>
          </a:p>
        </p:txBody>
      </p:sp>
      <p:sp>
        <p:nvSpPr>
          <p:cNvPr id="5" name="Footer Placeholder 4">
            <a:extLst>
              <a:ext uri="{FF2B5EF4-FFF2-40B4-BE49-F238E27FC236}">
                <a16:creationId xmlns:a16="http://schemas.microsoft.com/office/drawing/2014/main" id="{A116C0A7-1DB3-4D78-9A74-1AB40BBAC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3A8B6-8552-4917-A04E-E8CF28DC634D}"/>
              </a:ext>
            </a:extLst>
          </p:cNvPr>
          <p:cNvSpPr>
            <a:spLocks noGrp="1"/>
          </p:cNvSpPr>
          <p:nvPr>
            <p:ph type="sldNum" sz="quarter" idx="12"/>
          </p:nvPr>
        </p:nvSpPr>
        <p:spPr/>
        <p:txBody>
          <a:bodyPr/>
          <a:lstStyle/>
          <a:p>
            <a:fld id="{366EC44A-61B5-4B32-8578-726C59B9E617}" type="slidenum">
              <a:rPr lang="en-US" smtClean="0"/>
              <a:t>‹#›</a:t>
            </a:fld>
            <a:endParaRPr lang="en-US"/>
          </a:p>
        </p:txBody>
      </p:sp>
    </p:spTree>
    <p:extLst>
      <p:ext uri="{BB962C8B-B14F-4D97-AF65-F5344CB8AC3E}">
        <p14:creationId xmlns:p14="http://schemas.microsoft.com/office/powerpoint/2010/main" val="62259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E14E-2561-43C2-B816-1C24722FBE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FA3EC8-8CB9-4EF3-BB3E-9F0E9419E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D6AECE-B1CD-4F2D-B74B-98355F97405B}"/>
              </a:ext>
            </a:extLst>
          </p:cNvPr>
          <p:cNvSpPr>
            <a:spLocks noGrp="1"/>
          </p:cNvSpPr>
          <p:nvPr>
            <p:ph type="dt" sz="half" idx="10"/>
          </p:nvPr>
        </p:nvSpPr>
        <p:spPr/>
        <p:txBody>
          <a:bodyPr/>
          <a:lstStyle/>
          <a:p>
            <a:fld id="{624510F8-AE72-40C0-9FD7-AF41BBF90CFF}" type="datetime1">
              <a:rPr lang="en-US" smtClean="0"/>
              <a:t>12/8/2021</a:t>
            </a:fld>
            <a:endParaRPr lang="en-US" dirty="0"/>
          </a:p>
        </p:txBody>
      </p:sp>
      <p:sp>
        <p:nvSpPr>
          <p:cNvPr id="5" name="Footer Placeholder 4">
            <a:extLst>
              <a:ext uri="{FF2B5EF4-FFF2-40B4-BE49-F238E27FC236}">
                <a16:creationId xmlns:a16="http://schemas.microsoft.com/office/drawing/2014/main" id="{668A2AF1-E5C6-49F7-A54D-DE7E5F8879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33399B-C357-4EC4-81B0-B2D4CE9EE89F}"/>
              </a:ext>
            </a:extLst>
          </p:cNvPr>
          <p:cNvSpPr>
            <a:spLocks noGrp="1"/>
          </p:cNvSpPr>
          <p:nvPr>
            <p:ph type="sldNum" sz="quarter" idx="12"/>
          </p:nvPr>
        </p:nvSpPr>
        <p:spPr/>
        <p:txBody>
          <a:bodyPr/>
          <a:lstStyle/>
          <a:p>
            <a:fld id="{2B761152-83E1-4CD0-93C0-5D92AAF26851}" type="slidenum">
              <a:rPr lang="en-US" smtClean="0"/>
              <a:t>‹#›</a:t>
            </a:fld>
            <a:endParaRPr lang="en-US" dirty="0"/>
          </a:p>
        </p:txBody>
      </p:sp>
    </p:spTree>
    <p:extLst>
      <p:ext uri="{BB962C8B-B14F-4D97-AF65-F5344CB8AC3E}">
        <p14:creationId xmlns:p14="http://schemas.microsoft.com/office/powerpoint/2010/main" val="741594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B626-3A45-4096-B271-FE2734A8B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E02A2-9E5F-4F7C-B271-59E93A0DF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4B4AC-4A0B-425E-A69D-C19CBC222E25}"/>
              </a:ext>
            </a:extLst>
          </p:cNvPr>
          <p:cNvSpPr>
            <a:spLocks noGrp="1"/>
          </p:cNvSpPr>
          <p:nvPr>
            <p:ph type="dt" sz="half" idx="10"/>
          </p:nvPr>
        </p:nvSpPr>
        <p:spPr/>
        <p:txBody>
          <a:bodyPr/>
          <a:lstStyle/>
          <a:p>
            <a:fld id="{B554FB87-221D-4781-898E-310B2D5310BC}" type="datetime1">
              <a:rPr lang="en-US" smtClean="0"/>
              <a:t>12/8/2021</a:t>
            </a:fld>
            <a:endParaRPr lang="en-US" dirty="0"/>
          </a:p>
        </p:txBody>
      </p:sp>
      <p:sp>
        <p:nvSpPr>
          <p:cNvPr id="5" name="Footer Placeholder 4">
            <a:extLst>
              <a:ext uri="{FF2B5EF4-FFF2-40B4-BE49-F238E27FC236}">
                <a16:creationId xmlns:a16="http://schemas.microsoft.com/office/drawing/2014/main" id="{6CD91371-B5D0-4443-844E-EBD8220944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6C309E-285A-4168-A2EA-D86C69458FC4}"/>
              </a:ext>
            </a:extLst>
          </p:cNvPr>
          <p:cNvSpPr>
            <a:spLocks noGrp="1"/>
          </p:cNvSpPr>
          <p:nvPr>
            <p:ph type="sldNum" sz="quarter" idx="12"/>
          </p:nvPr>
        </p:nvSpPr>
        <p:spPr/>
        <p:txBody>
          <a:bodyPr/>
          <a:lstStyle/>
          <a:p>
            <a:fld id="{2B761152-83E1-4CD0-93C0-5D92AAF26851}" type="slidenum">
              <a:rPr lang="en-US" smtClean="0"/>
              <a:t>‹#›</a:t>
            </a:fld>
            <a:endParaRPr lang="en-US" dirty="0"/>
          </a:p>
        </p:txBody>
      </p:sp>
    </p:spTree>
    <p:extLst>
      <p:ext uri="{BB962C8B-B14F-4D97-AF65-F5344CB8AC3E}">
        <p14:creationId xmlns:p14="http://schemas.microsoft.com/office/powerpoint/2010/main" val="2761066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BCC0-AF7D-4627-97C6-C30A82DC4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B6C831-0180-4295-BEC2-13A07797E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E1DE02-3047-4500-8E63-025FCB90B836}"/>
              </a:ext>
            </a:extLst>
          </p:cNvPr>
          <p:cNvSpPr>
            <a:spLocks noGrp="1"/>
          </p:cNvSpPr>
          <p:nvPr>
            <p:ph type="dt" sz="half" idx="10"/>
          </p:nvPr>
        </p:nvSpPr>
        <p:spPr/>
        <p:txBody>
          <a:bodyPr/>
          <a:lstStyle/>
          <a:p>
            <a:fld id="{BCAE1195-E375-46C6-8643-54293DC2104A}" type="datetime1">
              <a:rPr lang="en-US" smtClean="0"/>
              <a:t>12/8/2021</a:t>
            </a:fld>
            <a:endParaRPr lang="en-US" dirty="0"/>
          </a:p>
        </p:txBody>
      </p:sp>
      <p:sp>
        <p:nvSpPr>
          <p:cNvPr id="5" name="Footer Placeholder 4">
            <a:extLst>
              <a:ext uri="{FF2B5EF4-FFF2-40B4-BE49-F238E27FC236}">
                <a16:creationId xmlns:a16="http://schemas.microsoft.com/office/drawing/2014/main" id="{C45A9FD0-121F-431E-8617-583AEFBCFD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96BA70-4932-4B8B-B17D-92B16CD4B596}"/>
              </a:ext>
            </a:extLst>
          </p:cNvPr>
          <p:cNvSpPr>
            <a:spLocks noGrp="1"/>
          </p:cNvSpPr>
          <p:nvPr>
            <p:ph type="sldNum" sz="quarter" idx="12"/>
          </p:nvPr>
        </p:nvSpPr>
        <p:spPr/>
        <p:txBody>
          <a:bodyPr/>
          <a:lstStyle/>
          <a:p>
            <a:fld id="{2B761152-83E1-4CD0-93C0-5D92AAF26851}" type="slidenum">
              <a:rPr lang="en-US" smtClean="0"/>
              <a:t>‹#›</a:t>
            </a:fld>
            <a:endParaRPr lang="en-US" dirty="0"/>
          </a:p>
        </p:txBody>
      </p:sp>
    </p:spTree>
    <p:extLst>
      <p:ext uri="{BB962C8B-B14F-4D97-AF65-F5344CB8AC3E}">
        <p14:creationId xmlns:p14="http://schemas.microsoft.com/office/powerpoint/2010/main" val="78567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F040-D403-4630-ADDE-3512FD4A0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0D1D1-C256-4594-A386-C248618F72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B07C05-C7C3-40EA-968C-1B56799E5A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2F91B9-427D-4409-BE3E-DA83CE9D9245}"/>
              </a:ext>
            </a:extLst>
          </p:cNvPr>
          <p:cNvSpPr>
            <a:spLocks noGrp="1"/>
          </p:cNvSpPr>
          <p:nvPr>
            <p:ph type="dt" sz="half" idx="10"/>
          </p:nvPr>
        </p:nvSpPr>
        <p:spPr/>
        <p:txBody>
          <a:bodyPr/>
          <a:lstStyle/>
          <a:p>
            <a:fld id="{E7350775-262C-4423-962A-A5DD1313185C}" type="datetime1">
              <a:rPr lang="en-US" smtClean="0"/>
              <a:t>12/8/2021</a:t>
            </a:fld>
            <a:endParaRPr lang="en-US" dirty="0"/>
          </a:p>
        </p:txBody>
      </p:sp>
      <p:sp>
        <p:nvSpPr>
          <p:cNvPr id="6" name="Footer Placeholder 5">
            <a:extLst>
              <a:ext uri="{FF2B5EF4-FFF2-40B4-BE49-F238E27FC236}">
                <a16:creationId xmlns:a16="http://schemas.microsoft.com/office/drawing/2014/main" id="{7BB41DEC-57B7-4E86-9253-91E9C7584C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9243E-6A2D-4DCE-8635-199DC691255A}"/>
              </a:ext>
            </a:extLst>
          </p:cNvPr>
          <p:cNvSpPr>
            <a:spLocks noGrp="1"/>
          </p:cNvSpPr>
          <p:nvPr>
            <p:ph type="sldNum" sz="quarter" idx="12"/>
          </p:nvPr>
        </p:nvSpPr>
        <p:spPr/>
        <p:txBody>
          <a:bodyPr/>
          <a:lstStyle/>
          <a:p>
            <a:fld id="{2B761152-83E1-4CD0-93C0-5D92AAF26851}" type="slidenum">
              <a:rPr lang="en-US" smtClean="0"/>
              <a:t>‹#›</a:t>
            </a:fld>
            <a:endParaRPr lang="en-US" dirty="0"/>
          </a:p>
        </p:txBody>
      </p:sp>
    </p:spTree>
    <p:extLst>
      <p:ext uri="{BB962C8B-B14F-4D97-AF65-F5344CB8AC3E}">
        <p14:creationId xmlns:p14="http://schemas.microsoft.com/office/powerpoint/2010/main" val="1624260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9353-AE8E-4E10-AF37-EE4043B912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921A03-0115-4448-9195-419335F78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EF1E5C-E3B1-4792-A5A2-BD60E9DAF1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D44825-EFFB-48E4-876E-53173E2E1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26DBD-F4E1-48E5-825A-699E55CD95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D99949-601F-4341-9AF4-7B2AAC8E4F02}"/>
              </a:ext>
            </a:extLst>
          </p:cNvPr>
          <p:cNvSpPr>
            <a:spLocks noGrp="1"/>
          </p:cNvSpPr>
          <p:nvPr>
            <p:ph type="dt" sz="half" idx="10"/>
          </p:nvPr>
        </p:nvSpPr>
        <p:spPr/>
        <p:txBody>
          <a:bodyPr/>
          <a:lstStyle/>
          <a:p>
            <a:fld id="{6E717612-DA84-4A28-9B3C-E62601E27352}" type="datetime1">
              <a:rPr lang="en-US" smtClean="0"/>
              <a:t>12/8/2021</a:t>
            </a:fld>
            <a:endParaRPr lang="en-US" dirty="0"/>
          </a:p>
        </p:txBody>
      </p:sp>
      <p:sp>
        <p:nvSpPr>
          <p:cNvPr id="8" name="Footer Placeholder 7">
            <a:extLst>
              <a:ext uri="{FF2B5EF4-FFF2-40B4-BE49-F238E27FC236}">
                <a16:creationId xmlns:a16="http://schemas.microsoft.com/office/drawing/2014/main" id="{A4F82E4C-40E9-4F25-B5F8-132F8DD83A0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7A043D6-19FA-4E1E-8DE0-0081DBE7EE15}"/>
              </a:ext>
            </a:extLst>
          </p:cNvPr>
          <p:cNvSpPr>
            <a:spLocks noGrp="1"/>
          </p:cNvSpPr>
          <p:nvPr>
            <p:ph type="sldNum" sz="quarter" idx="12"/>
          </p:nvPr>
        </p:nvSpPr>
        <p:spPr/>
        <p:txBody>
          <a:bodyPr/>
          <a:lstStyle/>
          <a:p>
            <a:fld id="{2B761152-83E1-4CD0-93C0-5D92AAF26851}" type="slidenum">
              <a:rPr lang="en-US" smtClean="0"/>
              <a:t>‹#›</a:t>
            </a:fld>
            <a:endParaRPr lang="en-US" dirty="0"/>
          </a:p>
        </p:txBody>
      </p:sp>
    </p:spTree>
    <p:extLst>
      <p:ext uri="{BB962C8B-B14F-4D97-AF65-F5344CB8AC3E}">
        <p14:creationId xmlns:p14="http://schemas.microsoft.com/office/powerpoint/2010/main" val="1881391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2F86-6925-47B0-9AD5-A7140F4B2F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522DF-B717-404D-9275-70EFE643D1B8}"/>
              </a:ext>
            </a:extLst>
          </p:cNvPr>
          <p:cNvSpPr>
            <a:spLocks noGrp="1"/>
          </p:cNvSpPr>
          <p:nvPr>
            <p:ph type="dt" sz="half" idx="10"/>
          </p:nvPr>
        </p:nvSpPr>
        <p:spPr/>
        <p:txBody>
          <a:bodyPr/>
          <a:lstStyle/>
          <a:p>
            <a:fld id="{4A81885C-ED9F-4D66-B43F-13F26F0CF053}" type="datetime1">
              <a:rPr lang="en-US" smtClean="0"/>
              <a:t>12/8/2021</a:t>
            </a:fld>
            <a:endParaRPr lang="en-US" dirty="0"/>
          </a:p>
        </p:txBody>
      </p:sp>
      <p:sp>
        <p:nvSpPr>
          <p:cNvPr id="4" name="Footer Placeholder 3">
            <a:extLst>
              <a:ext uri="{FF2B5EF4-FFF2-40B4-BE49-F238E27FC236}">
                <a16:creationId xmlns:a16="http://schemas.microsoft.com/office/drawing/2014/main" id="{F5405366-4F5B-4DF5-831A-FAA9C8CB76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1A6EEDE-9CCC-433E-AE26-7F0CD2494485}"/>
              </a:ext>
            </a:extLst>
          </p:cNvPr>
          <p:cNvSpPr>
            <a:spLocks noGrp="1"/>
          </p:cNvSpPr>
          <p:nvPr>
            <p:ph type="sldNum" sz="quarter" idx="12"/>
          </p:nvPr>
        </p:nvSpPr>
        <p:spPr/>
        <p:txBody>
          <a:bodyPr/>
          <a:lstStyle/>
          <a:p>
            <a:fld id="{2B761152-83E1-4CD0-93C0-5D92AAF26851}" type="slidenum">
              <a:rPr lang="en-US" smtClean="0"/>
              <a:t>‹#›</a:t>
            </a:fld>
            <a:endParaRPr lang="en-US" dirty="0"/>
          </a:p>
        </p:txBody>
      </p:sp>
    </p:spTree>
    <p:extLst>
      <p:ext uri="{BB962C8B-B14F-4D97-AF65-F5344CB8AC3E}">
        <p14:creationId xmlns:p14="http://schemas.microsoft.com/office/powerpoint/2010/main" val="2501749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AAEA0-0908-4D8E-9387-760649A37224}"/>
              </a:ext>
            </a:extLst>
          </p:cNvPr>
          <p:cNvSpPr>
            <a:spLocks noGrp="1"/>
          </p:cNvSpPr>
          <p:nvPr>
            <p:ph type="dt" sz="half" idx="10"/>
          </p:nvPr>
        </p:nvSpPr>
        <p:spPr/>
        <p:txBody>
          <a:bodyPr/>
          <a:lstStyle/>
          <a:p>
            <a:fld id="{BA8EDDC9-4935-46CD-AB86-8946167613DB}" type="datetime1">
              <a:rPr lang="en-US" smtClean="0"/>
              <a:t>12/8/2021</a:t>
            </a:fld>
            <a:endParaRPr lang="en-US" dirty="0"/>
          </a:p>
        </p:txBody>
      </p:sp>
      <p:sp>
        <p:nvSpPr>
          <p:cNvPr id="3" name="Footer Placeholder 2">
            <a:extLst>
              <a:ext uri="{FF2B5EF4-FFF2-40B4-BE49-F238E27FC236}">
                <a16:creationId xmlns:a16="http://schemas.microsoft.com/office/drawing/2014/main" id="{C6E54031-EE46-4B6D-93D0-4D6ED6455DF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C8CE05B-DDE4-4D97-80B3-CB959DF2DA10}"/>
              </a:ext>
            </a:extLst>
          </p:cNvPr>
          <p:cNvSpPr>
            <a:spLocks noGrp="1"/>
          </p:cNvSpPr>
          <p:nvPr>
            <p:ph type="sldNum" sz="quarter" idx="12"/>
          </p:nvPr>
        </p:nvSpPr>
        <p:spPr/>
        <p:txBody>
          <a:bodyPr/>
          <a:lstStyle/>
          <a:p>
            <a:fld id="{2B761152-83E1-4CD0-93C0-5D92AAF26851}" type="slidenum">
              <a:rPr lang="en-US" smtClean="0"/>
              <a:t>‹#›</a:t>
            </a:fld>
            <a:endParaRPr lang="en-US" dirty="0"/>
          </a:p>
        </p:txBody>
      </p:sp>
    </p:spTree>
    <p:extLst>
      <p:ext uri="{BB962C8B-B14F-4D97-AF65-F5344CB8AC3E}">
        <p14:creationId xmlns:p14="http://schemas.microsoft.com/office/powerpoint/2010/main" val="1525639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8771-2F2E-44CC-A97A-2DC4DDB3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A42092-4AD3-4DBC-8879-A82E75A57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4BBDD6-666D-4370-8041-2E6C926DE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8A261-E7B0-43A0-89D6-80DC68005CD6}"/>
              </a:ext>
            </a:extLst>
          </p:cNvPr>
          <p:cNvSpPr>
            <a:spLocks noGrp="1"/>
          </p:cNvSpPr>
          <p:nvPr>
            <p:ph type="dt" sz="half" idx="10"/>
          </p:nvPr>
        </p:nvSpPr>
        <p:spPr/>
        <p:txBody>
          <a:bodyPr/>
          <a:lstStyle/>
          <a:p>
            <a:fld id="{E18003E0-B5E9-429F-9A6F-F0860B1978D6}" type="datetime1">
              <a:rPr lang="en-US" smtClean="0"/>
              <a:t>12/8/2021</a:t>
            </a:fld>
            <a:endParaRPr lang="en-US" dirty="0"/>
          </a:p>
        </p:txBody>
      </p:sp>
      <p:sp>
        <p:nvSpPr>
          <p:cNvPr id="6" name="Footer Placeholder 5">
            <a:extLst>
              <a:ext uri="{FF2B5EF4-FFF2-40B4-BE49-F238E27FC236}">
                <a16:creationId xmlns:a16="http://schemas.microsoft.com/office/drawing/2014/main" id="{E6266F52-90FB-4D0F-8D95-3619BFC0D0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C57778-3F58-4A31-A219-6BE1BCC8C661}"/>
              </a:ext>
            </a:extLst>
          </p:cNvPr>
          <p:cNvSpPr>
            <a:spLocks noGrp="1"/>
          </p:cNvSpPr>
          <p:nvPr>
            <p:ph type="sldNum" sz="quarter" idx="12"/>
          </p:nvPr>
        </p:nvSpPr>
        <p:spPr/>
        <p:txBody>
          <a:bodyPr/>
          <a:lstStyle/>
          <a:p>
            <a:fld id="{2B761152-83E1-4CD0-93C0-5D92AAF26851}" type="slidenum">
              <a:rPr lang="en-US" smtClean="0"/>
              <a:t>‹#›</a:t>
            </a:fld>
            <a:endParaRPr lang="en-US" dirty="0"/>
          </a:p>
        </p:txBody>
      </p:sp>
    </p:spTree>
    <p:extLst>
      <p:ext uri="{BB962C8B-B14F-4D97-AF65-F5344CB8AC3E}">
        <p14:creationId xmlns:p14="http://schemas.microsoft.com/office/powerpoint/2010/main" val="115730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CB0A-8305-4390-8919-11E79F59C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A8FA4A-E45A-4B99-A7AA-30FCEAF4AD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7FABF-5913-4CAA-A26C-C3F85B4C0E62}"/>
              </a:ext>
            </a:extLst>
          </p:cNvPr>
          <p:cNvSpPr>
            <a:spLocks noGrp="1"/>
          </p:cNvSpPr>
          <p:nvPr>
            <p:ph type="dt" sz="half" idx="10"/>
          </p:nvPr>
        </p:nvSpPr>
        <p:spPr/>
        <p:txBody>
          <a:bodyPr/>
          <a:lstStyle/>
          <a:p>
            <a:fld id="{9720F9D2-4F1D-40B5-A670-A636ED4701A2}" type="datetimeFigureOut">
              <a:rPr lang="en-US" smtClean="0"/>
              <a:t>12/8/2021</a:t>
            </a:fld>
            <a:endParaRPr lang="en-US"/>
          </a:p>
        </p:txBody>
      </p:sp>
      <p:sp>
        <p:nvSpPr>
          <p:cNvPr id="5" name="Footer Placeholder 4">
            <a:extLst>
              <a:ext uri="{FF2B5EF4-FFF2-40B4-BE49-F238E27FC236}">
                <a16:creationId xmlns:a16="http://schemas.microsoft.com/office/drawing/2014/main" id="{B92B1EDF-BCDD-427C-9091-2763FA62B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023A1-FB41-4839-B16B-1D5E2835B415}"/>
              </a:ext>
            </a:extLst>
          </p:cNvPr>
          <p:cNvSpPr>
            <a:spLocks noGrp="1"/>
          </p:cNvSpPr>
          <p:nvPr>
            <p:ph type="sldNum" sz="quarter" idx="12"/>
          </p:nvPr>
        </p:nvSpPr>
        <p:spPr/>
        <p:txBody>
          <a:bodyPr/>
          <a:lstStyle/>
          <a:p>
            <a:fld id="{366EC44A-61B5-4B32-8578-726C59B9E617}" type="slidenum">
              <a:rPr lang="en-US" smtClean="0"/>
              <a:t>‹#›</a:t>
            </a:fld>
            <a:endParaRPr lang="en-US"/>
          </a:p>
        </p:txBody>
      </p:sp>
    </p:spTree>
    <p:extLst>
      <p:ext uri="{BB962C8B-B14F-4D97-AF65-F5344CB8AC3E}">
        <p14:creationId xmlns:p14="http://schemas.microsoft.com/office/powerpoint/2010/main" val="3922698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5F04-4867-44A5-A19F-C42E26217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3A4C07-2205-4FFA-857D-6A409F7DD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B2B2F8-63A5-4F9C-B800-78F393E5E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9B469-45B7-412B-BA01-636E3746E057}"/>
              </a:ext>
            </a:extLst>
          </p:cNvPr>
          <p:cNvSpPr>
            <a:spLocks noGrp="1"/>
          </p:cNvSpPr>
          <p:nvPr>
            <p:ph type="dt" sz="half" idx="10"/>
          </p:nvPr>
        </p:nvSpPr>
        <p:spPr/>
        <p:txBody>
          <a:bodyPr/>
          <a:lstStyle/>
          <a:p>
            <a:fld id="{A30B8960-C7C2-45E5-BFFD-4C1F5F242801}" type="datetime1">
              <a:rPr lang="en-US" smtClean="0"/>
              <a:t>12/8/2021</a:t>
            </a:fld>
            <a:endParaRPr lang="en-US" dirty="0"/>
          </a:p>
        </p:txBody>
      </p:sp>
      <p:sp>
        <p:nvSpPr>
          <p:cNvPr id="6" name="Footer Placeholder 5">
            <a:extLst>
              <a:ext uri="{FF2B5EF4-FFF2-40B4-BE49-F238E27FC236}">
                <a16:creationId xmlns:a16="http://schemas.microsoft.com/office/drawing/2014/main" id="{CD810E41-4D57-4F4F-A09A-C226CFBE5A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F504E3-AE7A-4826-854E-20C6574F72FF}"/>
              </a:ext>
            </a:extLst>
          </p:cNvPr>
          <p:cNvSpPr>
            <a:spLocks noGrp="1"/>
          </p:cNvSpPr>
          <p:nvPr>
            <p:ph type="sldNum" sz="quarter" idx="12"/>
          </p:nvPr>
        </p:nvSpPr>
        <p:spPr/>
        <p:txBody>
          <a:bodyPr/>
          <a:lstStyle/>
          <a:p>
            <a:fld id="{2B761152-83E1-4CD0-93C0-5D92AAF26851}" type="slidenum">
              <a:rPr lang="en-US" smtClean="0"/>
              <a:t>‹#›</a:t>
            </a:fld>
            <a:endParaRPr lang="en-US" dirty="0"/>
          </a:p>
        </p:txBody>
      </p:sp>
    </p:spTree>
    <p:extLst>
      <p:ext uri="{BB962C8B-B14F-4D97-AF65-F5344CB8AC3E}">
        <p14:creationId xmlns:p14="http://schemas.microsoft.com/office/powerpoint/2010/main" val="241280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45C0-2294-45B4-A987-DDFB3EB2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E176EB-7019-435E-A45F-05B672A133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D3CE5-AEE6-4465-8988-72360BE0CE5B}"/>
              </a:ext>
            </a:extLst>
          </p:cNvPr>
          <p:cNvSpPr>
            <a:spLocks noGrp="1"/>
          </p:cNvSpPr>
          <p:nvPr>
            <p:ph type="dt" sz="half" idx="10"/>
          </p:nvPr>
        </p:nvSpPr>
        <p:spPr/>
        <p:txBody>
          <a:bodyPr/>
          <a:lstStyle/>
          <a:p>
            <a:fld id="{6B05C030-7FB4-4D0B-8A43-A84D93659687}" type="datetime1">
              <a:rPr lang="en-US" smtClean="0"/>
              <a:t>12/8/2021</a:t>
            </a:fld>
            <a:endParaRPr lang="en-US" dirty="0"/>
          </a:p>
        </p:txBody>
      </p:sp>
      <p:sp>
        <p:nvSpPr>
          <p:cNvPr id="5" name="Footer Placeholder 4">
            <a:extLst>
              <a:ext uri="{FF2B5EF4-FFF2-40B4-BE49-F238E27FC236}">
                <a16:creationId xmlns:a16="http://schemas.microsoft.com/office/drawing/2014/main" id="{A5CF5FF1-0208-409B-88D2-E25FD2F454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F62851-EDF0-4566-B306-A81186A99494}"/>
              </a:ext>
            </a:extLst>
          </p:cNvPr>
          <p:cNvSpPr>
            <a:spLocks noGrp="1"/>
          </p:cNvSpPr>
          <p:nvPr>
            <p:ph type="sldNum" sz="quarter" idx="12"/>
          </p:nvPr>
        </p:nvSpPr>
        <p:spPr/>
        <p:txBody>
          <a:bodyPr/>
          <a:lstStyle/>
          <a:p>
            <a:fld id="{2B761152-83E1-4CD0-93C0-5D92AAF26851}" type="slidenum">
              <a:rPr lang="en-US" smtClean="0"/>
              <a:t>‹#›</a:t>
            </a:fld>
            <a:endParaRPr lang="en-US" dirty="0"/>
          </a:p>
        </p:txBody>
      </p:sp>
    </p:spTree>
    <p:extLst>
      <p:ext uri="{BB962C8B-B14F-4D97-AF65-F5344CB8AC3E}">
        <p14:creationId xmlns:p14="http://schemas.microsoft.com/office/powerpoint/2010/main" val="831499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193E17-7C09-48E8-9B5A-D1E95E5688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503BB3-A471-4A6E-AFA0-9DEACC9789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4783C-91A7-4D04-BBF4-C965BDBA4E4F}"/>
              </a:ext>
            </a:extLst>
          </p:cNvPr>
          <p:cNvSpPr>
            <a:spLocks noGrp="1"/>
          </p:cNvSpPr>
          <p:nvPr>
            <p:ph type="dt" sz="half" idx="10"/>
          </p:nvPr>
        </p:nvSpPr>
        <p:spPr/>
        <p:txBody>
          <a:bodyPr/>
          <a:lstStyle/>
          <a:p>
            <a:fld id="{B42D1E69-CD7D-4A17-B4A6-A92FFF280BF7}" type="datetime1">
              <a:rPr lang="en-US" smtClean="0"/>
              <a:t>12/8/2021</a:t>
            </a:fld>
            <a:endParaRPr lang="en-US" dirty="0"/>
          </a:p>
        </p:txBody>
      </p:sp>
      <p:sp>
        <p:nvSpPr>
          <p:cNvPr id="5" name="Footer Placeholder 4">
            <a:extLst>
              <a:ext uri="{FF2B5EF4-FFF2-40B4-BE49-F238E27FC236}">
                <a16:creationId xmlns:a16="http://schemas.microsoft.com/office/drawing/2014/main" id="{58979E72-C1BC-4B9C-A942-FAB4EB96E6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65F831-9497-4DCB-80BD-FBD3C1EC51EA}"/>
              </a:ext>
            </a:extLst>
          </p:cNvPr>
          <p:cNvSpPr>
            <a:spLocks noGrp="1"/>
          </p:cNvSpPr>
          <p:nvPr>
            <p:ph type="sldNum" sz="quarter" idx="12"/>
          </p:nvPr>
        </p:nvSpPr>
        <p:spPr/>
        <p:txBody>
          <a:bodyPr/>
          <a:lstStyle/>
          <a:p>
            <a:fld id="{2B761152-83E1-4CD0-93C0-5D92AAF26851}" type="slidenum">
              <a:rPr lang="en-US" smtClean="0"/>
              <a:t>‹#›</a:t>
            </a:fld>
            <a:endParaRPr lang="en-US" dirty="0"/>
          </a:p>
        </p:txBody>
      </p:sp>
    </p:spTree>
    <p:extLst>
      <p:ext uri="{BB962C8B-B14F-4D97-AF65-F5344CB8AC3E}">
        <p14:creationId xmlns:p14="http://schemas.microsoft.com/office/powerpoint/2010/main" val="83075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3A8C-DB85-4EDB-ADE0-A7511A931B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5D7265-13C7-4E93-972A-14189A0DF3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64944E-7332-41DD-BA00-5447E3F235E9}"/>
              </a:ext>
            </a:extLst>
          </p:cNvPr>
          <p:cNvSpPr>
            <a:spLocks noGrp="1"/>
          </p:cNvSpPr>
          <p:nvPr>
            <p:ph type="dt" sz="half" idx="10"/>
          </p:nvPr>
        </p:nvSpPr>
        <p:spPr/>
        <p:txBody>
          <a:bodyPr/>
          <a:lstStyle/>
          <a:p>
            <a:fld id="{9720F9D2-4F1D-40B5-A670-A636ED4701A2}" type="datetimeFigureOut">
              <a:rPr lang="en-US" smtClean="0"/>
              <a:t>12/8/2021</a:t>
            </a:fld>
            <a:endParaRPr lang="en-US"/>
          </a:p>
        </p:txBody>
      </p:sp>
      <p:sp>
        <p:nvSpPr>
          <p:cNvPr id="5" name="Footer Placeholder 4">
            <a:extLst>
              <a:ext uri="{FF2B5EF4-FFF2-40B4-BE49-F238E27FC236}">
                <a16:creationId xmlns:a16="http://schemas.microsoft.com/office/drawing/2014/main" id="{D9C36D23-9848-463E-BE17-C9671921B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7DD3A-1B8C-4890-B6FE-62988E4AFC9F}"/>
              </a:ext>
            </a:extLst>
          </p:cNvPr>
          <p:cNvSpPr>
            <a:spLocks noGrp="1"/>
          </p:cNvSpPr>
          <p:nvPr>
            <p:ph type="sldNum" sz="quarter" idx="12"/>
          </p:nvPr>
        </p:nvSpPr>
        <p:spPr/>
        <p:txBody>
          <a:bodyPr/>
          <a:lstStyle/>
          <a:p>
            <a:fld id="{366EC44A-61B5-4B32-8578-726C59B9E617}" type="slidenum">
              <a:rPr lang="en-US" smtClean="0"/>
              <a:t>‹#›</a:t>
            </a:fld>
            <a:endParaRPr lang="en-US"/>
          </a:p>
        </p:txBody>
      </p:sp>
    </p:spTree>
    <p:extLst>
      <p:ext uri="{BB962C8B-B14F-4D97-AF65-F5344CB8AC3E}">
        <p14:creationId xmlns:p14="http://schemas.microsoft.com/office/powerpoint/2010/main" val="20296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1EE8-27CC-412E-B15C-7FFACD1078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9AB4B-8A32-4C3C-B68D-9CAF408FE1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B6B30-5BEA-4B2C-909B-A71354F79C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F9377E-9B47-41F6-AB7B-07055CEDAA24}"/>
              </a:ext>
            </a:extLst>
          </p:cNvPr>
          <p:cNvSpPr>
            <a:spLocks noGrp="1"/>
          </p:cNvSpPr>
          <p:nvPr>
            <p:ph type="dt" sz="half" idx="10"/>
          </p:nvPr>
        </p:nvSpPr>
        <p:spPr/>
        <p:txBody>
          <a:bodyPr/>
          <a:lstStyle/>
          <a:p>
            <a:fld id="{9720F9D2-4F1D-40B5-A670-A636ED4701A2}" type="datetimeFigureOut">
              <a:rPr lang="en-US" smtClean="0"/>
              <a:t>12/8/2021</a:t>
            </a:fld>
            <a:endParaRPr lang="en-US"/>
          </a:p>
        </p:txBody>
      </p:sp>
      <p:sp>
        <p:nvSpPr>
          <p:cNvPr id="6" name="Footer Placeholder 5">
            <a:extLst>
              <a:ext uri="{FF2B5EF4-FFF2-40B4-BE49-F238E27FC236}">
                <a16:creationId xmlns:a16="http://schemas.microsoft.com/office/drawing/2014/main" id="{A725ADE3-D755-4407-A905-FC8E27BB2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C457B-5CA6-4238-8217-C0D8FECE9CBF}"/>
              </a:ext>
            </a:extLst>
          </p:cNvPr>
          <p:cNvSpPr>
            <a:spLocks noGrp="1"/>
          </p:cNvSpPr>
          <p:nvPr>
            <p:ph type="sldNum" sz="quarter" idx="12"/>
          </p:nvPr>
        </p:nvSpPr>
        <p:spPr/>
        <p:txBody>
          <a:bodyPr/>
          <a:lstStyle/>
          <a:p>
            <a:fld id="{366EC44A-61B5-4B32-8578-726C59B9E617}" type="slidenum">
              <a:rPr lang="en-US" smtClean="0"/>
              <a:t>‹#›</a:t>
            </a:fld>
            <a:endParaRPr lang="en-US"/>
          </a:p>
        </p:txBody>
      </p:sp>
    </p:spTree>
    <p:extLst>
      <p:ext uri="{BB962C8B-B14F-4D97-AF65-F5344CB8AC3E}">
        <p14:creationId xmlns:p14="http://schemas.microsoft.com/office/powerpoint/2010/main" val="374570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3DDB-1FD8-4F32-A77B-CED87E5B5D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609A8C-D816-4500-8BCC-1907FAB04D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2F64DD-2F42-4FA6-9631-8F71B1C5D5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1AD334-9C11-4E0F-9776-9623B57358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796293-772A-41DC-8B97-B66BDCF56B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F4525-C2EC-420E-813E-A30B0D49A8CA}"/>
              </a:ext>
            </a:extLst>
          </p:cNvPr>
          <p:cNvSpPr>
            <a:spLocks noGrp="1"/>
          </p:cNvSpPr>
          <p:nvPr>
            <p:ph type="dt" sz="half" idx="10"/>
          </p:nvPr>
        </p:nvSpPr>
        <p:spPr/>
        <p:txBody>
          <a:bodyPr/>
          <a:lstStyle/>
          <a:p>
            <a:fld id="{9720F9D2-4F1D-40B5-A670-A636ED4701A2}" type="datetimeFigureOut">
              <a:rPr lang="en-US" smtClean="0"/>
              <a:t>12/8/2021</a:t>
            </a:fld>
            <a:endParaRPr lang="en-US"/>
          </a:p>
        </p:txBody>
      </p:sp>
      <p:sp>
        <p:nvSpPr>
          <p:cNvPr id="8" name="Footer Placeholder 7">
            <a:extLst>
              <a:ext uri="{FF2B5EF4-FFF2-40B4-BE49-F238E27FC236}">
                <a16:creationId xmlns:a16="http://schemas.microsoft.com/office/drawing/2014/main" id="{60813D3D-11CA-47F9-8783-542BA81F1C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7FFFD2-6946-450B-8B2D-65FA513C5DD4}"/>
              </a:ext>
            </a:extLst>
          </p:cNvPr>
          <p:cNvSpPr>
            <a:spLocks noGrp="1"/>
          </p:cNvSpPr>
          <p:nvPr>
            <p:ph type="sldNum" sz="quarter" idx="12"/>
          </p:nvPr>
        </p:nvSpPr>
        <p:spPr/>
        <p:txBody>
          <a:bodyPr/>
          <a:lstStyle/>
          <a:p>
            <a:fld id="{366EC44A-61B5-4B32-8578-726C59B9E617}" type="slidenum">
              <a:rPr lang="en-US" smtClean="0"/>
              <a:t>‹#›</a:t>
            </a:fld>
            <a:endParaRPr lang="en-US"/>
          </a:p>
        </p:txBody>
      </p:sp>
    </p:spTree>
    <p:extLst>
      <p:ext uri="{BB962C8B-B14F-4D97-AF65-F5344CB8AC3E}">
        <p14:creationId xmlns:p14="http://schemas.microsoft.com/office/powerpoint/2010/main" val="74367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8981-4ED5-46F6-8359-E43EB6A22A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09887D-1A34-446C-B9EE-EE7F6363A9F8}"/>
              </a:ext>
            </a:extLst>
          </p:cNvPr>
          <p:cNvSpPr>
            <a:spLocks noGrp="1"/>
          </p:cNvSpPr>
          <p:nvPr>
            <p:ph type="dt" sz="half" idx="10"/>
          </p:nvPr>
        </p:nvSpPr>
        <p:spPr/>
        <p:txBody>
          <a:bodyPr/>
          <a:lstStyle/>
          <a:p>
            <a:fld id="{9720F9D2-4F1D-40B5-A670-A636ED4701A2}" type="datetimeFigureOut">
              <a:rPr lang="en-US" smtClean="0"/>
              <a:t>12/8/2021</a:t>
            </a:fld>
            <a:endParaRPr lang="en-US"/>
          </a:p>
        </p:txBody>
      </p:sp>
      <p:sp>
        <p:nvSpPr>
          <p:cNvPr id="4" name="Footer Placeholder 3">
            <a:extLst>
              <a:ext uri="{FF2B5EF4-FFF2-40B4-BE49-F238E27FC236}">
                <a16:creationId xmlns:a16="http://schemas.microsoft.com/office/drawing/2014/main" id="{49B7082E-E02C-4007-974B-6582E3E1D0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967241-2295-43DD-8BFD-9C6FA644A469}"/>
              </a:ext>
            </a:extLst>
          </p:cNvPr>
          <p:cNvSpPr>
            <a:spLocks noGrp="1"/>
          </p:cNvSpPr>
          <p:nvPr>
            <p:ph type="sldNum" sz="quarter" idx="12"/>
          </p:nvPr>
        </p:nvSpPr>
        <p:spPr/>
        <p:txBody>
          <a:bodyPr/>
          <a:lstStyle/>
          <a:p>
            <a:fld id="{366EC44A-61B5-4B32-8578-726C59B9E617}" type="slidenum">
              <a:rPr lang="en-US" smtClean="0"/>
              <a:t>‹#›</a:t>
            </a:fld>
            <a:endParaRPr lang="en-US"/>
          </a:p>
        </p:txBody>
      </p:sp>
    </p:spTree>
    <p:extLst>
      <p:ext uri="{BB962C8B-B14F-4D97-AF65-F5344CB8AC3E}">
        <p14:creationId xmlns:p14="http://schemas.microsoft.com/office/powerpoint/2010/main" val="149139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F55326-4D18-4DF9-9EED-1172C3EBDF3F}"/>
              </a:ext>
            </a:extLst>
          </p:cNvPr>
          <p:cNvSpPr>
            <a:spLocks noGrp="1"/>
          </p:cNvSpPr>
          <p:nvPr>
            <p:ph type="dt" sz="half" idx="10"/>
          </p:nvPr>
        </p:nvSpPr>
        <p:spPr/>
        <p:txBody>
          <a:bodyPr/>
          <a:lstStyle/>
          <a:p>
            <a:fld id="{9720F9D2-4F1D-40B5-A670-A636ED4701A2}" type="datetimeFigureOut">
              <a:rPr lang="en-US" smtClean="0"/>
              <a:t>12/8/2021</a:t>
            </a:fld>
            <a:endParaRPr lang="en-US"/>
          </a:p>
        </p:txBody>
      </p:sp>
      <p:sp>
        <p:nvSpPr>
          <p:cNvPr id="3" name="Footer Placeholder 2">
            <a:extLst>
              <a:ext uri="{FF2B5EF4-FFF2-40B4-BE49-F238E27FC236}">
                <a16:creationId xmlns:a16="http://schemas.microsoft.com/office/drawing/2014/main" id="{791DAD1D-40BC-4692-82EF-F38B19443E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E3D28-793E-4F15-950C-DE2A2F5855EA}"/>
              </a:ext>
            </a:extLst>
          </p:cNvPr>
          <p:cNvSpPr>
            <a:spLocks noGrp="1"/>
          </p:cNvSpPr>
          <p:nvPr>
            <p:ph type="sldNum" sz="quarter" idx="12"/>
          </p:nvPr>
        </p:nvSpPr>
        <p:spPr/>
        <p:txBody>
          <a:bodyPr/>
          <a:lstStyle/>
          <a:p>
            <a:fld id="{366EC44A-61B5-4B32-8578-726C59B9E617}" type="slidenum">
              <a:rPr lang="en-US" smtClean="0"/>
              <a:t>‹#›</a:t>
            </a:fld>
            <a:endParaRPr lang="en-US"/>
          </a:p>
        </p:txBody>
      </p:sp>
    </p:spTree>
    <p:extLst>
      <p:ext uri="{BB962C8B-B14F-4D97-AF65-F5344CB8AC3E}">
        <p14:creationId xmlns:p14="http://schemas.microsoft.com/office/powerpoint/2010/main" val="411316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CE6D-B3B6-46C9-8224-03604DF74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9E3916-2FF8-46AC-AFB0-9437366E9C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8EE3B1-4DD8-4A84-A26E-3BE469FE8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63E3F9-4A8A-4AF0-9890-05F999C2BD83}"/>
              </a:ext>
            </a:extLst>
          </p:cNvPr>
          <p:cNvSpPr>
            <a:spLocks noGrp="1"/>
          </p:cNvSpPr>
          <p:nvPr>
            <p:ph type="dt" sz="half" idx="10"/>
          </p:nvPr>
        </p:nvSpPr>
        <p:spPr/>
        <p:txBody>
          <a:bodyPr/>
          <a:lstStyle/>
          <a:p>
            <a:fld id="{9720F9D2-4F1D-40B5-A670-A636ED4701A2}" type="datetimeFigureOut">
              <a:rPr lang="en-US" smtClean="0"/>
              <a:t>12/8/2021</a:t>
            </a:fld>
            <a:endParaRPr lang="en-US"/>
          </a:p>
        </p:txBody>
      </p:sp>
      <p:sp>
        <p:nvSpPr>
          <p:cNvPr id="6" name="Footer Placeholder 5">
            <a:extLst>
              <a:ext uri="{FF2B5EF4-FFF2-40B4-BE49-F238E27FC236}">
                <a16:creationId xmlns:a16="http://schemas.microsoft.com/office/drawing/2014/main" id="{13EC772B-8773-4634-8226-F11E414874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32B97B-4740-4A9E-B657-4415BCC3A5A6}"/>
              </a:ext>
            </a:extLst>
          </p:cNvPr>
          <p:cNvSpPr>
            <a:spLocks noGrp="1"/>
          </p:cNvSpPr>
          <p:nvPr>
            <p:ph type="sldNum" sz="quarter" idx="12"/>
          </p:nvPr>
        </p:nvSpPr>
        <p:spPr/>
        <p:txBody>
          <a:bodyPr/>
          <a:lstStyle/>
          <a:p>
            <a:fld id="{366EC44A-61B5-4B32-8578-726C59B9E617}" type="slidenum">
              <a:rPr lang="en-US" smtClean="0"/>
              <a:t>‹#›</a:t>
            </a:fld>
            <a:endParaRPr lang="en-US"/>
          </a:p>
        </p:txBody>
      </p:sp>
    </p:spTree>
    <p:extLst>
      <p:ext uri="{BB962C8B-B14F-4D97-AF65-F5344CB8AC3E}">
        <p14:creationId xmlns:p14="http://schemas.microsoft.com/office/powerpoint/2010/main" val="164295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9978F-27BC-4141-ACEF-3D396CCC13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A547FC-D4E2-4DAB-A1EF-88FE2CB4A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21803A-D32D-4644-862E-43D05297F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FF3FF-A240-4E49-8850-8C64BD2C4FBD}"/>
              </a:ext>
            </a:extLst>
          </p:cNvPr>
          <p:cNvSpPr>
            <a:spLocks noGrp="1"/>
          </p:cNvSpPr>
          <p:nvPr>
            <p:ph type="dt" sz="half" idx="10"/>
          </p:nvPr>
        </p:nvSpPr>
        <p:spPr/>
        <p:txBody>
          <a:bodyPr/>
          <a:lstStyle/>
          <a:p>
            <a:fld id="{9720F9D2-4F1D-40B5-A670-A636ED4701A2}" type="datetimeFigureOut">
              <a:rPr lang="en-US" smtClean="0"/>
              <a:t>12/8/2021</a:t>
            </a:fld>
            <a:endParaRPr lang="en-US"/>
          </a:p>
        </p:txBody>
      </p:sp>
      <p:sp>
        <p:nvSpPr>
          <p:cNvPr id="6" name="Footer Placeholder 5">
            <a:extLst>
              <a:ext uri="{FF2B5EF4-FFF2-40B4-BE49-F238E27FC236}">
                <a16:creationId xmlns:a16="http://schemas.microsoft.com/office/drawing/2014/main" id="{5D35569E-088B-4BFA-B7AD-4AED61CF3E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5D98C-D94A-4CA2-98B9-9A1904DF1975}"/>
              </a:ext>
            </a:extLst>
          </p:cNvPr>
          <p:cNvSpPr>
            <a:spLocks noGrp="1"/>
          </p:cNvSpPr>
          <p:nvPr>
            <p:ph type="sldNum" sz="quarter" idx="12"/>
          </p:nvPr>
        </p:nvSpPr>
        <p:spPr/>
        <p:txBody>
          <a:bodyPr/>
          <a:lstStyle/>
          <a:p>
            <a:fld id="{366EC44A-61B5-4B32-8578-726C59B9E617}" type="slidenum">
              <a:rPr lang="en-US" smtClean="0"/>
              <a:t>‹#›</a:t>
            </a:fld>
            <a:endParaRPr lang="en-US"/>
          </a:p>
        </p:txBody>
      </p:sp>
    </p:spTree>
    <p:extLst>
      <p:ext uri="{BB962C8B-B14F-4D97-AF65-F5344CB8AC3E}">
        <p14:creationId xmlns:p14="http://schemas.microsoft.com/office/powerpoint/2010/main" val="132967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567CC5-3D74-4CC3-8041-5124A20EC3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A01E77-83B2-4A62-96BB-6F9D068410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349E5-18E6-4396-B6F4-83ED3758C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0F9D2-4F1D-40B5-A670-A636ED4701A2}" type="datetimeFigureOut">
              <a:rPr lang="en-US" smtClean="0"/>
              <a:t>12/8/2021</a:t>
            </a:fld>
            <a:endParaRPr lang="en-US"/>
          </a:p>
        </p:txBody>
      </p:sp>
      <p:sp>
        <p:nvSpPr>
          <p:cNvPr id="5" name="Footer Placeholder 4">
            <a:extLst>
              <a:ext uri="{FF2B5EF4-FFF2-40B4-BE49-F238E27FC236}">
                <a16:creationId xmlns:a16="http://schemas.microsoft.com/office/drawing/2014/main" id="{1E9BD90A-AFED-41A0-8267-C7ADF4A2F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5F9EC8-5AF9-46BE-867B-1549EF0EA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C44A-61B5-4B32-8578-726C59B9E617}" type="slidenum">
              <a:rPr lang="en-US" smtClean="0"/>
              <a:t>‹#›</a:t>
            </a:fld>
            <a:endParaRPr lang="en-US"/>
          </a:p>
        </p:txBody>
      </p:sp>
    </p:spTree>
    <p:extLst>
      <p:ext uri="{BB962C8B-B14F-4D97-AF65-F5344CB8AC3E}">
        <p14:creationId xmlns:p14="http://schemas.microsoft.com/office/powerpoint/2010/main" val="3377514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158327-ECDC-49DB-8489-EDC5F0985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844EA5-052B-4C95-BAF7-28FCF4688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FF0D5-7CB5-4817-B0DC-3C5C865776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DA23F-A35F-41C9-8127-C9E78488F949}" type="datetime1">
              <a:rPr lang="en-US" smtClean="0"/>
              <a:t>12/8/2021</a:t>
            </a:fld>
            <a:endParaRPr lang="en-US" dirty="0"/>
          </a:p>
        </p:txBody>
      </p:sp>
      <p:sp>
        <p:nvSpPr>
          <p:cNvPr id="5" name="Footer Placeholder 4">
            <a:extLst>
              <a:ext uri="{FF2B5EF4-FFF2-40B4-BE49-F238E27FC236}">
                <a16:creationId xmlns:a16="http://schemas.microsoft.com/office/drawing/2014/main" id="{77E3455D-3222-4E84-BC22-6E8829FB15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8F1F6A-D05B-4D31-8984-8D33DB95A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61152-83E1-4CD0-93C0-5D92AAF26851}" type="slidenum">
              <a:rPr lang="en-US" smtClean="0"/>
              <a:t>‹#›</a:t>
            </a:fld>
            <a:endParaRPr lang="en-US" dirty="0"/>
          </a:p>
        </p:txBody>
      </p:sp>
    </p:spTree>
    <p:extLst>
      <p:ext uri="{BB962C8B-B14F-4D97-AF65-F5344CB8AC3E}">
        <p14:creationId xmlns:p14="http://schemas.microsoft.com/office/powerpoint/2010/main" val="911739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6662E96C-AEFF-4580-A912-2ACB280137E7}"/>
              </a:ext>
            </a:extLst>
          </p:cNvPr>
          <p:cNvSpPr>
            <a:spLocks noChangeArrowheads="1"/>
          </p:cNvSpPr>
          <p:nvPr/>
        </p:nvSpPr>
        <p:spPr bwMode="auto">
          <a:xfrm>
            <a:off x="2871723" y="307935"/>
            <a:ext cx="549220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GOVERNMENT OF THE DISTRICT OF COLUMBIA</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Department of Behavioral Health and Department of Health Care Finance</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2" name="image1.png">
            <a:extLst>
              <a:ext uri="{FF2B5EF4-FFF2-40B4-BE49-F238E27FC236}">
                <a16:creationId xmlns:a16="http://schemas.microsoft.com/office/drawing/2014/main" id="{CF65F850-5DD4-4B5B-87B9-E45AB2305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7146" y="881345"/>
            <a:ext cx="741362" cy="584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22E05EF0-91BE-49A1-8BF8-B13CBA837BD0}"/>
              </a:ext>
            </a:extLst>
          </p:cNvPr>
          <p:cNvSpPr>
            <a:spLocks noChangeArrowheads="1"/>
          </p:cNvSpPr>
          <p:nvPr/>
        </p:nvSpPr>
        <p:spPr bwMode="auto">
          <a:xfrm>
            <a:off x="4996955" y="903242"/>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E386CC36-AD11-41B3-BFB2-DF22E1DE42FE}"/>
              </a:ext>
            </a:extLst>
          </p:cNvPr>
          <p:cNvSpPr txBox="1"/>
          <p:nvPr/>
        </p:nvSpPr>
        <p:spPr>
          <a:xfrm>
            <a:off x="2570526" y="1583798"/>
            <a:ext cx="6094602" cy="954107"/>
          </a:xfrm>
          <a:prstGeom prst="rect">
            <a:avLst/>
          </a:prstGeom>
          <a:noFill/>
        </p:spPr>
        <p:txBody>
          <a:bodyPr wrap="square">
            <a:spAutoFit/>
          </a:bodyPr>
          <a:lstStyle/>
          <a:p>
            <a:pPr marL="1089025" marR="1101725" algn="ctr">
              <a:spcBef>
                <a:spcPts val="5"/>
              </a:spcBef>
              <a:spcAft>
                <a:spcPts val="0"/>
              </a:spcAft>
            </a:pPr>
            <a:r>
              <a:rPr lang="en-US" sz="1400" b="1">
                <a:effectLst/>
                <a:latin typeface="Times New Roman" panose="02020603050405020304" pitchFamily="18" charset="0"/>
                <a:ea typeface="Times New Roman" panose="02020603050405020304" pitchFamily="18" charset="0"/>
              </a:rPr>
              <a:t>Behavioral Health Integration Stakeholder Advisory Group</a:t>
            </a:r>
            <a:r>
              <a:rPr lang="en-US" sz="1400" b="1" spc="-285">
                <a:effectLst/>
                <a:latin typeface="Times New Roman" panose="02020603050405020304" pitchFamily="18" charset="0"/>
                <a:ea typeface="Times New Roman" panose="02020603050405020304" pitchFamily="18" charset="0"/>
              </a:rPr>
              <a:t> </a:t>
            </a:r>
            <a:r>
              <a:rPr lang="en-US" sz="1400" b="1">
                <a:effectLst/>
                <a:latin typeface="Times New Roman" panose="02020603050405020304" pitchFamily="18" charset="0"/>
                <a:ea typeface="Times New Roman" panose="02020603050405020304" pitchFamily="18" charset="0"/>
              </a:rPr>
              <a:t>Meeting</a:t>
            </a:r>
            <a:r>
              <a:rPr lang="en-US" sz="1400" b="1" spc="-5">
                <a:effectLst/>
                <a:latin typeface="Times New Roman" panose="02020603050405020304" pitchFamily="18" charset="0"/>
                <a:ea typeface="Times New Roman" panose="02020603050405020304" pitchFamily="18" charset="0"/>
              </a:rPr>
              <a:t> </a:t>
            </a:r>
            <a:r>
              <a:rPr lang="en-US" sz="1400" b="1">
                <a:effectLst/>
                <a:latin typeface="Times New Roman" panose="02020603050405020304" pitchFamily="18" charset="0"/>
                <a:ea typeface="Times New Roman" panose="02020603050405020304" pitchFamily="18" charset="0"/>
              </a:rPr>
              <a:t>Agenda</a:t>
            </a:r>
            <a:endParaRPr lang="en-US" sz="1400">
              <a:effectLst/>
              <a:latin typeface="Times New Roman" panose="02020603050405020304" pitchFamily="18" charset="0"/>
              <a:ea typeface="Times New Roman" panose="02020603050405020304" pitchFamily="18" charset="0"/>
            </a:endParaRPr>
          </a:p>
          <a:p>
            <a:pPr marL="603250" marR="614045" algn="ctr">
              <a:spcBef>
                <a:spcPts val="0"/>
              </a:spcBef>
              <a:spcAft>
                <a:spcPts val="0"/>
              </a:spcAft>
            </a:pPr>
            <a:r>
              <a:rPr lang="en-US" sz="1400">
                <a:effectLst/>
                <a:latin typeface="Times New Roman" panose="02020603050405020304" pitchFamily="18" charset="0"/>
                <a:ea typeface="Times New Roman" panose="02020603050405020304" pitchFamily="18" charset="0"/>
              </a:rPr>
              <a:t>December 8, 2021</a:t>
            </a:r>
          </a:p>
          <a:p>
            <a:pPr marL="603250" marR="614045" algn="ctr">
              <a:spcBef>
                <a:spcPts val="0"/>
              </a:spcBef>
              <a:spcAft>
                <a:spcPts val="0"/>
              </a:spcAft>
            </a:pPr>
            <a:r>
              <a:rPr lang="en-US" sz="1400">
                <a:effectLst/>
                <a:latin typeface="Times New Roman" panose="02020603050405020304" pitchFamily="18" charset="0"/>
                <a:ea typeface="Times New Roman" panose="02020603050405020304" pitchFamily="18" charset="0"/>
              </a:rPr>
              <a:t>4:00-5:00 pm</a:t>
            </a:r>
          </a:p>
        </p:txBody>
      </p:sp>
      <p:sp>
        <p:nvSpPr>
          <p:cNvPr id="12" name="TextBox 11">
            <a:extLst>
              <a:ext uri="{FF2B5EF4-FFF2-40B4-BE49-F238E27FC236}">
                <a16:creationId xmlns:a16="http://schemas.microsoft.com/office/drawing/2014/main" id="{B430FDBD-38CD-47EE-8D20-D65114E2F5BE}"/>
              </a:ext>
            </a:extLst>
          </p:cNvPr>
          <p:cNvSpPr txBox="1"/>
          <p:nvPr/>
        </p:nvSpPr>
        <p:spPr>
          <a:xfrm>
            <a:off x="1617327" y="2664463"/>
            <a:ext cx="8957345" cy="3152145"/>
          </a:xfrm>
          <a:prstGeom prst="rect">
            <a:avLst/>
          </a:prstGeom>
          <a:noFill/>
        </p:spPr>
        <p:txBody>
          <a:bodyPr wrap="square" lIns="91440" tIns="45720" rIns="91440" bIns="45720" anchor="t">
            <a:spAutoFit/>
          </a:bodyPr>
          <a:lstStyle/>
          <a:p>
            <a:pPr marR="0" lvl="0">
              <a:spcBef>
                <a:spcPts val="0"/>
              </a:spcBef>
              <a:spcAft>
                <a:spcPts val="0"/>
              </a:spcAft>
              <a:buSzPts val="1200"/>
              <a:tabLst>
                <a:tab pos="521335" algn="l"/>
                <a:tab pos="4707890" algn="l"/>
              </a:tabLst>
            </a:pPr>
            <a:r>
              <a:rPr lang="en-US" sz="1800">
                <a:effectLst/>
                <a:latin typeface="Times New Roman" panose="02020603050405020304" pitchFamily="18" charset="0"/>
                <a:ea typeface="Times New Roman" panose="02020603050405020304" pitchFamily="18" charset="0"/>
              </a:rPr>
              <a:t>Welcome                                                                                            Angele Moss-Baker, DBH</a:t>
            </a:r>
            <a:endParaRPr lang="en-US" sz="1600">
              <a:effectLst/>
              <a:latin typeface="Times New Roman" panose="02020603050405020304" pitchFamily="18" charset="0"/>
              <a:ea typeface="Times New Roman" panose="02020603050405020304" pitchFamily="18" charset="0"/>
            </a:endParaRPr>
          </a:p>
          <a:p>
            <a:pPr marL="0" marR="0">
              <a:spcBef>
                <a:spcPts val="55"/>
              </a:spcBef>
              <a:spcAft>
                <a:spcPts val="0"/>
              </a:spcAft>
            </a:pPr>
            <a:endParaRPr lang="en-US" sz="1800">
              <a:effectLst/>
              <a:latin typeface="Times New Roman" panose="02020603050405020304" pitchFamily="18" charset="0"/>
              <a:ea typeface="Times New Roman" panose="02020603050405020304" pitchFamily="18" charset="0"/>
            </a:endParaRPr>
          </a:p>
          <a:p>
            <a:pPr marR="0" lvl="0">
              <a:spcBef>
                <a:spcPts val="0"/>
              </a:spcBef>
              <a:spcAft>
                <a:spcPts val="0"/>
              </a:spcAft>
              <a:buSzPts val="1200"/>
              <a:tabLst>
                <a:tab pos="521335" algn="l"/>
                <a:tab pos="4568825" algn="l"/>
              </a:tabLst>
            </a:pPr>
            <a:r>
              <a:rPr lang="en-US" sz="1800">
                <a:effectLst/>
                <a:latin typeface="Times New Roman" panose="02020603050405020304" pitchFamily="18" charset="0"/>
                <a:ea typeface="Times New Roman" panose="02020603050405020304" pitchFamily="18" charset="0"/>
              </a:rPr>
              <a:t>Overview of Work Group Recommendations	                                     Melisa Byrd, DHCF</a:t>
            </a:r>
            <a:endParaRPr lang="en-US" sz="1600">
              <a:latin typeface="Times New Roman" panose="02020603050405020304" pitchFamily="18" charset="0"/>
              <a:ea typeface="Times New Roman" panose="02020603050405020304" pitchFamily="18" charset="0"/>
            </a:endParaRPr>
          </a:p>
          <a:p>
            <a:pPr marR="0" lvl="0">
              <a:spcBef>
                <a:spcPts val="0"/>
              </a:spcBef>
              <a:spcAft>
                <a:spcPts val="0"/>
              </a:spcAft>
              <a:buSzPts val="1200"/>
              <a:tabLst>
                <a:tab pos="521335" algn="l"/>
                <a:tab pos="4568825" algn="l"/>
              </a:tabLst>
            </a:pPr>
            <a:r>
              <a:rPr lang="en-US" sz="1600">
                <a:effectLst/>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and Government Decision-Making                                           Dr. Barbara J Bazron, DBH</a:t>
            </a:r>
            <a:endParaRPr lang="en-US" sz="1600">
              <a:effectLst/>
              <a:latin typeface="Times New Roman" panose="02020603050405020304" pitchFamily="18" charset="0"/>
              <a:ea typeface="Times New Roman" panose="02020603050405020304" pitchFamily="18" charset="0"/>
            </a:endParaRPr>
          </a:p>
          <a:p>
            <a:pPr marL="0" marR="0">
              <a:spcBef>
                <a:spcPts val="5"/>
              </a:spcBef>
              <a:spcAft>
                <a:spcPts val="0"/>
              </a:spcAft>
              <a:tabLst>
                <a:tab pos="521335" algn="l"/>
                <a:tab pos="4579620" algn="l"/>
              </a:tabLst>
            </a:pPr>
            <a:endParaRPr lang="en-US" sz="1600">
              <a:effectLst/>
              <a:latin typeface="Times New Roman" panose="02020603050405020304" pitchFamily="18" charset="0"/>
              <a:ea typeface="Times New Roman" panose="02020603050405020304" pitchFamily="18" charset="0"/>
            </a:endParaRPr>
          </a:p>
          <a:p>
            <a:pPr marR="0" lvl="0">
              <a:spcBef>
                <a:spcPts val="5"/>
              </a:spcBef>
              <a:spcAft>
                <a:spcPts val="0"/>
              </a:spcAft>
              <a:buSzPts val="1200"/>
              <a:tabLst>
                <a:tab pos="521335" algn="l"/>
                <a:tab pos="4579620" algn="l"/>
              </a:tabLst>
            </a:pPr>
            <a:r>
              <a:rPr lang="en-US" sz="1800">
                <a:effectLst/>
                <a:latin typeface="Times New Roman" panose="02020603050405020304" pitchFamily="18" charset="0"/>
                <a:ea typeface="Times New Roman" panose="02020603050405020304" pitchFamily="18" charset="0"/>
              </a:rPr>
              <a:t>Public</a:t>
            </a:r>
            <a:r>
              <a:rPr lang="en-US" sz="1800" spc="-10">
                <a:effectLst/>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Comment	                                 Members</a:t>
            </a:r>
            <a:r>
              <a:rPr lang="en-US" sz="1800" spc="-5">
                <a:effectLst/>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of</a:t>
            </a:r>
            <a:r>
              <a:rPr lang="en-US" sz="1800" spc="-5">
                <a:effectLst/>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the</a:t>
            </a:r>
            <a:r>
              <a:rPr lang="en-US" sz="1800" spc="-10">
                <a:effectLst/>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Public</a:t>
            </a:r>
            <a:endParaRPr lang="en-US" sz="160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a:effectLst/>
              <a:latin typeface="Times New Roman" panose="02020603050405020304" pitchFamily="18" charset="0"/>
              <a:ea typeface="Times New Roman" panose="02020603050405020304" pitchFamily="18" charset="0"/>
            </a:endParaRPr>
          </a:p>
          <a:p>
            <a:pPr>
              <a:buSzPts val="1200"/>
              <a:tabLst>
                <a:tab pos="521335" algn="l"/>
                <a:tab pos="4351020" algn="l"/>
              </a:tabLst>
            </a:pPr>
            <a:r>
              <a:rPr lang="en-US" sz="1800">
                <a:effectLst/>
                <a:latin typeface="Times New Roman"/>
                <a:ea typeface="Times New Roman" panose="02020603050405020304" pitchFamily="18" charset="0"/>
                <a:cs typeface="Times New Roman"/>
              </a:rPr>
              <a:t>Next</a:t>
            </a:r>
            <a:r>
              <a:rPr lang="en-US" sz="1800" spc="-5">
                <a:effectLst/>
                <a:latin typeface="Times New Roman"/>
                <a:ea typeface="Times New Roman" panose="02020603050405020304" pitchFamily="18" charset="0"/>
                <a:cs typeface="Times New Roman"/>
              </a:rPr>
              <a:t> </a:t>
            </a:r>
            <a:r>
              <a:rPr lang="en-US" sz="1800">
                <a:effectLst/>
                <a:latin typeface="Times New Roman"/>
                <a:ea typeface="Times New Roman" panose="02020603050405020304" pitchFamily="18" charset="0"/>
                <a:cs typeface="Times New Roman"/>
              </a:rPr>
              <a:t>Steps</a:t>
            </a:r>
            <a:r>
              <a:rPr lang="en-US" sz="1800" spc="-5">
                <a:effectLst/>
                <a:latin typeface="Times New Roman"/>
                <a:ea typeface="Times New Roman" panose="02020603050405020304" pitchFamily="18" charset="0"/>
                <a:cs typeface="Times New Roman"/>
              </a:rPr>
              <a:t>		</a:t>
            </a:r>
            <a:r>
              <a:rPr lang="en-US" spc="-5">
                <a:latin typeface="Times New Roman"/>
                <a:ea typeface="Times New Roman" panose="02020603050405020304" pitchFamily="18" charset="0"/>
                <a:cs typeface="Times New Roman"/>
              </a:rPr>
              <a:t>                                    Melisa</a:t>
            </a:r>
            <a:r>
              <a:rPr lang="en-US" sz="1800" spc="-5">
                <a:effectLst/>
                <a:latin typeface="Times New Roman"/>
                <a:ea typeface="Times New Roman" panose="02020603050405020304" pitchFamily="18" charset="0"/>
                <a:cs typeface="Times New Roman"/>
              </a:rPr>
              <a:t> Byrd, DHCF</a:t>
            </a:r>
            <a:endParaRPr lang="en-US" sz="1600">
              <a:effectLst/>
              <a:latin typeface="Times New Roman"/>
              <a:ea typeface="Times New Roman" panose="02020603050405020304" pitchFamily="18" charset="0"/>
              <a:cs typeface="Times New Roman"/>
            </a:endParaRPr>
          </a:p>
          <a:p>
            <a:pPr marL="0" marR="0">
              <a:spcBef>
                <a:spcPts val="0"/>
              </a:spcBef>
              <a:spcAft>
                <a:spcPts val="0"/>
              </a:spcAft>
              <a:tabLst>
                <a:tab pos="521335" algn="l"/>
                <a:tab pos="4351020" algn="l"/>
              </a:tabLst>
            </a:pPr>
            <a:r>
              <a:rPr lang="en-US" sz="1800">
                <a:effectLst/>
                <a:latin typeface="Times New Roman" panose="02020603050405020304" pitchFamily="18" charset="0"/>
                <a:ea typeface="Times New Roman" panose="02020603050405020304" pitchFamily="18" charset="0"/>
              </a:rPr>
              <a:t>		                            Dr. Barbara J. Bazron, DBH </a:t>
            </a:r>
            <a:endParaRPr lang="en-US" sz="16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521335" algn="l"/>
                <a:tab pos="4351020" algn="l"/>
              </a:tabLst>
            </a:pPr>
            <a:endParaRPr lang="en-US" sz="1600">
              <a:effectLst/>
              <a:latin typeface="Times New Roman" panose="02020603050405020304" pitchFamily="18" charset="0"/>
              <a:ea typeface="Times New Roman" panose="02020603050405020304" pitchFamily="18" charset="0"/>
            </a:endParaRPr>
          </a:p>
          <a:p>
            <a:pPr marR="0" lvl="0">
              <a:spcBef>
                <a:spcPts val="0"/>
              </a:spcBef>
              <a:spcAft>
                <a:spcPts val="0"/>
              </a:spcAft>
              <a:buSzPts val="1200"/>
              <a:tabLst>
                <a:tab pos="521335" algn="l"/>
                <a:tab pos="4351020" algn="l"/>
              </a:tabLst>
            </a:pPr>
            <a:r>
              <a:rPr lang="en-US" sz="1800">
                <a:effectLst/>
                <a:latin typeface="Times New Roman" panose="02020603050405020304" pitchFamily="18" charset="0"/>
                <a:ea typeface="Times New Roman" panose="02020603050405020304" pitchFamily="18" charset="0"/>
              </a:rPr>
              <a:t>Adjournment	                                Angele</a:t>
            </a:r>
            <a:r>
              <a:rPr lang="en-US" sz="1800" spc="5">
                <a:effectLst/>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Moss-Baker,</a:t>
            </a:r>
            <a:r>
              <a:rPr lang="en-US" sz="1800" spc="5">
                <a:effectLst/>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DBH</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370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6D8D4-90B0-4115-BEEE-6A7F3E7797F8}"/>
              </a:ext>
            </a:extLst>
          </p:cNvPr>
          <p:cNvSpPr>
            <a:spLocks noGrp="1"/>
          </p:cNvSpPr>
          <p:nvPr>
            <p:ph type="title"/>
          </p:nvPr>
        </p:nvSpPr>
        <p:spPr/>
        <p:txBody>
          <a:bodyPr/>
          <a:lstStyle/>
          <a:p>
            <a:r>
              <a:rPr lang="en-US">
                <a:cs typeface="Calibri Light"/>
              </a:rPr>
              <a:t>Services</a:t>
            </a:r>
          </a:p>
        </p:txBody>
      </p:sp>
      <p:sp>
        <p:nvSpPr>
          <p:cNvPr id="3" name="Content Placeholder 2">
            <a:extLst>
              <a:ext uri="{FF2B5EF4-FFF2-40B4-BE49-F238E27FC236}">
                <a16:creationId xmlns:a16="http://schemas.microsoft.com/office/drawing/2014/main" id="{0018D505-553E-4602-A141-D20DBDB73A70}"/>
              </a:ext>
            </a:extLst>
          </p:cNvPr>
          <p:cNvSpPr>
            <a:spLocks noGrp="1"/>
          </p:cNvSpPr>
          <p:nvPr>
            <p:ph idx="1"/>
          </p:nvPr>
        </p:nvSpPr>
        <p:spPr>
          <a:xfrm>
            <a:off x="745274" y="1491089"/>
            <a:ext cx="10608526" cy="4685874"/>
          </a:xfrm>
        </p:spPr>
        <p:txBody>
          <a:bodyPr vert="horz" lIns="91440" tIns="45720" rIns="91440" bIns="45720" rtlCol="0" anchor="t">
            <a:normAutofit fontScale="70000" lnSpcReduction="20000"/>
          </a:bodyPr>
          <a:lstStyle/>
          <a:p>
            <a:pPr marL="0" indent="0">
              <a:buNone/>
            </a:pPr>
            <a:r>
              <a:rPr lang="en-US">
                <a:cs typeface="Calibri" panose="020F0502020204030204"/>
              </a:rPr>
              <a:t>The proposed SERVICE ARRAY per the RFP, refers to the current DBH Rules. This allows the contract to be current as changes are made via regulation </a:t>
            </a:r>
          </a:p>
          <a:p>
            <a:pPr marL="0" indent="0">
              <a:buNone/>
            </a:pPr>
            <a:endParaRPr lang="en-US">
              <a:cs typeface="Calibri" panose="020F0502020204030204"/>
            </a:endParaRPr>
          </a:p>
          <a:p>
            <a:pPr marL="0" indent="0">
              <a:buNone/>
            </a:pPr>
            <a:r>
              <a:rPr lang="en-US">
                <a:ea typeface="+mn-lt"/>
                <a:cs typeface="+mn-lt"/>
              </a:rPr>
              <a:t>All mental health benefits provided through the District of Columbia’s State Plan Amendment (SPA) and Medicaid Waiver(s) (as applicable) operationalized through the District of Columbia Municipal Regulations (DCMR) including, but not limited to the following: </a:t>
            </a:r>
          </a:p>
          <a:p>
            <a:pPr marL="0" indent="0">
              <a:buNone/>
            </a:pPr>
            <a:r>
              <a:rPr lang="en-US">
                <a:ea typeface="+mn-lt"/>
                <a:cs typeface="+mn-lt"/>
              </a:rPr>
              <a:t>22-A DCMR Chapter 30, Free Standing Mental Health Clinic Certification Standards; </a:t>
            </a:r>
          </a:p>
          <a:p>
            <a:pPr marL="0" indent="0">
              <a:buNone/>
            </a:pPr>
            <a:r>
              <a:rPr lang="en-US">
                <a:ea typeface="+mn-lt"/>
                <a:cs typeface="+mn-lt"/>
              </a:rPr>
              <a:t>22-A DCMR Chapter 34, Mental Health Rehabilitation Services Provider Certification Standards; </a:t>
            </a:r>
          </a:p>
          <a:p>
            <a:pPr marL="0" indent="0">
              <a:buNone/>
            </a:pPr>
            <a:r>
              <a:rPr lang="en-US">
                <a:ea typeface="+mn-lt"/>
                <a:cs typeface="+mn-lt"/>
              </a:rPr>
              <a:t>22-A DCMR Chapter 35, Child Choice Provider Certification; </a:t>
            </a:r>
          </a:p>
          <a:p>
            <a:pPr marL="0" indent="0">
              <a:buNone/>
            </a:pPr>
            <a:r>
              <a:rPr lang="en-US">
                <a:ea typeface="+mn-lt"/>
                <a:cs typeface="+mn-lt"/>
              </a:rPr>
              <a:t>22-A DCMR Chapter 36, Child Choice Providers – Specialized Services and Reimbursement Rates; </a:t>
            </a:r>
          </a:p>
          <a:p>
            <a:pPr marL="0" indent="0">
              <a:buNone/>
            </a:pPr>
            <a:r>
              <a:rPr lang="en-US">
                <a:ea typeface="+mn-lt"/>
                <a:cs typeface="+mn-lt"/>
              </a:rPr>
              <a:t>22-A DCMR Chapter 37, Mental Health and Substance Abuse Disorder Supported Employment Services and Provider Certification Standards; </a:t>
            </a:r>
          </a:p>
          <a:p>
            <a:pPr marL="0" indent="0">
              <a:buNone/>
            </a:pPr>
            <a:r>
              <a:rPr lang="en-US">
                <a:ea typeface="+mn-lt"/>
                <a:cs typeface="+mn-lt"/>
              </a:rPr>
              <a:t>22-A DCMR Chapter 39, Psychosocial Rehabilitation Clubhouse Certification Standards; and</a:t>
            </a:r>
          </a:p>
          <a:p>
            <a:pPr marL="0" indent="0">
              <a:buNone/>
            </a:pPr>
            <a:r>
              <a:rPr lang="en-US">
                <a:ea typeface="+mn-lt"/>
                <a:cs typeface="+mn-lt"/>
              </a:rPr>
              <a:t>22-A DCMR Chapter 80, Certification Standards for Behavioral Health Stabilization Providers. </a:t>
            </a:r>
            <a:endParaRPr lang="en-US">
              <a:cs typeface="Calibri"/>
            </a:endParaRPr>
          </a:p>
        </p:txBody>
      </p:sp>
      <p:sp>
        <p:nvSpPr>
          <p:cNvPr id="4" name="Rectangle 3">
            <a:extLst>
              <a:ext uri="{FF2B5EF4-FFF2-40B4-BE49-F238E27FC236}">
                <a16:creationId xmlns:a16="http://schemas.microsoft.com/office/drawing/2014/main" id="{4F4B2BF8-56AE-4C05-800F-87FBFBDDD2F2}"/>
              </a:ext>
            </a:extLst>
          </p:cNvPr>
          <p:cNvSpPr/>
          <p:nvPr/>
        </p:nvSpPr>
        <p:spPr>
          <a:xfrm>
            <a:off x="453483" y="2005361"/>
            <a:ext cx="10900316" cy="393080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DD52C9C-CA7A-4D8C-BFC2-A77897CB751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561673" y="230279"/>
            <a:ext cx="1793909" cy="889968"/>
          </a:xfrm>
          <a:prstGeom prst="rect">
            <a:avLst/>
          </a:prstGeom>
        </p:spPr>
      </p:pic>
    </p:spTree>
    <p:extLst>
      <p:ext uri="{BB962C8B-B14F-4D97-AF65-F5344CB8AC3E}">
        <p14:creationId xmlns:p14="http://schemas.microsoft.com/office/powerpoint/2010/main" val="2230872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812EA45-1F50-4D12-9201-58E8BA96B657}"/>
              </a:ext>
            </a:extLst>
          </p:cNvPr>
          <p:cNvPicPr>
            <a:picLocks noChangeAspect="1"/>
          </p:cNvPicPr>
          <p:nvPr/>
        </p:nvPicPr>
        <p:blipFill>
          <a:blip r:embed="rId2"/>
          <a:stretch>
            <a:fillRect/>
          </a:stretch>
        </p:blipFill>
        <p:spPr>
          <a:xfrm>
            <a:off x="208156" y="167036"/>
            <a:ext cx="11654882" cy="6542512"/>
          </a:xfrm>
          <a:prstGeom prst="rect">
            <a:avLst/>
          </a:prstGeom>
        </p:spPr>
      </p:pic>
    </p:spTree>
    <p:extLst>
      <p:ext uri="{BB962C8B-B14F-4D97-AF65-F5344CB8AC3E}">
        <p14:creationId xmlns:p14="http://schemas.microsoft.com/office/powerpoint/2010/main" val="39859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6D418-DF07-4A69-BA2C-1ED9264E79C7}"/>
              </a:ext>
            </a:extLst>
          </p:cNvPr>
          <p:cNvSpPr>
            <a:spLocks noGrp="1"/>
          </p:cNvSpPr>
          <p:nvPr>
            <p:ph type="title"/>
          </p:nvPr>
        </p:nvSpPr>
        <p:spPr>
          <a:xfrm>
            <a:off x="524741" y="620392"/>
            <a:ext cx="3808268" cy="5504688"/>
          </a:xfrm>
        </p:spPr>
        <p:txBody>
          <a:bodyPr>
            <a:normAutofit fontScale="90000"/>
          </a:bodyPr>
          <a:lstStyle/>
          <a:p>
            <a:r>
              <a:rPr lang="en-US" sz="5100" dirty="0">
                <a:solidFill>
                  <a:schemeClr val="bg1"/>
                </a:solidFill>
                <a:latin typeface="Calibri"/>
                <a:ea typeface="Calibri" panose="020F0502020204030204" pitchFamily="34" charset="0"/>
                <a:cs typeface="Times New Roman"/>
              </a:rPr>
              <a:t>The District</a:t>
            </a:r>
            <a:r>
              <a:rPr lang="en-US" sz="5100" dirty="0">
                <a:solidFill>
                  <a:schemeClr val="bg1"/>
                </a:solidFill>
                <a:effectLst/>
                <a:latin typeface="Calibri"/>
                <a:ea typeface="Calibri" panose="020F0502020204030204" pitchFamily="34" charset="0"/>
                <a:cs typeface="Times New Roman"/>
              </a:rPr>
              <a:t> is striving for accessible, continuous, and effective </a:t>
            </a:r>
            <a:r>
              <a:rPr lang="en-US" sz="5100" dirty="0">
                <a:solidFill>
                  <a:srgbClr val="FF0000"/>
                </a:solidFill>
                <a:latin typeface="Calibri"/>
                <a:ea typeface="Calibri" panose="020F0502020204030204" pitchFamily="34" charset="0"/>
                <a:cs typeface="Times New Roman"/>
              </a:rPr>
              <a:t>whole person care </a:t>
            </a:r>
            <a:r>
              <a:rPr lang="en-US" sz="5100" u="sng" dirty="0">
                <a:solidFill>
                  <a:schemeClr val="bg1"/>
                </a:solidFill>
                <a:effectLst/>
                <a:latin typeface="Calibri"/>
                <a:ea typeface="Calibri" panose="020F0502020204030204" pitchFamily="34" charset="0"/>
                <a:cs typeface="Times New Roman"/>
              </a:rPr>
              <a:t>across the Lifespan</a:t>
            </a:r>
            <a:r>
              <a:rPr lang="en-US" sz="5100" dirty="0">
                <a:solidFill>
                  <a:schemeClr val="bg1"/>
                </a:solidFill>
                <a:effectLst/>
                <a:latin typeface="Calibri"/>
                <a:ea typeface="Calibri" panose="020F0502020204030204" pitchFamily="34" charset="0"/>
                <a:cs typeface="Times New Roman"/>
              </a:rPr>
              <a:t>.</a:t>
            </a:r>
            <a:endParaRPr lang="en-US" sz="5100" dirty="0">
              <a:solidFill>
                <a:schemeClr val="bg1"/>
              </a:solidFill>
              <a:latin typeface="Calibri"/>
              <a:cs typeface="Times New Roman"/>
            </a:endParaRPr>
          </a:p>
        </p:txBody>
      </p:sp>
      <p:graphicFrame>
        <p:nvGraphicFramePr>
          <p:cNvPr id="31" name="Content Placeholder 2">
            <a:extLst>
              <a:ext uri="{FF2B5EF4-FFF2-40B4-BE49-F238E27FC236}">
                <a16:creationId xmlns:a16="http://schemas.microsoft.com/office/drawing/2014/main" id="{1EB2E837-0B60-4F13-8C0B-677CC3AE2C6B}"/>
              </a:ext>
            </a:extLst>
          </p:cNvPr>
          <p:cNvGraphicFramePr>
            <a:graphicFrameLocks noGrp="1"/>
          </p:cNvGraphicFramePr>
          <p:nvPr>
            <p:ph idx="1"/>
            <p:extLst>
              <p:ext uri="{D42A27DB-BD31-4B8C-83A1-F6EECF244321}">
                <p14:modId xmlns:p14="http://schemas.microsoft.com/office/powerpoint/2010/main" val="357055798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3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4909BBA-5C96-46AA-95FB-308694522004}"/>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Work Stream 2 – Work Group 2 (Contracting)</a:t>
            </a:r>
          </a:p>
        </p:txBody>
      </p:sp>
      <p:sp>
        <p:nvSpPr>
          <p:cNvPr id="3" name="Content Placeholder 2">
            <a:extLst>
              <a:ext uri="{FF2B5EF4-FFF2-40B4-BE49-F238E27FC236}">
                <a16:creationId xmlns:a16="http://schemas.microsoft.com/office/drawing/2014/main" id="{B8420A04-FD81-447B-B2A0-9AD1327FE73C}"/>
              </a:ext>
            </a:extLst>
          </p:cNvPr>
          <p:cNvSpPr>
            <a:spLocks noGrp="1"/>
          </p:cNvSpPr>
          <p:nvPr>
            <p:ph idx="1"/>
          </p:nvPr>
        </p:nvSpPr>
        <p:spPr>
          <a:xfrm>
            <a:off x="1354272" y="2228815"/>
            <a:ext cx="9708995" cy="3567173"/>
          </a:xfrm>
        </p:spPr>
        <p:txBody>
          <a:bodyPr anchor="ctr">
            <a:normAutofit/>
          </a:bodyPr>
          <a:lstStyle/>
          <a:p>
            <a:pPr marL="0" indent="0">
              <a:lnSpc>
                <a:spcPct val="100000"/>
              </a:lnSpc>
              <a:spcBef>
                <a:spcPts val="0"/>
              </a:spcBef>
              <a:buNone/>
            </a:pPr>
            <a:r>
              <a:rPr lang="en-US" dirty="0">
                <a:effectLst/>
                <a:latin typeface="Calibri" panose="020F0502020204030204" pitchFamily="34" charset="0"/>
                <a:ea typeface="Calibri" panose="020F0502020204030204" pitchFamily="34" charset="0"/>
                <a:cs typeface="Times New Roman" panose="02020603050405020304" pitchFamily="18" charset="0"/>
              </a:rPr>
              <a:t>Work Stream 2/Work Group 2 provided recommendations to the Steering Committee and the Directors, under expedited timelines, to inform </a:t>
            </a:r>
            <a:r>
              <a:rPr lang="en-US" dirty="0">
                <a:latin typeface="Calibri" panose="020F0502020204030204" pitchFamily="34" charset="0"/>
                <a:ea typeface="Calibri" panose="020F0502020204030204" pitchFamily="34" charset="0"/>
                <a:cs typeface="Times New Roman" panose="02020603050405020304" pitchFamily="18" charset="0"/>
              </a:rPr>
              <a:t>our</a:t>
            </a:r>
            <a:r>
              <a:rPr lang="en-US" dirty="0">
                <a:effectLst/>
                <a:latin typeface="Calibri" panose="020F0502020204030204" pitchFamily="34" charset="0"/>
                <a:ea typeface="Calibri" panose="020F0502020204030204" pitchFamily="34" charset="0"/>
                <a:cs typeface="Times New Roman" panose="02020603050405020304" pitchFamily="18" charset="0"/>
              </a:rPr>
              <a:t> interagency collaboration and development of the </a:t>
            </a:r>
            <a:r>
              <a:rPr lang="en-US" u="sng" dirty="0">
                <a:effectLst/>
                <a:latin typeface="Calibri" panose="020F0502020204030204" pitchFamily="34" charset="0"/>
                <a:ea typeface="Calibri" panose="020F0502020204030204" pitchFamily="34" charset="0"/>
                <a:cs typeface="Times New Roman" panose="02020603050405020304" pitchFamily="18" charset="0"/>
              </a:rPr>
              <a:t>Request for Proposal (RFP)</a:t>
            </a:r>
            <a:r>
              <a:rPr lang="en-US" dirty="0">
                <a:effectLst/>
                <a:latin typeface="Calibri" panose="020F0502020204030204" pitchFamily="34" charset="0"/>
                <a:ea typeface="Calibri" panose="020F0502020204030204" pitchFamily="34" charset="0"/>
                <a:cs typeface="Times New Roman" panose="02020603050405020304" pitchFamily="18" charset="0"/>
              </a:rPr>
              <a:t>, which will reprocure</a:t>
            </a:r>
          </a:p>
          <a:p>
            <a:pPr marL="0" indent="0">
              <a:lnSpc>
                <a:spcPct val="100000"/>
              </a:lnSpc>
              <a:spcBef>
                <a:spcPts val="0"/>
              </a:spcBef>
              <a:buNone/>
            </a:pPr>
            <a:r>
              <a:rPr lang="en-US" dirty="0">
                <a:effectLst/>
                <a:latin typeface="Calibri" panose="020F0502020204030204" pitchFamily="34" charset="0"/>
                <a:ea typeface="Calibri" panose="020F0502020204030204" pitchFamily="34" charset="0"/>
                <a:cs typeface="Times New Roman" panose="02020603050405020304" pitchFamily="18" charset="0"/>
              </a:rPr>
              <a:t>the Managed Care contracts to include </a:t>
            </a:r>
          </a:p>
          <a:p>
            <a:pPr marL="0" indent="0">
              <a:lnSpc>
                <a:spcPct val="100000"/>
              </a:lnSpc>
              <a:spcBef>
                <a:spcPts val="0"/>
              </a:spcBef>
              <a:buNone/>
            </a:pPr>
            <a:r>
              <a:rPr lang="en-US" dirty="0">
                <a:effectLst/>
                <a:latin typeface="Calibri" panose="020F0502020204030204" pitchFamily="34" charset="0"/>
                <a:ea typeface="Calibri" panose="020F0502020204030204" pitchFamily="34" charset="0"/>
                <a:cs typeface="Times New Roman" panose="02020603050405020304" pitchFamily="18" charset="0"/>
              </a:rPr>
              <a:t>the full complement of Behavioral Health Services in the District. </a:t>
            </a:r>
          </a:p>
          <a:p>
            <a:pPr marL="0" indent="0">
              <a:buNone/>
            </a:pPr>
            <a:endParaRPr lang="en-US" sz="2400" dirty="0"/>
          </a:p>
        </p:txBody>
      </p:sp>
      <p:pic>
        <p:nvPicPr>
          <p:cNvPr id="11" name="Picture 10">
            <a:extLst>
              <a:ext uri="{FF2B5EF4-FFF2-40B4-BE49-F238E27FC236}">
                <a16:creationId xmlns:a16="http://schemas.microsoft.com/office/drawing/2014/main" id="{7F5670D9-21B1-43A6-9E53-81520D7D839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0185" y="5421436"/>
            <a:ext cx="1890275" cy="1020738"/>
          </a:xfrm>
          <a:prstGeom prst="rect">
            <a:avLst/>
          </a:prstGeom>
        </p:spPr>
      </p:pic>
      <p:pic>
        <p:nvPicPr>
          <p:cNvPr id="13" name="Picture 12">
            <a:extLst>
              <a:ext uri="{FF2B5EF4-FFF2-40B4-BE49-F238E27FC236}">
                <a16:creationId xmlns:a16="http://schemas.microsoft.com/office/drawing/2014/main" id="{0A476B42-93A8-4FBF-926B-677B99A8069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858096" y="5462020"/>
            <a:ext cx="1693719" cy="1035075"/>
          </a:xfrm>
          <a:prstGeom prst="rect">
            <a:avLst/>
          </a:prstGeom>
        </p:spPr>
      </p:pic>
    </p:spTree>
    <p:extLst>
      <p:ext uri="{BB962C8B-B14F-4D97-AF65-F5344CB8AC3E}">
        <p14:creationId xmlns:p14="http://schemas.microsoft.com/office/powerpoint/2010/main" val="3855491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5E40D5-3C73-4A07-A954-4585A5FB0A36}"/>
              </a:ext>
            </a:extLst>
          </p:cNvPr>
          <p:cNvSpPr>
            <a:spLocks noGrp="1"/>
          </p:cNvSpPr>
          <p:nvPr>
            <p:ph idx="1"/>
          </p:nvPr>
        </p:nvSpPr>
        <p:spPr>
          <a:xfrm>
            <a:off x="722607" y="650782"/>
            <a:ext cx="4545168" cy="5355703"/>
          </a:xfrm>
        </p:spPr>
        <p:txBody>
          <a:bodyPr>
            <a:noAutofit/>
          </a:bodyPr>
          <a:lstStyle/>
          <a:p>
            <a:pPr marL="0" indent="0">
              <a:buNone/>
            </a:pPr>
            <a:r>
              <a:rPr lang="en-US" sz="4000">
                <a:solidFill>
                  <a:schemeClr val="accent1"/>
                </a:solidFill>
              </a:rPr>
              <a:t>DC Healthcare Alliance Program </a:t>
            </a:r>
            <a:r>
              <a:rPr lang="en-US" sz="4000"/>
              <a:t>Participants will have </a:t>
            </a:r>
            <a:r>
              <a:rPr lang="en-US" sz="4000">
                <a:solidFill>
                  <a:schemeClr val="accent1"/>
                </a:solidFill>
              </a:rPr>
              <a:t>FULL coverage </a:t>
            </a:r>
            <a:r>
              <a:rPr lang="en-US" sz="4000"/>
              <a:t>for Mental Heath and Substance Use Disorder Assessment and Treatment</a:t>
            </a:r>
          </a:p>
        </p:txBody>
      </p:sp>
      <p:sp>
        <p:nvSpPr>
          <p:cNvPr id="12"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9FB55C1-45D1-4B90-BC60-9425BFC86979}"/>
              </a:ext>
            </a:extLst>
          </p:cNvPr>
          <p:cNvPicPr>
            <a:picLocks noChangeAspect="1"/>
          </p:cNvPicPr>
          <p:nvPr/>
        </p:nvPicPr>
        <p:blipFill rotWithShape="1">
          <a:blip r:embed="rId2"/>
          <a:srcRect l="12722" t="12918" r="15646" b="33686"/>
          <a:stretch/>
        </p:blipFill>
        <p:spPr>
          <a:xfrm>
            <a:off x="7535330" y="2548664"/>
            <a:ext cx="3217333" cy="2330945"/>
          </a:xfrm>
          <a:prstGeom prst="rect">
            <a:avLst/>
          </a:prstGeom>
        </p:spPr>
      </p:pic>
    </p:spTree>
    <p:extLst>
      <p:ext uri="{BB962C8B-B14F-4D97-AF65-F5344CB8AC3E}">
        <p14:creationId xmlns:p14="http://schemas.microsoft.com/office/powerpoint/2010/main" val="159271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C439-9819-4AA7-A02E-F5BDEE604B99}"/>
              </a:ext>
            </a:extLst>
          </p:cNvPr>
          <p:cNvSpPr>
            <a:spLocks noGrp="1"/>
          </p:cNvSpPr>
          <p:nvPr>
            <p:ph type="title"/>
          </p:nvPr>
        </p:nvSpPr>
        <p:spPr/>
        <p:txBody>
          <a:bodyPr>
            <a:normAutofit/>
          </a:bodyPr>
          <a:lstStyle/>
          <a:p>
            <a:r>
              <a:rPr lang="en-US" sz="3200" b="1" dirty="0">
                <a:solidFill>
                  <a:schemeClr val="accent1">
                    <a:lumMod val="50000"/>
                  </a:schemeClr>
                </a:solidFill>
                <a:effectLst/>
                <a:latin typeface="Calibri" panose="020F0502020204030204" pitchFamily="34" charset="0"/>
                <a:ea typeface="Calibri" panose="020F0502020204030204" pitchFamily="34" charset="0"/>
              </a:rPr>
              <a:t>Improving Health Plan Accountability for Behavioral Health </a:t>
            </a:r>
            <a:endParaRPr lang="en-US" sz="3200" b="1" dirty="0">
              <a:solidFill>
                <a:schemeClr val="accent1">
                  <a:lumMod val="50000"/>
                </a:schemeClr>
              </a:solidFill>
            </a:endParaRPr>
          </a:p>
        </p:txBody>
      </p:sp>
      <p:sp>
        <p:nvSpPr>
          <p:cNvPr id="3" name="Content Placeholder 2">
            <a:extLst>
              <a:ext uri="{FF2B5EF4-FFF2-40B4-BE49-F238E27FC236}">
                <a16:creationId xmlns:a16="http://schemas.microsoft.com/office/drawing/2014/main" id="{46D0CDA9-0065-41E0-B3A9-6C7F820524F0}"/>
              </a:ext>
            </a:extLst>
          </p:cNvPr>
          <p:cNvSpPr>
            <a:spLocks noGrp="1"/>
          </p:cNvSpPr>
          <p:nvPr>
            <p:ph idx="1"/>
          </p:nvPr>
        </p:nvSpPr>
        <p:spPr>
          <a:xfrm>
            <a:off x="866078" y="1714113"/>
            <a:ext cx="10515600" cy="4351338"/>
          </a:xfrm>
        </p:spPr>
        <p:txBody>
          <a:bodyPr vert="horz" lIns="91440" tIns="45720" rIns="91440" bIns="45720" rtlCol="0" anchor="t">
            <a:normAutofit fontScale="77500" lnSpcReduction="20000"/>
          </a:bodyPr>
          <a:lstStyle/>
          <a:p>
            <a:pPr marL="0" indent="0">
              <a:buNone/>
            </a:pPr>
            <a:r>
              <a:rPr lang="en-US" dirty="0">
                <a:cs typeface="Calibri"/>
              </a:rPr>
              <a:t>In the past, some Health Plans have separated their Case Management Departments </a:t>
            </a:r>
            <a:endParaRPr lang="en-US" dirty="0"/>
          </a:p>
          <a:p>
            <a:pPr marL="0" indent="0">
              <a:buNone/>
            </a:pPr>
            <a:r>
              <a:rPr lang="en-US" dirty="0">
                <a:cs typeface="Calibri"/>
              </a:rPr>
              <a:t>by Physical Health &amp; Behavioral Health, through use of Subcontracted BHOs.</a:t>
            </a:r>
            <a:endParaRPr lang="en-US" dirty="0"/>
          </a:p>
          <a:p>
            <a:pPr marL="0" indent="0">
              <a:buNone/>
            </a:pPr>
            <a:endParaRPr lang="en-US" dirty="0">
              <a:cs typeface="Calibri"/>
            </a:endParaRPr>
          </a:p>
          <a:p>
            <a:pPr marL="0" indent="0">
              <a:buNone/>
            </a:pPr>
            <a:r>
              <a:rPr lang="en-US" dirty="0">
                <a:cs typeface="Calibri"/>
              </a:rPr>
              <a:t>We are now requiring that Case Management Departments are </a:t>
            </a:r>
            <a:r>
              <a:rPr lang="en-US" b="1" dirty="0">
                <a:solidFill>
                  <a:schemeClr val="accent1"/>
                </a:solidFill>
                <a:cs typeface="Calibri"/>
              </a:rPr>
              <a:t>Integrated</a:t>
            </a:r>
            <a:r>
              <a:rPr lang="en-US" dirty="0">
                <a:cs typeface="Calibri"/>
              </a:rPr>
              <a:t>.</a:t>
            </a:r>
          </a:p>
          <a:p>
            <a:pPr marL="0" indent="0">
              <a:buNone/>
            </a:pPr>
            <a:endParaRPr lang="en-US" dirty="0">
              <a:cs typeface="Calibri"/>
            </a:endParaRPr>
          </a:p>
          <a:p>
            <a:pPr>
              <a:buFont typeface="Wingdings,Sans-Serif"/>
              <a:buChar char="ü"/>
            </a:pPr>
            <a:r>
              <a:rPr lang="en-US" dirty="0">
                <a:ea typeface="+mn-lt"/>
                <a:cs typeface="+mn-lt"/>
              </a:rPr>
              <a:t> Aligns with our goal of </a:t>
            </a:r>
            <a:r>
              <a:rPr lang="en-US" dirty="0">
                <a:solidFill>
                  <a:srgbClr val="0070C0"/>
                </a:solidFill>
                <a:ea typeface="+mn-lt"/>
                <a:cs typeface="+mn-lt"/>
              </a:rPr>
              <a:t>whole-person care</a:t>
            </a:r>
            <a:endParaRPr lang="en-US" dirty="0">
              <a:ea typeface="+mn-lt"/>
              <a:cs typeface="+mn-lt"/>
            </a:endParaRPr>
          </a:p>
          <a:p>
            <a:pPr marL="0" indent="0">
              <a:buNone/>
            </a:pPr>
            <a:endParaRPr lang="en-US" dirty="0">
              <a:ea typeface="+mn-lt"/>
              <a:cs typeface="+mn-lt"/>
            </a:endParaRPr>
          </a:p>
          <a:p>
            <a:pPr>
              <a:buFont typeface="Wingdings,Sans-Serif"/>
              <a:buChar char="ü"/>
            </a:pPr>
            <a:r>
              <a:rPr lang="en-US" dirty="0">
                <a:ea typeface="+mn-lt"/>
                <a:cs typeface="+mn-lt"/>
              </a:rPr>
              <a:t> Shifts towards a more </a:t>
            </a:r>
            <a:r>
              <a:rPr lang="en-US" dirty="0">
                <a:solidFill>
                  <a:srgbClr val="0070C0"/>
                </a:solidFill>
                <a:ea typeface="+mn-lt"/>
                <a:cs typeface="+mn-lt"/>
              </a:rPr>
              <a:t>coordinated</a:t>
            </a:r>
            <a:endParaRPr lang="en-US" dirty="0">
              <a:ea typeface="+mn-lt"/>
              <a:cs typeface="+mn-lt"/>
            </a:endParaRPr>
          </a:p>
          <a:p>
            <a:pPr marL="0" indent="0">
              <a:buNone/>
            </a:pPr>
            <a:r>
              <a:rPr lang="en-US" dirty="0">
                <a:ea typeface="+mn-lt"/>
                <a:cs typeface="+mn-lt"/>
              </a:rPr>
              <a:t>   (less fragmented), </a:t>
            </a:r>
            <a:r>
              <a:rPr lang="en-US" dirty="0">
                <a:solidFill>
                  <a:srgbClr val="0070C0"/>
                </a:solidFill>
                <a:ea typeface="+mn-lt"/>
                <a:cs typeface="+mn-lt"/>
              </a:rPr>
              <a:t>accountable</a:t>
            </a:r>
            <a:r>
              <a:rPr lang="en-US" dirty="0">
                <a:ea typeface="+mn-lt"/>
                <a:cs typeface="+mn-lt"/>
              </a:rPr>
              <a:t>, </a:t>
            </a:r>
          </a:p>
          <a:p>
            <a:pPr marL="0" indent="0">
              <a:buNone/>
            </a:pPr>
            <a:r>
              <a:rPr lang="en-US" dirty="0">
                <a:ea typeface="+mn-lt"/>
                <a:cs typeface="+mn-lt"/>
              </a:rPr>
              <a:t>    and </a:t>
            </a:r>
            <a:r>
              <a:rPr lang="en-US" dirty="0">
                <a:solidFill>
                  <a:srgbClr val="0070C0"/>
                </a:solidFill>
                <a:ea typeface="+mn-lt"/>
                <a:cs typeface="+mn-lt"/>
              </a:rPr>
              <a:t>data-driven</a:t>
            </a:r>
            <a:r>
              <a:rPr lang="en-US" dirty="0">
                <a:ea typeface="+mn-lt"/>
                <a:cs typeface="+mn-lt"/>
              </a:rPr>
              <a:t>, system of care</a:t>
            </a:r>
          </a:p>
          <a:p>
            <a:pPr marL="0" indent="0">
              <a:buNone/>
            </a:pPr>
            <a:endParaRPr lang="en-US" dirty="0">
              <a:ea typeface="+mn-lt"/>
              <a:cs typeface="+mn-lt"/>
            </a:endParaRPr>
          </a:p>
          <a:p>
            <a:pPr>
              <a:buFont typeface="Wingdings,Sans-Serif"/>
              <a:buChar char="ü"/>
            </a:pPr>
            <a:r>
              <a:rPr lang="en-US" dirty="0">
                <a:ea typeface="+mn-lt"/>
                <a:cs typeface="+mn-lt"/>
              </a:rPr>
              <a:t> Achieves </a:t>
            </a:r>
            <a:r>
              <a:rPr lang="en-US" dirty="0">
                <a:solidFill>
                  <a:srgbClr val="0070C0"/>
                </a:solidFill>
                <a:ea typeface="+mn-lt"/>
                <a:cs typeface="+mn-lt"/>
              </a:rPr>
              <a:t>Parity</a:t>
            </a:r>
            <a:endParaRPr lang="en-US" dirty="0"/>
          </a:p>
          <a:p>
            <a:pPr marL="0" indent="0">
              <a:buNone/>
            </a:pPr>
            <a:endParaRPr lang="en-US" dirty="0">
              <a:cs typeface="Calibri"/>
            </a:endParaRPr>
          </a:p>
        </p:txBody>
      </p:sp>
      <p:pic>
        <p:nvPicPr>
          <p:cNvPr id="7" name="Picture 6">
            <a:extLst>
              <a:ext uri="{FF2B5EF4-FFF2-40B4-BE49-F238E27FC236}">
                <a16:creationId xmlns:a16="http://schemas.microsoft.com/office/drawing/2014/main" id="{C54B3186-09BA-492B-93AD-779AFB36148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648941" y="5086899"/>
            <a:ext cx="1890275" cy="1020738"/>
          </a:xfrm>
          <a:prstGeom prst="rect">
            <a:avLst/>
          </a:prstGeom>
        </p:spPr>
      </p:pic>
      <p:pic>
        <p:nvPicPr>
          <p:cNvPr id="9" name="Picture 8">
            <a:extLst>
              <a:ext uri="{FF2B5EF4-FFF2-40B4-BE49-F238E27FC236}">
                <a16:creationId xmlns:a16="http://schemas.microsoft.com/office/drawing/2014/main" id="{1AF93E6C-4168-402B-84E5-441343A64A1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159834" y="5090344"/>
            <a:ext cx="1793909" cy="980431"/>
          </a:xfrm>
          <a:prstGeom prst="rect">
            <a:avLst/>
          </a:prstGeom>
        </p:spPr>
      </p:pic>
      <p:sp>
        <p:nvSpPr>
          <p:cNvPr id="4" name="Rectangle 3">
            <a:extLst>
              <a:ext uri="{FF2B5EF4-FFF2-40B4-BE49-F238E27FC236}">
                <a16:creationId xmlns:a16="http://schemas.microsoft.com/office/drawing/2014/main" id="{C7E73189-B50F-4C96-B586-A4D36A2A7DAB}"/>
              </a:ext>
            </a:extLst>
          </p:cNvPr>
          <p:cNvSpPr/>
          <p:nvPr/>
        </p:nvSpPr>
        <p:spPr>
          <a:xfrm>
            <a:off x="760286" y="606890"/>
            <a:ext cx="10381930" cy="861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877C-4399-4A0C-96C9-2F925EA07EF7}"/>
              </a:ext>
            </a:extLst>
          </p:cNvPr>
          <p:cNvSpPr>
            <a:spLocks noGrp="1"/>
          </p:cNvSpPr>
          <p:nvPr>
            <p:ph type="title"/>
          </p:nvPr>
        </p:nvSpPr>
        <p:spPr>
          <a:xfrm>
            <a:off x="344623" y="320675"/>
            <a:ext cx="11407487" cy="1325563"/>
          </a:xfrm>
        </p:spPr>
        <p:txBody>
          <a:bodyPr>
            <a:normAutofit/>
          </a:bodyPr>
          <a:lstStyle/>
          <a:p>
            <a:r>
              <a:rPr lang="en-US" sz="5400">
                <a:cs typeface="Calibri Light"/>
              </a:rPr>
              <a:t>TRANSITION PLANNING</a:t>
            </a:r>
            <a:endParaRPr lang="en-US" sz="5400"/>
          </a:p>
        </p:txBody>
      </p:sp>
      <p:sp>
        <p:nvSpPr>
          <p:cNvPr id="22" name="Rectangle 21">
            <a:extLst>
              <a:ext uri="{FF2B5EF4-FFF2-40B4-BE49-F238E27FC236}">
                <a16:creationId xmlns:a16="http://schemas.microsoft.com/office/drawing/2014/main" id="{6D19922F-AD68-4E94-85E8-0AA44A1B1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41A3C51-B93C-4ACE-9509-811E7B774EE4}"/>
              </a:ext>
            </a:extLst>
          </p:cNvPr>
          <p:cNvGraphicFramePr>
            <a:graphicFrameLocks noGrp="1"/>
          </p:cNvGraphicFramePr>
          <p:nvPr>
            <p:ph idx="1"/>
            <p:extLst>
              <p:ext uri="{D42A27DB-BD31-4B8C-83A1-F6EECF244321}">
                <p14:modId xmlns:p14="http://schemas.microsoft.com/office/powerpoint/2010/main" val="3645105592"/>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1" name="Picture 90">
            <a:extLst>
              <a:ext uri="{FF2B5EF4-FFF2-40B4-BE49-F238E27FC236}">
                <a16:creationId xmlns:a16="http://schemas.microsoft.com/office/drawing/2014/main" id="{5ACC50D8-2DC2-48BC-A84E-5C30DE9F15E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9962614" y="434710"/>
            <a:ext cx="1793909" cy="980431"/>
          </a:xfrm>
          <a:prstGeom prst="rect">
            <a:avLst/>
          </a:prstGeom>
        </p:spPr>
      </p:pic>
    </p:spTree>
    <p:extLst>
      <p:ext uri="{BB962C8B-B14F-4D97-AF65-F5344CB8AC3E}">
        <p14:creationId xmlns:p14="http://schemas.microsoft.com/office/powerpoint/2010/main" val="1081239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A178B0C-41F4-4E48-8F31-C8D8664BF626}"/>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Work Stream 3 - Work Group 3 (Stakeholders)</a:t>
            </a:r>
          </a:p>
        </p:txBody>
      </p:sp>
      <p:sp>
        <p:nvSpPr>
          <p:cNvPr id="3" name="Content Placeholder 2">
            <a:extLst>
              <a:ext uri="{FF2B5EF4-FFF2-40B4-BE49-F238E27FC236}">
                <a16:creationId xmlns:a16="http://schemas.microsoft.com/office/drawing/2014/main" id="{8D620939-D4D2-48A1-8A7B-2386A9434D8D}"/>
              </a:ext>
            </a:extLst>
          </p:cNvPr>
          <p:cNvSpPr>
            <a:spLocks noGrp="1"/>
          </p:cNvSpPr>
          <p:nvPr>
            <p:ph idx="1"/>
          </p:nvPr>
        </p:nvSpPr>
        <p:spPr>
          <a:xfrm>
            <a:off x="1368637" y="2354089"/>
            <a:ext cx="9708995" cy="3567173"/>
          </a:xfrm>
        </p:spPr>
        <p:txBody>
          <a:bodyPr anchor="ctr">
            <a:normAutofit/>
          </a:bodyPr>
          <a:lstStyle/>
          <a:p>
            <a:pPr marL="0" indent="0">
              <a:spcBef>
                <a:spcPts val="0"/>
              </a:spcBef>
              <a:buNone/>
            </a:pPr>
            <a:r>
              <a:rPr lang="en-US">
                <a:effectLst/>
                <a:latin typeface="Calibri" panose="020F0502020204030204" pitchFamily="34" charset="0"/>
                <a:ea typeface="Calibri" panose="020F0502020204030204" pitchFamily="34" charset="0"/>
                <a:cs typeface="Times New Roman" panose="02020603050405020304" pitchFamily="18" charset="0"/>
              </a:rPr>
              <a:t>Work Stream 3/Work Group 3, with approval from the Steering Committee and the Directors, developed and administered Provider Organization Surveys and Forums, </a:t>
            </a:r>
            <a:endParaRPr lang="en-US">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a:effectLst/>
                <a:latin typeface="Calibri" panose="020F0502020204030204" pitchFamily="34" charset="0"/>
                <a:ea typeface="Calibri" panose="020F0502020204030204" pitchFamily="34" charset="0"/>
                <a:cs typeface="Times New Roman" panose="02020603050405020304" pitchFamily="18" charset="0"/>
              </a:rPr>
              <a:t>to discover and understand the needs of Providers </a:t>
            </a:r>
          </a:p>
          <a:p>
            <a:pPr marL="0" indent="0">
              <a:spcBef>
                <a:spcPts val="0"/>
              </a:spcBef>
              <a:buNone/>
            </a:pPr>
            <a:r>
              <a:rPr lang="en-US">
                <a:effectLst/>
                <a:latin typeface="Calibri" panose="020F0502020204030204" pitchFamily="34" charset="0"/>
                <a:ea typeface="Calibri" panose="020F0502020204030204" pitchFamily="34" charset="0"/>
                <a:cs typeface="Times New Roman" panose="02020603050405020304" pitchFamily="18" charset="0"/>
              </a:rPr>
              <a:t>for future </a:t>
            </a:r>
            <a:r>
              <a:rPr lang="en-US" u="sng">
                <a:effectLst/>
                <a:latin typeface="Calibri" panose="020F0502020204030204" pitchFamily="34" charset="0"/>
                <a:ea typeface="Calibri" panose="020F0502020204030204" pitchFamily="34" charset="0"/>
                <a:cs typeface="Times New Roman" panose="02020603050405020304" pitchFamily="18" charset="0"/>
              </a:rPr>
              <a:t>Trainings and Technical Assistance</a:t>
            </a:r>
            <a:r>
              <a:rPr lang="en-US">
                <a:effectLst/>
                <a:latin typeface="Calibri" panose="020F0502020204030204" pitchFamily="34" charset="0"/>
                <a:ea typeface="Calibri" panose="020F0502020204030204" pitchFamily="34" charset="0"/>
                <a:cs typeface="Times New Roman" panose="02020603050405020304" pitchFamily="18" charset="0"/>
              </a:rPr>
              <a:t> related to</a:t>
            </a:r>
          </a:p>
          <a:p>
            <a:pPr marL="0" indent="0">
              <a:spcBef>
                <a:spcPts val="0"/>
              </a:spcBef>
              <a:buNone/>
            </a:pPr>
            <a:r>
              <a:rPr lang="en-US">
                <a:effectLst/>
                <a:latin typeface="Calibri" panose="020F0502020204030204" pitchFamily="34" charset="0"/>
                <a:ea typeface="Calibri" panose="020F0502020204030204" pitchFamily="34" charset="0"/>
                <a:cs typeface="Times New Roman" panose="02020603050405020304" pitchFamily="18" charset="0"/>
              </a:rPr>
              <a:t>the BH Transition into Managed Care.</a:t>
            </a:r>
          </a:p>
          <a:p>
            <a:endParaRPr lang="en-US" sz="2400"/>
          </a:p>
        </p:txBody>
      </p:sp>
      <p:pic>
        <p:nvPicPr>
          <p:cNvPr id="11" name="Picture 10">
            <a:extLst>
              <a:ext uri="{FF2B5EF4-FFF2-40B4-BE49-F238E27FC236}">
                <a16:creationId xmlns:a16="http://schemas.microsoft.com/office/drawing/2014/main" id="{3B351393-B251-4EF6-9993-1B0ED973CA0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0185" y="5421436"/>
            <a:ext cx="1890275" cy="1020738"/>
          </a:xfrm>
          <a:prstGeom prst="rect">
            <a:avLst/>
          </a:prstGeom>
        </p:spPr>
      </p:pic>
      <p:pic>
        <p:nvPicPr>
          <p:cNvPr id="13" name="Picture 12">
            <a:extLst>
              <a:ext uri="{FF2B5EF4-FFF2-40B4-BE49-F238E27FC236}">
                <a16:creationId xmlns:a16="http://schemas.microsoft.com/office/drawing/2014/main" id="{B75F4886-8233-4596-BDB2-B063E442670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858096" y="5462020"/>
            <a:ext cx="1693719" cy="1035075"/>
          </a:xfrm>
          <a:prstGeom prst="rect">
            <a:avLst/>
          </a:prstGeom>
        </p:spPr>
      </p:pic>
    </p:spTree>
    <p:extLst>
      <p:ext uri="{BB962C8B-B14F-4D97-AF65-F5344CB8AC3E}">
        <p14:creationId xmlns:p14="http://schemas.microsoft.com/office/powerpoint/2010/main" val="830630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D311-3F38-4163-8027-BEADCEC161AF}"/>
              </a:ext>
            </a:extLst>
          </p:cNvPr>
          <p:cNvSpPr>
            <a:spLocks noGrp="1"/>
          </p:cNvSpPr>
          <p:nvPr>
            <p:ph type="title"/>
          </p:nvPr>
        </p:nvSpPr>
        <p:spPr/>
        <p:txBody>
          <a:bodyPr/>
          <a:lstStyle/>
          <a:p>
            <a:r>
              <a:rPr lang="en-US" b="1">
                <a:solidFill>
                  <a:srgbClr val="FF0000"/>
                </a:solidFill>
                <a:cs typeface="Calibri Light"/>
              </a:rPr>
              <a:t>Network Adequacy</a:t>
            </a:r>
          </a:p>
        </p:txBody>
      </p:sp>
      <p:sp>
        <p:nvSpPr>
          <p:cNvPr id="3" name="Content Placeholder 2">
            <a:extLst>
              <a:ext uri="{FF2B5EF4-FFF2-40B4-BE49-F238E27FC236}">
                <a16:creationId xmlns:a16="http://schemas.microsoft.com/office/drawing/2014/main" id="{E5AA9B81-0914-46FD-A539-0CB446025939}"/>
              </a:ext>
            </a:extLst>
          </p:cNvPr>
          <p:cNvSpPr>
            <a:spLocks noGrp="1"/>
          </p:cNvSpPr>
          <p:nvPr>
            <p:ph idx="1"/>
          </p:nvPr>
        </p:nvSpPr>
        <p:spPr/>
        <p:txBody>
          <a:bodyPr vert="horz" lIns="91440" tIns="45720" rIns="91440" bIns="45720" rtlCol="0" anchor="t">
            <a:normAutofit/>
          </a:bodyPr>
          <a:lstStyle/>
          <a:p>
            <a:pPr marL="0" indent="0">
              <a:buNone/>
            </a:pPr>
            <a:r>
              <a:rPr lang="en-US" sz="4000">
                <a:cs typeface="Calibri"/>
              </a:rPr>
              <a:t>DHCF and DBH strive to have</a:t>
            </a:r>
            <a:endParaRPr lang="en-US"/>
          </a:p>
          <a:p>
            <a:pPr marL="0" indent="0">
              <a:buNone/>
            </a:pPr>
            <a:r>
              <a:rPr lang="en-US" sz="4000" u="sng">
                <a:cs typeface="Calibri"/>
              </a:rPr>
              <a:t>ALL DBH-certified Providers</a:t>
            </a:r>
            <a:r>
              <a:rPr lang="en-US" sz="4000">
                <a:cs typeface="Calibri"/>
              </a:rPr>
              <a:t> contracted with</a:t>
            </a:r>
            <a:endParaRPr lang="en-US">
              <a:cs typeface="Calibri"/>
            </a:endParaRPr>
          </a:p>
          <a:p>
            <a:pPr marL="0" indent="0">
              <a:buNone/>
            </a:pPr>
            <a:r>
              <a:rPr lang="en-US" sz="4000">
                <a:cs typeface="Calibri"/>
              </a:rPr>
              <a:t>at least one Managed Care Organization</a:t>
            </a:r>
            <a:endParaRPr lang="en-US">
              <a:cs typeface="Calibri"/>
            </a:endParaRPr>
          </a:p>
          <a:p>
            <a:pPr marL="0" indent="0">
              <a:buNone/>
            </a:pPr>
            <a:r>
              <a:rPr lang="en-US" sz="4000">
                <a:cs typeface="Calibri"/>
              </a:rPr>
              <a:t>by the Date of Implementation, </a:t>
            </a:r>
            <a:endParaRPr lang="en-US">
              <a:cs typeface="Calibri"/>
            </a:endParaRPr>
          </a:p>
          <a:p>
            <a:pPr marL="0" indent="0">
              <a:buNone/>
            </a:pPr>
            <a:r>
              <a:rPr lang="en-US" sz="4000">
                <a:cs typeface="Calibri"/>
              </a:rPr>
              <a:t>including a successful test claim.</a:t>
            </a:r>
            <a:endParaRPr lang="en-US">
              <a:cs typeface="Calibri"/>
            </a:endParaRPr>
          </a:p>
        </p:txBody>
      </p:sp>
      <p:pic>
        <p:nvPicPr>
          <p:cNvPr id="4" name="Picture 4">
            <a:extLst>
              <a:ext uri="{FF2B5EF4-FFF2-40B4-BE49-F238E27FC236}">
                <a16:creationId xmlns:a16="http://schemas.microsoft.com/office/drawing/2014/main" id="{A4BCA48B-96C7-4BE4-A330-ADE18E28CBB0}"/>
              </a:ext>
            </a:extLst>
          </p:cNvPr>
          <p:cNvPicPr>
            <a:picLocks noChangeAspect="1"/>
          </p:cNvPicPr>
          <p:nvPr/>
        </p:nvPicPr>
        <p:blipFill>
          <a:blip r:embed="rId2"/>
          <a:stretch>
            <a:fillRect/>
          </a:stretch>
        </p:blipFill>
        <p:spPr>
          <a:xfrm>
            <a:off x="8361218" y="4157880"/>
            <a:ext cx="2529469" cy="1834806"/>
          </a:xfrm>
          <a:prstGeom prst="rect">
            <a:avLst/>
          </a:prstGeom>
        </p:spPr>
      </p:pic>
    </p:spTree>
    <p:extLst>
      <p:ext uri="{BB962C8B-B14F-4D97-AF65-F5344CB8AC3E}">
        <p14:creationId xmlns:p14="http://schemas.microsoft.com/office/powerpoint/2010/main" val="3143019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29BE7-B0FF-46E3-9E4D-BE471B6535C2}"/>
              </a:ext>
            </a:extLst>
          </p:cNvPr>
          <p:cNvPicPr>
            <a:picLocks noChangeAspect="1"/>
          </p:cNvPicPr>
          <p:nvPr/>
        </p:nvPicPr>
        <p:blipFill rotWithShape="1">
          <a:blip r:embed="rId2"/>
          <a:srcRect l="8495" t="23197" r="58132" b="24558"/>
          <a:stretch/>
        </p:blipFill>
        <p:spPr>
          <a:xfrm>
            <a:off x="139960" y="401216"/>
            <a:ext cx="11485983" cy="5057191"/>
          </a:xfrm>
          <a:prstGeom prst="rect">
            <a:avLst/>
          </a:prstGeom>
        </p:spPr>
      </p:pic>
      <p:pic>
        <p:nvPicPr>
          <p:cNvPr id="8" name="Picture 7">
            <a:extLst>
              <a:ext uri="{FF2B5EF4-FFF2-40B4-BE49-F238E27FC236}">
                <a16:creationId xmlns:a16="http://schemas.microsoft.com/office/drawing/2014/main" id="{519A8087-527D-44F7-BFFF-A33D1942995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0185" y="5421436"/>
            <a:ext cx="1890275" cy="1020738"/>
          </a:xfrm>
          <a:prstGeom prst="rect">
            <a:avLst/>
          </a:prstGeom>
        </p:spPr>
      </p:pic>
      <p:pic>
        <p:nvPicPr>
          <p:cNvPr id="9" name="Picture 8">
            <a:extLst>
              <a:ext uri="{FF2B5EF4-FFF2-40B4-BE49-F238E27FC236}">
                <a16:creationId xmlns:a16="http://schemas.microsoft.com/office/drawing/2014/main" id="{3019DFD4-D3C7-4C41-93B3-2F7290F2575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792781" y="5407099"/>
            <a:ext cx="1693719" cy="1035075"/>
          </a:xfrm>
          <a:prstGeom prst="rect">
            <a:avLst/>
          </a:prstGeom>
        </p:spPr>
      </p:pic>
    </p:spTree>
    <p:extLst>
      <p:ext uri="{BB962C8B-B14F-4D97-AF65-F5344CB8AC3E}">
        <p14:creationId xmlns:p14="http://schemas.microsoft.com/office/powerpoint/2010/main" val="106176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93558" y="556063"/>
            <a:ext cx="8217243" cy="3314602"/>
            <a:chOff x="381000" y="1143000"/>
            <a:chExt cx="8001000" cy="3505200"/>
          </a:xfrm>
        </p:grpSpPr>
        <p:sp>
          <p:nvSpPr>
            <p:cNvPr id="4" name="Rectangle 3"/>
            <p:cNvSpPr/>
            <p:nvPr/>
          </p:nvSpPr>
          <p:spPr>
            <a:xfrm>
              <a:off x="381000" y="1143000"/>
              <a:ext cx="8001000" cy="3505200"/>
            </a:xfrm>
            <a:prstGeom prst="rect">
              <a:avLst/>
            </a:prstGeom>
            <a:noFill/>
            <a:ln w="19050" cmpd="sng">
              <a:solidFill>
                <a:srgbClr val="0000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104900" y="1605867"/>
              <a:ext cx="6553200" cy="292927"/>
            </a:xfrm>
            <a:prstGeom prst="rect">
              <a:avLst/>
            </a:prstGeom>
            <a:ln>
              <a:noFill/>
            </a:ln>
          </p:spPr>
          <p:txBody>
            <a:bodyPr wrap="square">
              <a:spAutoFit/>
            </a:bodyPr>
            <a:lstStyle/>
            <a:p>
              <a:endParaRPr lang="en-US" sz="1200">
                <a:solidFill>
                  <a:srgbClr val="000000"/>
                </a:solidFill>
              </a:endParaRPr>
            </a:p>
          </p:txBody>
        </p:sp>
      </p:grpSp>
      <p:cxnSp>
        <p:nvCxnSpPr>
          <p:cNvPr id="27" name="Straight Connector 26"/>
          <p:cNvCxnSpPr>
            <a:cxnSpLocks/>
          </p:cNvCxnSpPr>
          <p:nvPr/>
        </p:nvCxnSpPr>
        <p:spPr>
          <a:xfrm>
            <a:off x="1987379" y="6036474"/>
            <a:ext cx="8217243"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 name="Rectangle 1">
            <a:extLst>
              <a:ext uri="{FF2B5EF4-FFF2-40B4-BE49-F238E27FC236}">
                <a16:creationId xmlns:a16="http://schemas.microsoft.com/office/drawing/2014/main" id="{72845203-1CD1-4B91-83A9-36131587679E}"/>
              </a:ext>
            </a:extLst>
          </p:cNvPr>
          <p:cNvSpPr/>
          <p:nvPr/>
        </p:nvSpPr>
        <p:spPr>
          <a:xfrm>
            <a:off x="2961859" y="632111"/>
            <a:ext cx="6579706" cy="1877437"/>
          </a:xfrm>
          <a:prstGeom prst="rect">
            <a:avLst/>
          </a:prstGeom>
        </p:spPr>
        <p:txBody>
          <a:bodyPr wrap="square" lIns="91440" tIns="45720" rIns="91440" bIns="45720" anchor="t">
            <a:spAutoFit/>
          </a:bodyPr>
          <a:lstStyle/>
          <a:p>
            <a:endParaRPr lang="en-US"/>
          </a:p>
          <a:p>
            <a:r>
              <a:rPr lang="en-US"/>
              <a:t> </a:t>
            </a:r>
          </a:p>
          <a:p>
            <a:pPr algn="ctr"/>
            <a:r>
              <a:rPr lang="en-US" sz="3200" b="1">
                <a:solidFill>
                  <a:srgbClr val="3E55A2"/>
                </a:solidFill>
                <a:cs typeface="Times New Roman" panose="02020603050405020304" pitchFamily="18" charset="0"/>
              </a:rPr>
              <a:t>Behavioral Health Integration</a:t>
            </a:r>
          </a:p>
          <a:p>
            <a:pPr algn="ctr"/>
            <a:endParaRPr lang="en-US" sz="2400" b="1">
              <a:solidFill>
                <a:srgbClr val="3E55A2"/>
              </a:solidFill>
              <a:cs typeface="Times New Roman" panose="02020603050405020304" pitchFamily="18" charset="0"/>
            </a:endParaRPr>
          </a:p>
          <a:p>
            <a:pPr algn="ctr"/>
            <a:r>
              <a:rPr lang="en-US" sz="2400" b="1">
                <a:solidFill>
                  <a:srgbClr val="3E55A2"/>
                </a:solidFill>
                <a:cs typeface="Times New Roman"/>
              </a:rPr>
              <a:t>Project Work To-Date</a:t>
            </a:r>
          </a:p>
        </p:txBody>
      </p:sp>
      <p:pic>
        <p:nvPicPr>
          <p:cNvPr id="13" name="Picture 12">
            <a:extLst>
              <a:ext uri="{FF2B5EF4-FFF2-40B4-BE49-F238E27FC236}">
                <a16:creationId xmlns:a16="http://schemas.microsoft.com/office/drawing/2014/main" id="{7131EAEA-1189-4F8B-A654-FB615BC67FD4}"/>
              </a:ext>
            </a:extLst>
          </p:cNvPr>
          <p:cNvPicPr>
            <a:picLocks noChangeAspect="1"/>
          </p:cNvPicPr>
          <p:nvPr/>
        </p:nvPicPr>
        <p:blipFill rotWithShape="1">
          <a:blip r:embed="rId3"/>
          <a:srcRect l="12722" t="12918" r="15646" b="33686"/>
          <a:stretch/>
        </p:blipFill>
        <p:spPr>
          <a:xfrm>
            <a:off x="5580695" y="3406663"/>
            <a:ext cx="1244601" cy="901700"/>
          </a:xfrm>
          <a:prstGeom prst="rect">
            <a:avLst/>
          </a:prstGeom>
        </p:spPr>
      </p:pic>
      <p:sp>
        <p:nvSpPr>
          <p:cNvPr id="5" name="Slide Number Placeholder 4">
            <a:extLst>
              <a:ext uri="{FF2B5EF4-FFF2-40B4-BE49-F238E27FC236}">
                <a16:creationId xmlns:a16="http://schemas.microsoft.com/office/drawing/2014/main" id="{839D8B25-9D3E-4831-9AAF-6D98219B5DE2}"/>
              </a:ext>
            </a:extLst>
          </p:cNvPr>
          <p:cNvSpPr>
            <a:spLocks noGrp="1"/>
          </p:cNvSpPr>
          <p:nvPr>
            <p:ph type="sldNum" sz="quarter" idx="12"/>
          </p:nvPr>
        </p:nvSpPr>
        <p:spPr/>
        <p:txBody>
          <a:bodyPr/>
          <a:lstStyle/>
          <a:p>
            <a:fld id="{7D6F3A52-8E96-4637-B61A-F904718285FB}" type="slidenum">
              <a:rPr lang="en-US" smtClean="0"/>
              <a:pPr/>
              <a:t>2</a:t>
            </a:fld>
            <a:endParaRPr lang="en-US"/>
          </a:p>
        </p:txBody>
      </p:sp>
      <p:pic>
        <p:nvPicPr>
          <p:cNvPr id="14" name="Picture 13">
            <a:extLst>
              <a:ext uri="{FF2B5EF4-FFF2-40B4-BE49-F238E27FC236}">
                <a16:creationId xmlns:a16="http://schemas.microsoft.com/office/drawing/2014/main" id="{F7A38E08-CB4A-4FB4-AA8C-1CF992E76F2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46164" y="4409403"/>
            <a:ext cx="1890275" cy="1020738"/>
          </a:xfrm>
          <a:prstGeom prst="rect">
            <a:avLst/>
          </a:prstGeom>
        </p:spPr>
      </p:pic>
      <p:pic>
        <p:nvPicPr>
          <p:cNvPr id="15" name="Picture 14">
            <a:extLst>
              <a:ext uri="{FF2B5EF4-FFF2-40B4-BE49-F238E27FC236}">
                <a16:creationId xmlns:a16="http://schemas.microsoft.com/office/drawing/2014/main" id="{230F8111-3B5C-4BF3-8A9F-0BADFC09093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314346" y="4484863"/>
            <a:ext cx="1693719" cy="1035075"/>
          </a:xfrm>
          <a:prstGeom prst="rect">
            <a:avLst/>
          </a:prstGeom>
        </p:spPr>
      </p:pic>
      <p:sp>
        <p:nvSpPr>
          <p:cNvPr id="16" name="TextBox 15">
            <a:extLst>
              <a:ext uri="{FF2B5EF4-FFF2-40B4-BE49-F238E27FC236}">
                <a16:creationId xmlns:a16="http://schemas.microsoft.com/office/drawing/2014/main" id="{06146D9B-08B7-4E1F-87EF-A2DDD62F8F89}"/>
              </a:ext>
            </a:extLst>
          </p:cNvPr>
          <p:cNvSpPr txBox="1"/>
          <p:nvPr/>
        </p:nvSpPr>
        <p:spPr>
          <a:xfrm>
            <a:off x="3204411" y="4725145"/>
            <a:ext cx="6094602" cy="646331"/>
          </a:xfrm>
          <a:prstGeom prst="rect">
            <a:avLst/>
          </a:prstGeom>
          <a:noFill/>
        </p:spPr>
        <p:txBody>
          <a:bodyPr wrap="square">
            <a:spAutoFit/>
          </a:bodyPr>
          <a:lstStyle/>
          <a:p>
            <a:pPr algn="ctr" rtl="0" fontAlgn="base"/>
            <a:r>
              <a:rPr lang="en-US" b="1" i="0" u="none" strike="noStrike">
                <a:solidFill>
                  <a:srgbClr val="3E55A2"/>
                </a:solidFill>
                <a:effectLst/>
                <a:latin typeface="Calibri" panose="020F0502020204030204" pitchFamily="34" charset="0"/>
              </a:rPr>
              <a:t>Stakeholder Advisory Group Meeting</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ctr" rtl="0" fontAlgn="base"/>
            <a:r>
              <a:rPr lang="en-US" b="1" i="0" u="none" strike="noStrike">
                <a:solidFill>
                  <a:srgbClr val="3E55A2"/>
                </a:solidFill>
                <a:effectLst/>
                <a:latin typeface="Calibri" panose="020F0502020204030204" pitchFamily="34" charset="0"/>
              </a:rPr>
              <a:t>December 8, 2021</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60606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18FD8E1-3862-4032-A932-AC00E1C0B7D4}"/>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Work Stream 4 - Work Group 4 (Performance)</a:t>
            </a:r>
          </a:p>
        </p:txBody>
      </p:sp>
      <p:sp>
        <p:nvSpPr>
          <p:cNvPr id="3" name="Content Placeholder 2">
            <a:extLst>
              <a:ext uri="{FF2B5EF4-FFF2-40B4-BE49-F238E27FC236}">
                <a16:creationId xmlns:a16="http://schemas.microsoft.com/office/drawing/2014/main" id="{8DAEF35A-B6A0-4D4E-B333-E1C0D8D2522B}"/>
              </a:ext>
            </a:extLst>
          </p:cNvPr>
          <p:cNvSpPr>
            <a:spLocks noGrp="1"/>
          </p:cNvSpPr>
          <p:nvPr>
            <p:ph idx="1"/>
          </p:nvPr>
        </p:nvSpPr>
        <p:spPr>
          <a:xfrm>
            <a:off x="1368637" y="2341848"/>
            <a:ext cx="9708995" cy="3567173"/>
          </a:xfrm>
        </p:spPr>
        <p:txBody>
          <a:bodyPr anchor="ctr">
            <a:normAutofit/>
          </a:bodyPr>
          <a:lstStyle/>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Work Stream 4/Work Group 4 are finalizing recommendations about how to communicate the </a:t>
            </a:r>
            <a:r>
              <a:rPr lang="en-US" sz="3200" u="sng" dirty="0">
                <a:effectLst/>
                <a:latin typeface="Calibri" panose="020F0502020204030204" pitchFamily="34" charset="0"/>
                <a:ea typeface="Calibri" panose="020F0502020204030204" pitchFamily="34" charset="0"/>
                <a:cs typeface="Times New Roman" panose="02020603050405020304" pitchFamily="18" charset="0"/>
              </a:rPr>
              <a:t>Performance</a:t>
            </a:r>
            <a:r>
              <a:rPr lang="en-US" sz="3200" dirty="0">
                <a:effectLst/>
                <a:latin typeface="Calibri" panose="020F0502020204030204" pitchFamily="34" charset="0"/>
                <a:ea typeface="Calibri" panose="020F0502020204030204" pitchFamily="34" charset="0"/>
                <a:cs typeface="Times New Roman" panose="02020603050405020304" pitchFamily="18" charset="0"/>
              </a:rPr>
              <a:t> of the system of care to the broader DC community, and selecting the data reports, measures, and performance priorities that will </a:t>
            </a:r>
            <a:r>
              <a:rPr lang="en-US" sz="3200" u="sng" dirty="0">
                <a:effectLst/>
                <a:latin typeface="Calibri" panose="020F0502020204030204" pitchFamily="34" charset="0"/>
                <a:ea typeface="Calibri" panose="020F0502020204030204" pitchFamily="34" charset="0"/>
                <a:cs typeface="Times New Roman" panose="02020603050405020304" pitchFamily="18" charset="0"/>
              </a:rPr>
              <a:t>Evaluate</a:t>
            </a:r>
            <a:r>
              <a:rPr lang="en-US" sz="3200" dirty="0">
                <a:effectLst/>
                <a:latin typeface="Calibri" panose="020F0502020204030204" pitchFamily="34" charset="0"/>
                <a:ea typeface="Calibri" panose="020F0502020204030204" pitchFamily="34" charset="0"/>
                <a:cs typeface="Times New Roman" panose="02020603050405020304" pitchFamily="18" charset="0"/>
              </a:rPr>
              <a:t> the initial years in Managed Care.</a:t>
            </a:r>
          </a:p>
          <a:p>
            <a:pPr marL="0" indent="0">
              <a:buNone/>
            </a:pPr>
            <a:endParaRPr lang="en-US" sz="2400" dirty="0"/>
          </a:p>
        </p:txBody>
      </p:sp>
      <p:pic>
        <p:nvPicPr>
          <p:cNvPr id="11" name="Picture 10">
            <a:extLst>
              <a:ext uri="{FF2B5EF4-FFF2-40B4-BE49-F238E27FC236}">
                <a16:creationId xmlns:a16="http://schemas.microsoft.com/office/drawing/2014/main" id="{CB990E41-5C02-4E1D-8EAB-3FBE9F5EDD1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0185" y="5421436"/>
            <a:ext cx="1890275" cy="1020738"/>
          </a:xfrm>
          <a:prstGeom prst="rect">
            <a:avLst/>
          </a:prstGeom>
        </p:spPr>
      </p:pic>
      <p:pic>
        <p:nvPicPr>
          <p:cNvPr id="13" name="Picture 12">
            <a:extLst>
              <a:ext uri="{FF2B5EF4-FFF2-40B4-BE49-F238E27FC236}">
                <a16:creationId xmlns:a16="http://schemas.microsoft.com/office/drawing/2014/main" id="{4E52986F-CC60-48D3-AB36-547277FA728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858096" y="5462020"/>
            <a:ext cx="1693719" cy="1035075"/>
          </a:xfrm>
          <a:prstGeom prst="rect">
            <a:avLst/>
          </a:prstGeom>
        </p:spPr>
      </p:pic>
    </p:spTree>
    <p:extLst>
      <p:ext uri="{BB962C8B-B14F-4D97-AF65-F5344CB8AC3E}">
        <p14:creationId xmlns:p14="http://schemas.microsoft.com/office/powerpoint/2010/main" val="382335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EA4A-C13E-440E-8835-D5AF6BE06719}"/>
              </a:ext>
            </a:extLst>
          </p:cNvPr>
          <p:cNvSpPr>
            <a:spLocks noGrp="1"/>
          </p:cNvSpPr>
          <p:nvPr>
            <p:ph type="title"/>
          </p:nvPr>
        </p:nvSpPr>
        <p:spPr>
          <a:xfrm>
            <a:off x="838200" y="65845"/>
            <a:ext cx="10515600" cy="1325563"/>
          </a:xfrm>
        </p:spPr>
        <p:txBody>
          <a:bodyPr>
            <a:normAutofit/>
          </a:bodyPr>
          <a:lstStyle/>
          <a:p>
            <a:pPr algn="ctr"/>
            <a:r>
              <a:rPr lang="en-US" sz="3200" b="1" u="sng">
                <a:solidFill>
                  <a:srgbClr val="0070C0"/>
                </a:solidFill>
              </a:rPr>
              <a:t>Performance Metrics and Population Monitoring</a:t>
            </a:r>
          </a:p>
        </p:txBody>
      </p:sp>
      <p:sp>
        <p:nvSpPr>
          <p:cNvPr id="3" name="Content Placeholder 2">
            <a:extLst>
              <a:ext uri="{FF2B5EF4-FFF2-40B4-BE49-F238E27FC236}">
                <a16:creationId xmlns:a16="http://schemas.microsoft.com/office/drawing/2014/main" id="{95297577-716B-407C-BE7D-E879102128C9}"/>
              </a:ext>
            </a:extLst>
          </p:cNvPr>
          <p:cNvSpPr>
            <a:spLocks noGrp="1"/>
          </p:cNvSpPr>
          <p:nvPr>
            <p:ph idx="1"/>
          </p:nvPr>
        </p:nvSpPr>
        <p:spPr>
          <a:xfrm>
            <a:off x="866469" y="1763381"/>
            <a:ext cx="10515600" cy="4351338"/>
          </a:xfrm>
        </p:spPr>
        <p:txBody>
          <a:bodyPr vert="horz" lIns="91440" tIns="45720" rIns="91440" bIns="45720" rtlCol="0" anchor="t">
            <a:noAutofit/>
          </a:bodyPr>
          <a:lstStyle/>
          <a:p>
            <a:pPr marL="0" indent="0" algn="ctr">
              <a:buNone/>
            </a:pPr>
            <a:r>
              <a:rPr lang="en-US"/>
              <a:t>The Medicaid Managed Care Annual Technical Report </a:t>
            </a:r>
            <a:endParaRPr lang="en-US">
              <a:cs typeface="Calibri"/>
            </a:endParaRPr>
          </a:p>
          <a:p>
            <a:pPr marL="0" indent="0" algn="ctr">
              <a:buNone/>
            </a:pPr>
            <a:r>
              <a:rPr lang="en-US"/>
              <a:t>will include the</a:t>
            </a:r>
            <a:endParaRPr lang="en-US">
              <a:cs typeface="Calibri" panose="020F0502020204030204"/>
            </a:endParaRPr>
          </a:p>
          <a:p>
            <a:pPr marL="0" indent="0" algn="ctr">
              <a:buNone/>
            </a:pPr>
            <a:r>
              <a:rPr lang="en-US" sz="4800"/>
              <a:t> FULL SET of CMS’s CORE MEASURES </a:t>
            </a:r>
            <a:endParaRPr lang="en-US">
              <a:cs typeface="Calibri"/>
            </a:endParaRPr>
          </a:p>
          <a:p>
            <a:pPr marL="0" indent="0" algn="ctr">
              <a:buNone/>
            </a:pPr>
            <a:r>
              <a:rPr lang="en-US" sz="4800"/>
              <a:t>for Mental Health and Substance Use Disorders.</a:t>
            </a:r>
          </a:p>
        </p:txBody>
      </p:sp>
      <p:pic>
        <p:nvPicPr>
          <p:cNvPr id="4" name="Picture 3">
            <a:extLst>
              <a:ext uri="{FF2B5EF4-FFF2-40B4-BE49-F238E27FC236}">
                <a16:creationId xmlns:a16="http://schemas.microsoft.com/office/drawing/2014/main" id="{69E1CADB-AAFB-4AA4-9379-EFED360AC78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998429" y="5266913"/>
            <a:ext cx="1793909" cy="889968"/>
          </a:xfrm>
          <a:prstGeom prst="rect">
            <a:avLst/>
          </a:prstGeom>
        </p:spPr>
      </p:pic>
      <p:pic>
        <p:nvPicPr>
          <p:cNvPr id="5" name="Picture 4">
            <a:extLst>
              <a:ext uri="{FF2B5EF4-FFF2-40B4-BE49-F238E27FC236}">
                <a16:creationId xmlns:a16="http://schemas.microsoft.com/office/drawing/2014/main" id="{E086355F-875E-497F-AE4F-12FD7693814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74785" y="5443466"/>
            <a:ext cx="1793909" cy="980431"/>
          </a:xfrm>
          <a:prstGeom prst="rect">
            <a:avLst/>
          </a:prstGeom>
        </p:spPr>
      </p:pic>
    </p:spTree>
    <p:extLst>
      <p:ext uri="{BB962C8B-B14F-4D97-AF65-F5344CB8AC3E}">
        <p14:creationId xmlns:p14="http://schemas.microsoft.com/office/powerpoint/2010/main" val="3174244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18FD8E1-3862-4032-A932-AC00E1C0B7D4}"/>
              </a:ext>
            </a:extLst>
          </p:cNvPr>
          <p:cNvSpPr>
            <a:spLocks noGrp="1"/>
          </p:cNvSpPr>
          <p:nvPr>
            <p:ph type="title"/>
          </p:nvPr>
        </p:nvSpPr>
        <p:spPr>
          <a:xfrm>
            <a:off x="964760" y="804328"/>
            <a:ext cx="6091312" cy="1205821"/>
          </a:xfrm>
        </p:spPr>
        <p:txBody>
          <a:bodyPr>
            <a:normAutofit/>
          </a:bodyPr>
          <a:lstStyle/>
          <a:p>
            <a:r>
              <a:rPr lang="en-US" sz="4000" dirty="0">
                <a:solidFill>
                  <a:srgbClr val="FEFFFF"/>
                </a:solidFill>
              </a:rPr>
              <a:t>Work Stream 5 – Rate Study</a:t>
            </a:r>
          </a:p>
        </p:txBody>
      </p:sp>
      <p:pic>
        <p:nvPicPr>
          <p:cNvPr id="11" name="Picture 10">
            <a:extLst>
              <a:ext uri="{FF2B5EF4-FFF2-40B4-BE49-F238E27FC236}">
                <a16:creationId xmlns:a16="http://schemas.microsoft.com/office/drawing/2014/main" id="{CB990E41-5C02-4E1D-8EAB-3FBE9F5EDD1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138811" y="3982389"/>
            <a:ext cx="3343407" cy="1893727"/>
          </a:xfrm>
          <a:prstGeom prst="rect">
            <a:avLst/>
          </a:prstGeom>
        </p:spPr>
      </p:pic>
      <p:pic>
        <p:nvPicPr>
          <p:cNvPr id="13" name="Picture 12">
            <a:extLst>
              <a:ext uri="{FF2B5EF4-FFF2-40B4-BE49-F238E27FC236}">
                <a16:creationId xmlns:a16="http://schemas.microsoft.com/office/drawing/2014/main" id="{4E52986F-CC60-48D3-AB36-547277FA728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709784" y="3982389"/>
            <a:ext cx="3340358" cy="1956694"/>
          </a:xfrm>
          <a:prstGeom prst="rect">
            <a:avLst/>
          </a:prstGeom>
        </p:spPr>
      </p:pic>
    </p:spTree>
    <p:extLst>
      <p:ext uri="{BB962C8B-B14F-4D97-AF65-F5344CB8AC3E}">
        <p14:creationId xmlns:p14="http://schemas.microsoft.com/office/powerpoint/2010/main" val="1776628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C82357C-8B75-4590-8963-A1A86FF85640}"/>
              </a:ext>
            </a:extLst>
          </p:cNvPr>
          <p:cNvPicPr>
            <a:picLocks noChangeAspect="1"/>
          </p:cNvPicPr>
          <p:nvPr/>
        </p:nvPicPr>
        <p:blipFill>
          <a:blip r:embed="rId3"/>
          <a:stretch>
            <a:fillRect/>
          </a:stretch>
        </p:blipFill>
        <p:spPr>
          <a:xfrm>
            <a:off x="477644" y="278549"/>
            <a:ext cx="11506199" cy="6458878"/>
          </a:xfrm>
          <a:prstGeom prst="rect">
            <a:avLst/>
          </a:prstGeom>
        </p:spPr>
      </p:pic>
    </p:spTree>
    <p:extLst>
      <p:ext uri="{BB962C8B-B14F-4D97-AF65-F5344CB8AC3E}">
        <p14:creationId xmlns:p14="http://schemas.microsoft.com/office/powerpoint/2010/main" val="121792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93558" y="556063"/>
            <a:ext cx="8217243" cy="3314602"/>
            <a:chOff x="381000" y="1143000"/>
            <a:chExt cx="8001000" cy="3505200"/>
          </a:xfrm>
        </p:grpSpPr>
        <p:sp>
          <p:nvSpPr>
            <p:cNvPr id="4" name="Rectangle 3"/>
            <p:cNvSpPr/>
            <p:nvPr/>
          </p:nvSpPr>
          <p:spPr>
            <a:xfrm>
              <a:off x="381000" y="1143000"/>
              <a:ext cx="8001000" cy="3505200"/>
            </a:xfrm>
            <a:prstGeom prst="rect">
              <a:avLst/>
            </a:prstGeom>
            <a:noFill/>
            <a:ln w="19050" cmpd="sng">
              <a:solidFill>
                <a:srgbClr val="0000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104900" y="1605867"/>
              <a:ext cx="6553200" cy="292927"/>
            </a:xfrm>
            <a:prstGeom prst="rect">
              <a:avLst/>
            </a:prstGeom>
            <a:ln>
              <a:noFill/>
            </a:ln>
          </p:spPr>
          <p:txBody>
            <a:bodyPr wrap="square">
              <a:spAutoFit/>
            </a:bodyPr>
            <a:lstStyle/>
            <a:p>
              <a:endParaRPr lang="en-US" sz="1200">
                <a:solidFill>
                  <a:srgbClr val="000000"/>
                </a:solidFill>
              </a:endParaRPr>
            </a:p>
          </p:txBody>
        </p:sp>
      </p:grpSp>
      <p:cxnSp>
        <p:nvCxnSpPr>
          <p:cNvPr id="27" name="Straight Connector 26"/>
          <p:cNvCxnSpPr>
            <a:cxnSpLocks/>
          </p:cNvCxnSpPr>
          <p:nvPr/>
        </p:nvCxnSpPr>
        <p:spPr>
          <a:xfrm>
            <a:off x="1987379" y="6036474"/>
            <a:ext cx="8217243"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 name="Rectangle 1">
            <a:extLst>
              <a:ext uri="{FF2B5EF4-FFF2-40B4-BE49-F238E27FC236}">
                <a16:creationId xmlns:a16="http://schemas.microsoft.com/office/drawing/2014/main" id="{72845203-1CD1-4B91-83A9-36131587679E}"/>
              </a:ext>
            </a:extLst>
          </p:cNvPr>
          <p:cNvSpPr/>
          <p:nvPr/>
        </p:nvSpPr>
        <p:spPr>
          <a:xfrm>
            <a:off x="2961859" y="632111"/>
            <a:ext cx="6579706" cy="2369880"/>
          </a:xfrm>
          <a:prstGeom prst="rect">
            <a:avLst/>
          </a:prstGeom>
        </p:spPr>
        <p:txBody>
          <a:bodyPr wrap="square" lIns="91440" tIns="45720" rIns="91440" bIns="45720" anchor="t">
            <a:spAutoFit/>
          </a:bodyPr>
          <a:lstStyle/>
          <a:p>
            <a:endParaRPr lang="en-US" dirty="0"/>
          </a:p>
          <a:p>
            <a:endParaRPr lang="en-US" dirty="0">
              <a:cs typeface="Calibri"/>
            </a:endParaRPr>
          </a:p>
          <a:p>
            <a:pPr algn="ctr"/>
            <a:endParaRPr lang="en-US" sz="2400" b="1" dirty="0">
              <a:solidFill>
                <a:srgbClr val="3E55A2"/>
              </a:solidFill>
              <a:cs typeface="Times New Roman" panose="02020603050405020304" pitchFamily="18" charset="0"/>
            </a:endParaRPr>
          </a:p>
          <a:p>
            <a:pPr algn="ctr"/>
            <a:r>
              <a:rPr lang="en-US" sz="4400" b="1" dirty="0">
                <a:solidFill>
                  <a:srgbClr val="3E55A2"/>
                </a:solidFill>
                <a:cs typeface="Times New Roman"/>
              </a:rPr>
              <a:t>SAG Chairs &amp; Members</a:t>
            </a:r>
          </a:p>
          <a:p>
            <a:pPr algn="ctr"/>
            <a:r>
              <a:rPr lang="en-US" sz="4400" b="1" dirty="0">
                <a:solidFill>
                  <a:srgbClr val="3E55A2"/>
                </a:solidFill>
                <a:cs typeface="Times New Roman"/>
              </a:rPr>
              <a:t> Comment</a:t>
            </a:r>
            <a:endParaRPr lang="en-US" dirty="0"/>
          </a:p>
        </p:txBody>
      </p:sp>
      <p:pic>
        <p:nvPicPr>
          <p:cNvPr id="13" name="Picture 12">
            <a:extLst>
              <a:ext uri="{FF2B5EF4-FFF2-40B4-BE49-F238E27FC236}">
                <a16:creationId xmlns:a16="http://schemas.microsoft.com/office/drawing/2014/main" id="{7131EAEA-1189-4F8B-A654-FB615BC67FD4}"/>
              </a:ext>
            </a:extLst>
          </p:cNvPr>
          <p:cNvPicPr>
            <a:picLocks noChangeAspect="1"/>
          </p:cNvPicPr>
          <p:nvPr/>
        </p:nvPicPr>
        <p:blipFill rotWithShape="1">
          <a:blip r:embed="rId3"/>
          <a:srcRect l="12722" t="12918" r="15646" b="33686"/>
          <a:stretch/>
        </p:blipFill>
        <p:spPr>
          <a:xfrm>
            <a:off x="5580695" y="3406663"/>
            <a:ext cx="1244601" cy="901700"/>
          </a:xfrm>
          <a:prstGeom prst="rect">
            <a:avLst/>
          </a:prstGeom>
        </p:spPr>
      </p:pic>
      <p:sp>
        <p:nvSpPr>
          <p:cNvPr id="5" name="Slide Number Placeholder 4">
            <a:extLst>
              <a:ext uri="{FF2B5EF4-FFF2-40B4-BE49-F238E27FC236}">
                <a16:creationId xmlns:a16="http://schemas.microsoft.com/office/drawing/2014/main" id="{839D8B25-9D3E-4831-9AAF-6D98219B5DE2}"/>
              </a:ext>
            </a:extLst>
          </p:cNvPr>
          <p:cNvSpPr>
            <a:spLocks noGrp="1"/>
          </p:cNvSpPr>
          <p:nvPr>
            <p:ph type="sldNum" sz="quarter" idx="12"/>
          </p:nvPr>
        </p:nvSpPr>
        <p:spPr/>
        <p:txBody>
          <a:bodyPr/>
          <a:lstStyle/>
          <a:p>
            <a:fld id="{7D6F3A52-8E96-4637-B61A-F904718285FB}" type="slidenum">
              <a:rPr lang="en-US" smtClean="0"/>
              <a:pPr/>
              <a:t>24</a:t>
            </a:fld>
            <a:endParaRPr lang="en-US"/>
          </a:p>
        </p:txBody>
      </p:sp>
      <p:sp>
        <p:nvSpPr>
          <p:cNvPr id="7" name="Rectangle 6">
            <a:extLst>
              <a:ext uri="{FF2B5EF4-FFF2-40B4-BE49-F238E27FC236}">
                <a16:creationId xmlns:a16="http://schemas.microsoft.com/office/drawing/2014/main" id="{8DF4FDF0-04EA-451A-B404-35EE1C600B4A}"/>
              </a:ext>
            </a:extLst>
          </p:cNvPr>
          <p:cNvSpPr/>
          <p:nvPr/>
        </p:nvSpPr>
        <p:spPr>
          <a:xfrm>
            <a:off x="3047999" y="4847452"/>
            <a:ext cx="6096000" cy="646331"/>
          </a:xfrm>
          <a:prstGeom prst="rect">
            <a:avLst/>
          </a:prstGeom>
        </p:spPr>
        <p:txBody>
          <a:bodyPr>
            <a:spAutoFit/>
          </a:bodyPr>
          <a:lstStyle/>
          <a:p>
            <a:pPr algn="ctr"/>
            <a:r>
              <a:rPr lang="en-US" b="1">
                <a:solidFill>
                  <a:srgbClr val="3E55A2"/>
                </a:solidFill>
                <a:cs typeface="Times New Roman" panose="02020603050405020304" pitchFamily="18" charset="0"/>
              </a:rPr>
              <a:t>Stakeholder Advisory Group Meeting</a:t>
            </a:r>
          </a:p>
          <a:p>
            <a:pPr algn="ctr"/>
            <a:r>
              <a:rPr lang="en-US" b="1">
                <a:solidFill>
                  <a:srgbClr val="3E55A2"/>
                </a:solidFill>
                <a:cs typeface="Times New Roman" panose="02020603050405020304" pitchFamily="18" charset="0"/>
              </a:rPr>
              <a:t>December 8, 2021</a:t>
            </a:r>
            <a:endParaRPr lang="en-US" b="1">
              <a:solidFill>
                <a:schemeClr val="accent1">
                  <a:lumMod val="50000"/>
                </a:schemeClr>
              </a:solidFill>
              <a:cs typeface="Garamond"/>
            </a:endParaRPr>
          </a:p>
        </p:txBody>
      </p:sp>
      <p:pic>
        <p:nvPicPr>
          <p:cNvPr id="14" name="Picture 13">
            <a:extLst>
              <a:ext uri="{FF2B5EF4-FFF2-40B4-BE49-F238E27FC236}">
                <a16:creationId xmlns:a16="http://schemas.microsoft.com/office/drawing/2014/main" id="{F7A38E08-CB4A-4FB4-AA8C-1CF992E76F2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488778" y="4843474"/>
            <a:ext cx="1544534" cy="873125"/>
          </a:xfrm>
          <a:prstGeom prst="rect">
            <a:avLst/>
          </a:prstGeom>
        </p:spPr>
      </p:pic>
      <p:pic>
        <p:nvPicPr>
          <p:cNvPr id="15" name="Picture 14">
            <a:extLst>
              <a:ext uri="{FF2B5EF4-FFF2-40B4-BE49-F238E27FC236}">
                <a16:creationId xmlns:a16="http://schemas.microsoft.com/office/drawing/2014/main" id="{230F8111-3B5C-4BF3-8A9F-0BADFC09093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610600" y="5005934"/>
            <a:ext cx="1283017" cy="749939"/>
          </a:xfrm>
          <a:prstGeom prst="rect">
            <a:avLst/>
          </a:prstGeom>
        </p:spPr>
      </p:pic>
    </p:spTree>
    <p:extLst>
      <p:ext uri="{BB962C8B-B14F-4D97-AF65-F5344CB8AC3E}">
        <p14:creationId xmlns:p14="http://schemas.microsoft.com/office/powerpoint/2010/main" val="495615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518683-C2A4-4657-830C-BD321D0A8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ECF6CE48-067D-4BCC-8118-FAC936C40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5996AF05-FFC0-48E3-A851-FDF4C938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5C32DE67-E0F0-476E-83F7-D49807AC5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1AC8D917-094B-4A3C-861B-1C717FAD3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58859" y="1118007"/>
            <a:ext cx="563429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E380993-08DA-4C5A-A89A-943C1A68A57A}"/>
              </a:ext>
            </a:extLst>
          </p:cNvPr>
          <p:cNvSpPr>
            <a:spLocks noGrp="1"/>
          </p:cNvSpPr>
          <p:nvPr>
            <p:ph type="title"/>
          </p:nvPr>
        </p:nvSpPr>
        <p:spPr>
          <a:xfrm>
            <a:off x="1587842" y="1448469"/>
            <a:ext cx="5004344" cy="3036019"/>
          </a:xfrm>
        </p:spPr>
        <p:txBody>
          <a:bodyPr vert="horz" lIns="91440" tIns="45720" rIns="91440" bIns="45720" rtlCol="0" anchor="b">
            <a:normAutofit/>
          </a:bodyPr>
          <a:lstStyle/>
          <a:p>
            <a:r>
              <a:rPr lang="en-US" sz="5400" b="1">
                <a:solidFill>
                  <a:srgbClr val="FEFFFF"/>
                </a:solidFill>
              </a:rPr>
              <a:t>What’s Next?</a:t>
            </a:r>
          </a:p>
        </p:txBody>
      </p:sp>
      <p:pic>
        <p:nvPicPr>
          <p:cNvPr id="6" name="Picture 5">
            <a:extLst>
              <a:ext uri="{FF2B5EF4-FFF2-40B4-BE49-F238E27FC236}">
                <a16:creationId xmlns:a16="http://schemas.microsoft.com/office/drawing/2014/main" id="{32AC9FB8-F77C-4E36-82A8-B1C9DC598C3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85292" y="1752002"/>
            <a:ext cx="2476898" cy="1343366"/>
          </a:xfrm>
          <a:prstGeom prst="rect">
            <a:avLst/>
          </a:prstGeom>
        </p:spPr>
      </p:pic>
      <p:pic>
        <p:nvPicPr>
          <p:cNvPr id="5" name="Picture 4">
            <a:extLst>
              <a:ext uri="{FF2B5EF4-FFF2-40B4-BE49-F238E27FC236}">
                <a16:creationId xmlns:a16="http://schemas.microsoft.com/office/drawing/2014/main" id="{48A2305F-D1DB-49A7-85A1-9E449D8BFE5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15726" y="3333999"/>
            <a:ext cx="2544010" cy="1492443"/>
          </a:xfrm>
          <a:prstGeom prst="rect">
            <a:avLst/>
          </a:prstGeom>
        </p:spPr>
      </p:pic>
    </p:spTree>
    <p:extLst>
      <p:ext uri="{BB962C8B-B14F-4D97-AF65-F5344CB8AC3E}">
        <p14:creationId xmlns:p14="http://schemas.microsoft.com/office/powerpoint/2010/main" val="2871225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54DEB0-2A6B-463D-92A8-2B6B313E8142}"/>
              </a:ext>
            </a:extLst>
          </p:cNvPr>
          <p:cNvSpPr>
            <a:spLocks noGrp="1"/>
          </p:cNvSpPr>
          <p:nvPr>
            <p:ph idx="1"/>
          </p:nvPr>
        </p:nvSpPr>
        <p:spPr>
          <a:xfrm>
            <a:off x="411061" y="335560"/>
            <a:ext cx="11341915" cy="5838737"/>
          </a:xfrm>
        </p:spPr>
        <p:txBody>
          <a:bodyPr>
            <a:normAutofit/>
          </a:bodyPr>
          <a:lstStyle/>
          <a:p>
            <a:pPr marR="0" indent="0">
              <a:lnSpc>
                <a:spcPct val="107000"/>
              </a:lnSpc>
              <a:spcBef>
                <a:spcPts val="0"/>
              </a:spcBef>
              <a:spcAft>
                <a:spcPts val="0"/>
              </a:spcAft>
              <a:buNone/>
              <a:tabLst>
                <a:tab pos="5943600" algn="r"/>
              </a:tabLst>
            </a:pPr>
            <a:r>
              <a:rPr lang="en-US" sz="1800" b="1" u="sng"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November 2021 – December 2022: Planning and Development</a:t>
            </a:r>
            <a:endParaRPr lang="en-US"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tabLst>
                <a:tab pos="5943600" algn="r"/>
              </a:tabLst>
            </a:pP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Complete RATE STUDY</a:t>
            </a:r>
          </a:p>
          <a:p>
            <a:pPr marR="0" indent="0">
              <a:lnSpc>
                <a:spcPct val="107000"/>
              </a:lnSpc>
              <a:spcBef>
                <a:spcPts val="0"/>
              </a:spcBef>
              <a:spcAft>
                <a:spcPts val="0"/>
              </a:spcAft>
              <a:buNone/>
              <a:tabLst>
                <a:tab pos="5943600" algn="r"/>
              </a:tabLst>
            </a:pPr>
            <a:r>
              <a:rPr lang="en-US" sz="1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D</a:t>
            </a: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evelop Medicaid STATE PLANS and corresponding DHCF and DBH REGULATIONS for new/revised services</a:t>
            </a:r>
          </a:p>
          <a:p>
            <a:pPr marR="0" indent="0">
              <a:lnSpc>
                <a:spcPct val="107000"/>
              </a:lnSpc>
              <a:spcBef>
                <a:spcPts val="0"/>
              </a:spcBef>
              <a:spcAft>
                <a:spcPts val="0"/>
              </a:spcAft>
              <a:buNone/>
              <a:tabLst>
                <a:tab pos="5943600" algn="r"/>
              </a:tabLst>
            </a:pPr>
            <a:r>
              <a:rPr lang="en-US" sz="1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O</a:t>
            </a: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n-going Provider TRAINING and TECHNICAL ASSISTANCE</a:t>
            </a:r>
          </a:p>
          <a:p>
            <a:pPr marR="0" indent="0">
              <a:lnSpc>
                <a:spcPct val="107000"/>
              </a:lnSpc>
              <a:spcBef>
                <a:spcPts val="0"/>
              </a:spcBef>
              <a:spcAft>
                <a:spcPts val="0"/>
              </a:spcAft>
              <a:buNone/>
              <a:tabLst>
                <a:tab pos="5943600" algn="r"/>
              </a:tabLst>
            </a:pP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ARPA EHR/HIE initiative</a:t>
            </a:r>
          </a:p>
          <a:p>
            <a:pPr marR="0" indent="0">
              <a:lnSpc>
                <a:spcPct val="107000"/>
              </a:lnSpc>
              <a:spcBef>
                <a:spcPts val="0"/>
              </a:spcBef>
              <a:spcAft>
                <a:spcPts val="0"/>
              </a:spcAft>
              <a:buNone/>
              <a:tabLst>
                <a:tab pos="5943600" algn="r"/>
              </a:tabLst>
            </a:pPr>
            <a:r>
              <a:rPr lang="en-US" sz="1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M</a:t>
            </a: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anaged Care Organization solicitation, readiness, and implementation</a:t>
            </a:r>
          </a:p>
          <a:p>
            <a:pPr marR="0" indent="0">
              <a:lnSpc>
                <a:spcPct val="107000"/>
              </a:lnSpc>
              <a:spcBef>
                <a:spcPts val="0"/>
              </a:spcBef>
              <a:spcAft>
                <a:spcPts val="0"/>
              </a:spcAft>
              <a:buNone/>
              <a:tabLst>
                <a:tab pos="5943600" algn="r"/>
              </a:tabLst>
            </a:pP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DHCF-DBH MOU development</a:t>
            </a:r>
          </a:p>
          <a:p>
            <a:pPr marR="0" indent="0">
              <a:lnSpc>
                <a:spcPct val="107000"/>
              </a:lnSpc>
              <a:spcBef>
                <a:spcPts val="0"/>
              </a:spcBef>
              <a:spcAft>
                <a:spcPts val="0"/>
              </a:spcAft>
              <a:buNone/>
              <a:tabLst>
                <a:tab pos="5943600" algn="r"/>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tabLst>
                <a:tab pos="5943600" algn="r"/>
              </a:tabLst>
            </a:pPr>
            <a:r>
              <a:rPr lang="en-US" sz="1800" b="1" u="sng"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January 1, 2023 – September 30, 2023: Formal Readiness Period</a:t>
            </a:r>
            <a:endParaRPr lang="en-US"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tabLst>
                <a:tab pos="5943600" algn="r"/>
              </a:tabLst>
            </a:pP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Routine agency, provider, managed care plan collaboration</a:t>
            </a:r>
          </a:p>
          <a:p>
            <a:pPr marR="0" indent="0">
              <a:lnSpc>
                <a:spcPct val="107000"/>
              </a:lnSpc>
              <a:spcBef>
                <a:spcPts val="0"/>
              </a:spcBef>
              <a:spcAft>
                <a:spcPts val="0"/>
              </a:spcAft>
              <a:buNone/>
              <a:tabLst>
                <a:tab pos="5943600" algn="r"/>
              </a:tabLst>
            </a:pPr>
            <a:r>
              <a:rPr lang="en-US" sz="1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P</a:t>
            </a: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roviders </a:t>
            </a:r>
            <a:r>
              <a:rPr lang="en-US" sz="18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are </a:t>
            </a:r>
            <a:r>
              <a:rPr lang="en-US" sz="1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ACCREDITED and CERTIFIED </a:t>
            </a:r>
          </a:p>
          <a:p>
            <a:pPr marR="0" indent="0">
              <a:lnSpc>
                <a:spcPct val="107000"/>
              </a:lnSpc>
              <a:spcBef>
                <a:spcPts val="0"/>
              </a:spcBef>
              <a:spcAft>
                <a:spcPts val="0"/>
              </a:spcAft>
              <a:buNone/>
              <a:tabLst>
                <a:tab pos="5943600" algn="r"/>
              </a:tabLst>
            </a:pPr>
            <a:r>
              <a:rPr lang="en-US" sz="1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P</a:t>
            </a: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rovider and managed care plan CONTRACTING</a:t>
            </a:r>
          </a:p>
          <a:p>
            <a:pPr marR="0" indent="0">
              <a:lnSpc>
                <a:spcPct val="107000"/>
              </a:lnSpc>
              <a:spcBef>
                <a:spcPts val="0"/>
              </a:spcBef>
              <a:spcAft>
                <a:spcPts val="0"/>
              </a:spcAft>
              <a:buNone/>
              <a:tabLst>
                <a:tab pos="5943600" algn="r"/>
              </a:tabLst>
            </a:pPr>
            <a:r>
              <a:rPr lang="en-US" sz="1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laims system TESTING</a:t>
            </a:r>
          </a:p>
          <a:p>
            <a:pPr marR="0" indent="0">
              <a:lnSpc>
                <a:spcPct val="107000"/>
              </a:lnSpc>
              <a:spcBef>
                <a:spcPts val="0"/>
              </a:spcBef>
              <a:spcAft>
                <a:spcPts val="0"/>
              </a:spcAft>
              <a:buNone/>
              <a:tabLst>
                <a:tab pos="5943600" algn="r"/>
              </a:tabLst>
            </a:pP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DATA sharing</a:t>
            </a:r>
          </a:p>
          <a:p>
            <a:pPr marR="0" indent="0">
              <a:lnSpc>
                <a:spcPct val="107000"/>
              </a:lnSpc>
              <a:spcBef>
                <a:spcPts val="0"/>
              </a:spcBef>
              <a:spcAft>
                <a:spcPts val="0"/>
              </a:spcAft>
              <a:buNone/>
              <a:tabLst>
                <a:tab pos="5943600" algn="r"/>
              </a:tabLst>
            </a:pP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Outreach and communication with BENEFICIARIES.</a:t>
            </a:r>
          </a:p>
          <a:p>
            <a:pPr marR="0" indent="0">
              <a:lnSpc>
                <a:spcPct val="107000"/>
              </a:lnSpc>
              <a:spcBef>
                <a:spcPts val="0"/>
              </a:spcBef>
              <a:spcAft>
                <a:spcPts val="0"/>
              </a:spcAft>
              <a:buNone/>
              <a:tabLst>
                <a:tab pos="5943600" algn="r"/>
              </a:tabLst>
            </a:pPr>
            <a:endParaRPr lang="en-US" sz="18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tabLst>
                <a:tab pos="5943600" algn="r"/>
              </a:tabLst>
            </a:pPr>
            <a:r>
              <a:rPr lang="en-US" sz="1800" b="1" u="sng"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Stay tuned for A new BH Integration PROJECT PLAN and STRUCTURE</a:t>
            </a: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R="0" indent="0">
              <a:lnSpc>
                <a:spcPct val="107000"/>
              </a:lnSpc>
              <a:spcBef>
                <a:spcPts val="0"/>
              </a:spcBef>
              <a:spcAft>
                <a:spcPts val="0"/>
              </a:spcAft>
              <a:buNone/>
              <a:tabLst>
                <a:tab pos="5943600" algn="r"/>
              </a:tabLst>
            </a:pPr>
            <a:r>
              <a:rPr lang="en-US" sz="1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which will include the Stakeholder Advisory Group &amp; Meetings and continue to engage Community feedback in addition to Interagency Government participation.</a:t>
            </a:r>
            <a:endPar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B7A068D0-8C25-4732-8779-C2C1C24B958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862701" y="1888940"/>
            <a:ext cx="1890275" cy="1020738"/>
          </a:xfrm>
          <a:prstGeom prst="rect">
            <a:avLst/>
          </a:prstGeom>
        </p:spPr>
      </p:pic>
      <p:pic>
        <p:nvPicPr>
          <p:cNvPr id="8" name="Picture 7">
            <a:extLst>
              <a:ext uri="{FF2B5EF4-FFF2-40B4-BE49-F238E27FC236}">
                <a16:creationId xmlns:a16="http://schemas.microsoft.com/office/drawing/2014/main" id="{836342EE-6785-402D-988C-FACAFC783DB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821070" y="3223641"/>
            <a:ext cx="1693719" cy="1035075"/>
          </a:xfrm>
          <a:prstGeom prst="rect">
            <a:avLst/>
          </a:prstGeom>
        </p:spPr>
      </p:pic>
    </p:spTree>
    <p:extLst>
      <p:ext uri="{BB962C8B-B14F-4D97-AF65-F5344CB8AC3E}">
        <p14:creationId xmlns:p14="http://schemas.microsoft.com/office/powerpoint/2010/main" val="4059564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93558" y="556063"/>
            <a:ext cx="8217243" cy="3314602"/>
            <a:chOff x="381000" y="1143000"/>
            <a:chExt cx="8001000" cy="3505200"/>
          </a:xfrm>
        </p:grpSpPr>
        <p:sp>
          <p:nvSpPr>
            <p:cNvPr id="4" name="Rectangle 3"/>
            <p:cNvSpPr/>
            <p:nvPr/>
          </p:nvSpPr>
          <p:spPr>
            <a:xfrm>
              <a:off x="381000" y="1143000"/>
              <a:ext cx="8001000" cy="3505200"/>
            </a:xfrm>
            <a:prstGeom prst="rect">
              <a:avLst/>
            </a:prstGeom>
            <a:noFill/>
            <a:ln w="19050" cmpd="sng">
              <a:solidFill>
                <a:srgbClr val="0000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104900" y="1605867"/>
              <a:ext cx="6553200" cy="292927"/>
            </a:xfrm>
            <a:prstGeom prst="rect">
              <a:avLst/>
            </a:prstGeom>
            <a:ln>
              <a:noFill/>
            </a:ln>
          </p:spPr>
          <p:txBody>
            <a:bodyPr wrap="square">
              <a:spAutoFit/>
            </a:bodyPr>
            <a:lstStyle/>
            <a:p>
              <a:endParaRPr lang="en-US" sz="1200">
                <a:solidFill>
                  <a:srgbClr val="000000"/>
                </a:solidFill>
              </a:endParaRPr>
            </a:p>
          </p:txBody>
        </p:sp>
      </p:grpSp>
      <p:cxnSp>
        <p:nvCxnSpPr>
          <p:cNvPr id="27" name="Straight Connector 26"/>
          <p:cNvCxnSpPr>
            <a:cxnSpLocks/>
          </p:cNvCxnSpPr>
          <p:nvPr/>
        </p:nvCxnSpPr>
        <p:spPr>
          <a:xfrm>
            <a:off x="1987379" y="6036474"/>
            <a:ext cx="8217243"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 name="Rectangle 1">
            <a:extLst>
              <a:ext uri="{FF2B5EF4-FFF2-40B4-BE49-F238E27FC236}">
                <a16:creationId xmlns:a16="http://schemas.microsoft.com/office/drawing/2014/main" id="{72845203-1CD1-4B91-83A9-36131587679E}"/>
              </a:ext>
            </a:extLst>
          </p:cNvPr>
          <p:cNvSpPr/>
          <p:nvPr/>
        </p:nvSpPr>
        <p:spPr>
          <a:xfrm>
            <a:off x="2961859" y="632111"/>
            <a:ext cx="6579706" cy="1692771"/>
          </a:xfrm>
          <a:prstGeom prst="rect">
            <a:avLst/>
          </a:prstGeom>
        </p:spPr>
        <p:txBody>
          <a:bodyPr wrap="square">
            <a:spAutoFit/>
          </a:bodyPr>
          <a:lstStyle/>
          <a:p>
            <a:endParaRPr lang="en-US"/>
          </a:p>
          <a:p>
            <a:r>
              <a:rPr lang="en-US"/>
              <a:t> </a:t>
            </a:r>
          </a:p>
          <a:p>
            <a:pPr algn="ctr"/>
            <a:endParaRPr lang="en-US" sz="2400" b="1">
              <a:solidFill>
                <a:srgbClr val="3E55A2"/>
              </a:solidFill>
              <a:cs typeface="Times New Roman" panose="02020603050405020304" pitchFamily="18" charset="0"/>
            </a:endParaRPr>
          </a:p>
          <a:p>
            <a:pPr algn="ctr"/>
            <a:r>
              <a:rPr lang="en-US" sz="4400" b="1">
                <a:solidFill>
                  <a:srgbClr val="3E55A2"/>
                </a:solidFill>
                <a:cs typeface="Times New Roman" panose="02020603050405020304" pitchFamily="18" charset="0"/>
              </a:rPr>
              <a:t>Public Comment</a:t>
            </a:r>
          </a:p>
        </p:txBody>
      </p:sp>
      <p:pic>
        <p:nvPicPr>
          <p:cNvPr id="13" name="Picture 12">
            <a:extLst>
              <a:ext uri="{FF2B5EF4-FFF2-40B4-BE49-F238E27FC236}">
                <a16:creationId xmlns:a16="http://schemas.microsoft.com/office/drawing/2014/main" id="{7131EAEA-1189-4F8B-A654-FB615BC67FD4}"/>
              </a:ext>
            </a:extLst>
          </p:cNvPr>
          <p:cNvPicPr>
            <a:picLocks noChangeAspect="1"/>
          </p:cNvPicPr>
          <p:nvPr/>
        </p:nvPicPr>
        <p:blipFill rotWithShape="1">
          <a:blip r:embed="rId3"/>
          <a:srcRect l="12722" t="12918" r="15646" b="33686"/>
          <a:stretch/>
        </p:blipFill>
        <p:spPr>
          <a:xfrm>
            <a:off x="5580695" y="3406663"/>
            <a:ext cx="1244601" cy="901700"/>
          </a:xfrm>
          <a:prstGeom prst="rect">
            <a:avLst/>
          </a:prstGeom>
        </p:spPr>
      </p:pic>
      <p:sp>
        <p:nvSpPr>
          <p:cNvPr id="5" name="Slide Number Placeholder 4">
            <a:extLst>
              <a:ext uri="{FF2B5EF4-FFF2-40B4-BE49-F238E27FC236}">
                <a16:creationId xmlns:a16="http://schemas.microsoft.com/office/drawing/2014/main" id="{839D8B25-9D3E-4831-9AAF-6D98219B5DE2}"/>
              </a:ext>
            </a:extLst>
          </p:cNvPr>
          <p:cNvSpPr>
            <a:spLocks noGrp="1"/>
          </p:cNvSpPr>
          <p:nvPr>
            <p:ph type="sldNum" sz="quarter" idx="12"/>
          </p:nvPr>
        </p:nvSpPr>
        <p:spPr/>
        <p:txBody>
          <a:bodyPr/>
          <a:lstStyle/>
          <a:p>
            <a:fld id="{7D6F3A52-8E96-4637-B61A-F904718285FB}" type="slidenum">
              <a:rPr lang="en-US" dirty="0" smtClean="0"/>
              <a:pPr/>
              <a:t>27</a:t>
            </a:fld>
            <a:endParaRPr lang="en-US"/>
          </a:p>
        </p:txBody>
      </p:sp>
      <p:sp>
        <p:nvSpPr>
          <p:cNvPr id="7" name="Rectangle 6">
            <a:extLst>
              <a:ext uri="{FF2B5EF4-FFF2-40B4-BE49-F238E27FC236}">
                <a16:creationId xmlns:a16="http://schemas.microsoft.com/office/drawing/2014/main" id="{8DF4FDF0-04EA-451A-B404-35EE1C600B4A}"/>
              </a:ext>
            </a:extLst>
          </p:cNvPr>
          <p:cNvSpPr/>
          <p:nvPr/>
        </p:nvSpPr>
        <p:spPr>
          <a:xfrm>
            <a:off x="3047999" y="4847452"/>
            <a:ext cx="6096000" cy="646331"/>
          </a:xfrm>
          <a:prstGeom prst="rect">
            <a:avLst/>
          </a:prstGeom>
        </p:spPr>
        <p:txBody>
          <a:bodyPr>
            <a:spAutoFit/>
          </a:bodyPr>
          <a:lstStyle/>
          <a:p>
            <a:pPr algn="ctr"/>
            <a:r>
              <a:rPr lang="en-US" b="1">
                <a:solidFill>
                  <a:srgbClr val="3E55A2"/>
                </a:solidFill>
                <a:cs typeface="Times New Roman" panose="02020603050405020304" pitchFamily="18" charset="0"/>
              </a:rPr>
              <a:t>Stakeholder Advisory Group Meeting</a:t>
            </a:r>
          </a:p>
          <a:p>
            <a:pPr algn="ctr"/>
            <a:r>
              <a:rPr lang="en-US" b="1">
                <a:solidFill>
                  <a:srgbClr val="3E55A2"/>
                </a:solidFill>
                <a:cs typeface="Times New Roman" panose="02020603050405020304" pitchFamily="18" charset="0"/>
              </a:rPr>
              <a:t>December 8, 2021</a:t>
            </a:r>
            <a:endParaRPr lang="en-US" b="1">
              <a:solidFill>
                <a:schemeClr val="accent1">
                  <a:lumMod val="50000"/>
                </a:schemeClr>
              </a:solidFill>
              <a:cs typeface="Garamond"/>
            </a:endParaRPr>
          </a:p>
        </p:txBody>
      </p:sp>
      <p:pic>
        <p:nvPicPr>
          <p:cNvPr id="14" name="Picture 13">
            <a:extLst>
              <a:ext uri="{FF2B5EF4-FFF2-40B4-BE49-F238E27FC236}">
                <a16:creationId xmlns:a16="http://schemas.microsoft.com/office/drawing/2014/main" id="{F7A38E08-CB4A-4FB4-AA8C-1CF992E76F2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488778" y="4843474"/>
            <a:ext cx="1544534" cy="873125"/>
          </a:xfrm>
          <a:prstGeom prst="rect">
            <a:avLst/>
          </a:prstGeom>
        </p:spPr>
      </p:pic>
      <p:pic>
        <p:nvPicPr>
          <p:cNvPr id="15" name="Picture 14">
            <a:extLst>
              <a:ext uri="{FF2B5EF4-FFF2-40B4-BE49-F238E27FC236}">
                <a16:creationId xmlns:a16="http://schemas.microsoft.com/office/drawing/2014/main" id="{230F8111-3B5C-4BF3-8A9F-0BADFC09093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610600" y="5005934"/>
            <a:ext cx="1283017" cy="749939"/>
          </a:xfrm>
          <a:prstGeom prst="rect">
            <a:avLst/>
          </a:prstGeom>
        </p:spPr>
      </p:pic>
    </p:spTree>
    <p:extLst>
      <p:ext uri="{BB962C8B-B14F-4D97-AF65-F5344CB8AC3E}">
        <p14:creationId xmlns:p14="http://schemas.microsoft.com/office/powerpoint/2010/main" val="361618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BB90B083-CBA4-4A37-B03D-C43312FB4F5E}"/>
              </a:ext>
            </a:extLst>
          </p:cNvPr>
          <p:cNvCxnSpPr>
            <a:cxnSpLocks/>
          </p:cNvCxnSpPr>
          <p:nvPr/>
        </p:nvCxnSpPr>
        <p:spPr>
          <a:xfrm>
            <a:off x="5878792" y="2757046"/>
            <a:ext cx="0" cy="805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6133A7C-8786-413F-A253-C45423CFFD05}"/>
              </a:ext>
            </a:extLst>
          </p:cNvPr>
          <p:cNvCxnSpPr>
            <a:cxnSpLocks/>
            <a:stCxn id="50" idx="2"/>
            <a:endCxn id="65" idx="0"/>
          </p:cNvCxnSpPr>
          <p:nvPr/>
        </p:nvCxnSpPr>
        <p:spPr>
          <a:xfrm flipH="1">
            <a:off x="10521014" y="4618504"/>
            <a:ext cx="21239" cy="1453345"/>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4B35B73-A8C8-45FD-9E45-EBCDFDCA9974}"/>
              </a:ext>
            </a:extLst>
          </p:cNvPr>
          <p:cNvCxnSpPr>
            <a:cxnSpLocks/>
            <a:endCxn id="70" idx="0"/>
          </p:cNvCxnSpPr>
          <p:nvPr/>
        </p:nvCxnSpPr>
        <p:spPr>
          <a:xfrm>
            <a:off x="8159214" y="4653120"/>
            <a:ext cx="3343" cy="1437813"/>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C1D1877-8B44-4719-8C78-51909C89C4B4}"/>
              </a:ext>
            </a:extLst>
          </p:cNvPr>
          <p:cNvCxnSpPr>
            <a:cxnSpLocks/>
            <a:endCxn id="64" idx="0"/>
          </p:cNvCxnSpPr>
          <p:nvPr/>
        </p:nvCxnSpPr>
        <p:spPr>
          <a:xfrm>
            <a:off x="5836800" y="4653120"/>
            <a:ext cx="1" cy="1437813"/>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087AB03-7E70-495D-BEAB-6E5DB046D65F}"/>
              </a:ext>
            </a:extLst>
          </p:cNvPr>
          <p:cNvCxnSpPr>
            <a:cxnSpLocks/>
            <a:endCxn id="63" idx="0"/>
          </p:cNvCxnSpPr>
          <p:nvPr/>
        </p:nvCxnSpPr>
        <p:spPr>
          <a:xfrm>
            <a:off x="3541976" y="4630996"/>
            <a:ext cx="1" cy="1479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864ED50-C546-44C9-AF71-62B125412E28}"/>
              </a:ext>
            </a:extLst>
          </p:cNvPr>
          <p:cNvCxnSpPr>
            <a:cxnSpLocks/>
            <a:endCxn id="54" idx="0"/>
          </p:cNvCxnSpPr>
          <p:nvPr/>
        </p:nvCxnSpPr>
        <p:spPr>
          <a:xfrm>
            <a:off x="1153179" y="4630996"/>
            <a:ext cx="53343" cy="1479787"/>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a:off x="1911126" y="2286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b="1">
              <a:solidFill>
                <a:srgbClr val="103862"/>
              </a:solidFill>
              <a:latin typeface="Arial"/>
              <a:cs typeface="Arial"/>
            </a:endParaRPr>
          </a:p>
        </p:txBody>
      </p:sp>
      <p:sp>
        <p:nvSpPr>
          <p:cNvPr id="14" name="Rectangle 13">
            <a:extLst>
              <a:ext uri="{FF2B5EF4-FFF2-40B4-BE49-F238E27FC236}">
                <a16:creationId xmlns:a16="http://schemas.microsoft.com/office/drawing/2014/main" id="{B65A3244-133A-47E5-B603-BEC027302899}"/>
              </a:ext>
            </a:extLst>
          </p:cNvPr>
          <p:cNvSpPr/>
          <p:nvPr/>
        </p:nvSpPr>
        <p:spPr>
          <a:xfrm>
            <a:off x="245326" y="229920"/>
            <a:ext cx="11946673" cy="369332"/>
          </a:xfrm>
          <a:prstGeom prst="rect">
            <a:avLst/>
          </a:prstGeom>
        </p:spPr>
        <p:txBody>
          <a:bodyPr wrap="square">
            <a:spAutoFit/>
          </a:bodyPr>
          <a:lstStyle/>
          <a:p>
            <a:pPr defTabSz="457200">
              <a:lnSpc>
                <a:spcPct val="90000"/>
              </a:lnSpc>
              <a:spcBef>
                <a:spcPct val="0"/>
              </a:spcBef>
            </a:pPr>
            <a:r>
              <a:rPr lang="en-US" sz="2000" b="1">
                <a:solidFill>
                  <a:srgbClr val="1A4A7E"/>
                </a:solidFill>
                <a:latin typeface="Arial" panose="020B0604020202020204" pitchFamily="34" charset="0"/>
                <a:ea typeface="+mj-ea"/>
                <a:cs typeface="Arial" panose="020B0604020202020204" pitchFamily="34" charset="0"/>
              </a:rPr>
              <a:t>Behavioral Health Integration – Project Organization</a:t>
            </a:r>
          </a:p>
        </p:txBody>
      </p:sp>
      <p:sp>
        <p:nvSpPr>
          <p:cNvPr id="3" name="Slide Number Placeholder 2">
            <a:extLst>
              <a:ext uri="{FF2B5EF4-FFF2-40B4-BE49-F238E27FC236}">
                <a16:creationId xmlns:a16="http://schemas.microsoft.com/office/drawing/2014/main" id="{F19EAEE4-5A8E-44D3-913A-13BC27F43285}"/>
              </a:ext>
            </a:extLst>
          </p:cNvPr>
          <p:cNvSpPr>
            <a:spLocks noGrp="1"/>
          </p:cNvSpPr>
          <p:nvPr>
            <p:ph type="sldNum" sz="quarter" idx="12"/>
          </p:nvPr>
        </p:nvSpPr>
        <p:spPr>
          <a:xfrm>
            <a:off x="8610600" y="6347744"/>
            <a:ext cx="2743200" cy="365125"/>
          </a:xfrm>
        </p:spPr>
        <p:txBody>
          <a:bodyPr/>
          <a:lstStyle/>
          <a:p>
            <a:endParaRPr lang="en-US"/>
          </a:p>
          <a:p>
            <a:fld id="{C9168A01-2A37-44CF-A6E6-848325E2A3BA}" type="slidenum">
              <a:rPr lang="en-US" smtClean="0"/>
              <a:t>3</a:t>
            </a:fld>
            <a:endParaRPr lang="en-US"/>
          </a:p>
        </p:txBody>
      </p:sp>
      <p:cxnSp>
        <p:nvCxnSpPr>
          <p:cNvPr id="31" name="Straight Connector 30">
            <a:extLst>
              <a:ext uri="{FF2B5EF4-FFF2-40B4-BE49-F238E27FC236}">
                <a16:creationId xmlns:a16="http://schemas.microsoft.com/office/drawing/2014/main" id="{4E872796-EF26-4753-8AE3-AAAD519571AD}"/>
              </a:ext>
            </a:extLst>
          </p:cNvPr>
          <p:cNvCxnSpPr>
            <a:cxnSpLocks/>
            <a:stCxn id="36" idx="2"/>
            <a:endCxn id="43" idx="0"/>
          </p:cNvCxnSpPr>
          <p:nvPr/>
        </p:nvCxnSpPr>
        <p:spPr>
          <a:xfrm flipH="1">
            <a:off x="5065218" y="1632855"/>
            <a:ext cx="1329" cy="347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87BC83-D9D2-4738-B446-F9FFEDAAC7AE}"/>
              </a:ext>
            </a:extLst>
          </p:cNvPr>
          <p:cNvCxnSpPr>
            <a:cxnSpLocks/>
          </p:cNvCxnSpPr>
          <p:nvPr/>
        </p:nvCxnSpPr>
        <p:spPr>
          <a:xfrm>
            <a:off x="1124648" y="3237680"/>
            <a:ext cx="9592270" cy="15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89A6DB-DD31-427D-941F-AA86804E95D6}"/>
              </a:ext>
            </a:extLst>
          </p:cNvPr>
          <p:cNvCxnSpPr>
            <a:cxnSpLocks/>
          </p:cNvCxnSpPr>
          <p:nvPr/>
        </p:nvCxnSpPr>
        <p:spPr>
          <a:xfrm>
            <a:off x="1124648" y="3245224"/>
            <a:ext cx="0" cy="516486"/>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3EEE915-4E3C-4DB0-8E4F-C51DEC56390C}"/>
              </a:ext>
            </a:extLst>
          </p:cNvPr>
          <p:cNvSpPr/>
          <p:nvPr/>
        </p:nvSpPr>
        <p:spPr>
          <a:xfrm>
            <a:off x="139229" y="3501809"/>
            <a:ext cx="2182068" cy="1102410"/>
          </a:xfrm>
          <a:prstGeom prst="rect">
            <a:avLst/>
          </a:prstGeom>
          <a:solidFill>
            <a:schemeClr val="bg1"/>
          </a:solidFill>
          <a:ln w="28575">
            <a:solidFill>
              <a:srgbClr val="7030A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Work Stream 1: </a:t>
            </a:r>
          </a:p>
          <a:p>
            <a:pPr algn="ctr"/>
            <a:r>
              <a:rPr lang="en-US" sz="2000">
                <a:solidFill>
                  <a:schemeClr val="tx1"/>
                </a:solidFill>
              </a:rPr>
              <a:t>New Medicaid Services</a:t>
            </a:r>
          </a:p>
        </p:txBody>
      </p:sp>
      <p:grpSp>
        <p:nvGrpSpPr>
          <p:cNvPr id="35" name="Group 34">
            <a:extLst>
              <a:ext uri="{FF2B5EF4-FFF2-40B4-BE49-F238E27FC236}">
                <a16:creationId xmlns:a16="http://schemas.microsoft.com/office/drawing/2014/main" id="{36395603-03A6-421B-8BF0-C8961232883F}"/>
              </a:ext>
            </a:extLst>
          </p:cNvPr>
          <p:cNvGrpSpPr/>
          <p:nvPr/>
        </p:nvGrpSpPr>
        <p:grpSpPr>
          <a:xfrm>
            <a:off x="3627276" y="870112"/>
            <a:ext cx="4797300" cy="947661"/>
            <a:chOff x="4997087" y="1948745"/>
            <a:chExt cx="3351331" cy="633768"/>
          </a:xfrm>
        </p:grpSpPr>
        <p:sp>
          <p:nvSpPr>
            <p:cNvPr id="36" name="Rectangle 35">
              <a:extLst>
                <a:ext uri="{FF2B5EF4-FFF2-40B4-BE49-F238E27FC236}">
                  <a16:creationId xmlns:a16="http://schemas.microsoft.com/office/drawing/2014/main" id="{E11A386F-1D8E-47E7-9A80-F0B544956067}"/>
                </a:ext>
              </a:extLst>
            </p:cNvPr>
            <p:cNvSpPr/>
            <p:nvPr/>
          </p:nvSpPr>
          <p:spPr>
            <a:xfrm>
              <a:off x="4997087" y="1948745"/>
              <a:ext cx="2010911" cy="51010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Leadership Team</a:t>
              </a:r>
            </a:p>
            <a:p>
              <a:pPr algn="ctr"/>
              <a:r>
                <a:rPr lang="en-US" sz="1400" b="1"/>
                <a:t>(Dr. Barbara Bazron &amp; Melisa Byrd)</a:t>
              </a:r>
            </a:p>
          </p:txBody>
        </p:sp>
        <p:sp>
          <p:nvSpPr>
            <p:cNvPr id="37" name="Rectangle 36">
              <a:extLst>
                <a:ext uri="{FF2B5EF4-FFF2-40B4-BE49-F238E27FC236}">
                  <a16:creationId xmlns:a16="http://schemas.microsoft.com/office/drawing/2014/main" id="{679EF667-7F50-4619-BFD3-D48B9C12DE83}"/>
                </a:ext>
              </a:extLst>
            </p:cNvPr>
            <p:cNvSpPr/>
            <p:nvPr/>
          </p:nvSpPr>
          <p:spPr>
            <a:xfrm>
              <a:off x="6927834" y="2223285"/>
              <a:ext cx="1420584" cy="359228"/>
            </a:xfrm>
            <a:prstGeom prst="rect">
              <a:avLst/>
            </a:prstGeom>
            <a:solidFill>
              <a:schemeClr val="bg1"/>
            </a:solidFill>
            <a:ln w="2857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Decision-making</a:t>
              </a:r>
            </a:p>
          </p:txBody>
        </p:sp>
      </p:grpSp>
      <p:cxnSp>
        <p:nvCxnSpPr>
          <p:cNvPr id="38" name="Straight Connector 37">
            <a:extLst>
              <a:ext uri="{FF2B5EF4-FFF2-40B4-BE49-F238E27FC236}">
                <a16:creationId xmlns:a16="http://schemas.microsoft.com/office/drawing/2014/main" id="{53A42C90-32CF-40C8-BAE3-FBA555DF41D9}"/>
              </a:ext>
            </a:extLst>
          </p:cNvPr>
          <p:cNvCxnSpPr>
            <a:cxnSpLocks/>
          </p:cNvCxnSpPr>
          <p:nvPr/>
        </p:nvCxnSpPr>
        <p:spPr>
          <a:xfrm>
            <a:off x="3541976" y="3245224"/>
            <a:ext cx="0" cy="572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A2061C-43B6-4699-92A3-8E2791F5F07A}"/>
              </a:ext>
            </a:extLst>
          </p:cNvPr>
          <p:cNvCxnSpPr>
            <a:cxnSpLocks/>
            <a:endCxn id="46" idx="0"/>
          </p:cNvCxnSpPr>
          <p:nvPr/>
        </p:nvCxnSpPr>
        <p:spPr>
          <a:xfrm>
            <a:off x="5878792" y="3027579"/>
            <a:ext cx="0" cy="485767"/>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A39876F-FC81-4B05-9668-576A6D3B3BC6}"/>
              </a:ext>
            </a:extLst>
          </p:cNvPr>
          <p:cNvSpPr/>
          <p:nvPr/>
        </p:nvSpPr>
        <p:spPr>
          <a:xfrm>
            <a:off x="2440937" y="3513346"/>
            <a:ext cx="2185416" cy="1106424"/>
          </a:xfrm>
          <a:prstGeom prst="rect">
            <a:avLst/>
          </a:prstGeom>
          <a:solidFill>
            <a:schemeClr val="bg1"/>
          </a:solidFill>
          <a:ln w="28575">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Work Stream 2: </a:t>
            </a:r>
            <a:r>
              <a:rPr lang="en-US" sz="2000">
                <a:solidFill>
                  <a:schemeClr val="tx1"/>
                </a:solidFill>
              </a:rPr>
              <a:t>MCO</a:t>
            </a:r>
            <a:r>
              <a:rPr lang="en-US" sz="2000" b="1">
                <a:solidFill>
                  <a:schemeClr val="tx1"/>
                </a:solidFill>
              </a:rPr>
              <a:t> </a:t>
            </a:r>
            <a:r>
              <a:rPr lang="en-US" sz="2000">
                <a:solidFill>
                  <a:schemeClr val="tx1"/>
                </a:solidFill>
              </a:rPr>
              <a:t>Contractual Considerations</a:t>
            </a:r>
          </a:p>
        </p:txBody>
      </p:sp>
      <p:cxnSp>
        <p:nvCxnSpPr>
          <p:cNvPr id="41" name="Straight Connector 40">
            <a:extLst>
              <a:ext uri="{FF2B5EF4-FFF2-40B4-BE49-F238E27FC236}">
                <a16:creationId xmlns:a16="http://schemas.microsoft.com/office/drawing/2014/main" id="{8323AC39-E6A7-46FE-949A-D81FA529C469}"/>
              </a:ext>
            </a:extLst>
          </p:cNvPr>
          <p:cNvCxnSpPr>
            <a:cxnSpLocks/>
          </p:cNvCxnSpPr>
          <p:nvPr/>
        </p:nvCxnSpPr>
        <p:spPr>
          <a:xfrm>
            <a:off x="8182174" y="3245224"/>
            <a:ext cx="0" cy="516486"/>
          </a:xfrm>
          <a:prstGeom prst="line">
            <a:avLst/>
          </a:prstGeom>
          <a:ln>
            <a:prstDash val="soli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4BC6CC3-BF4F-40FF-9593-58CCC98F98F0}"/>
              </a:ext>
            </a:extLst>
          </p:cNvPr>
          <p:cNvGrpSpPr/>
          <p:nvPr/>
        </p:nvGrpSpPr>
        <p:grpSpPr>
          <a:xfrm>
            <a:off x="3541976" y="1980413"/>
            <a:ext cx="4965253" cy="855385"/>
            <a:chOff x="4997087" y="1948746"/>
            <a:chExt cx="3468661" cy="572375"/>
          </a:xfrm>
        </p:grpSpPr>
        <p:sp>
          <p:nvSpPr>
            <p:cNvPr id="43" name="Rectangle 42">
              <a:extLst>
                <a:ext uri="{FF2B5EF4-FFF2-40B4-BE49-F238E27FC236}">
                  <a16:creationId xmlns:a16="http://schemas.microsoft.com/office/drawing/2014/main" id="{96A186D9-68AB-406B-BE5D-A1A7394429CE}"/>
                </a:ext>
              </a:extLst>
            </p:cNvPr>
            <p:cNvSpPr/>
            <p:nvPr/>
          </p:nvSpPr>
          <p:spPr>
            <a:xfrm>
              <a:off x="4997087" y="1948746"/>
              <a:ext cx="2128233" cy="53898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Steering Committee</a:t>
              </a:r>
            </a:p>
          </p:txBody>
        </p:sp>
        <p:sp>
          <p:nvSpPr>
            <p:cNvPr id="44" name="Rectangle 43">
              <a:extLst>
                <a:ext uri="{FF2B5EF4-FFF2-40B4-BE49-F238E27FC236}">
                  <a16:creationId xmlns:a16="http://schemas.microsoft.com/office/drawing/2014/main" id="{1CB483D8-0237-47A1-BC7A-CB321E54FA72}"/>
                </a:ext>
              </a:extLst>
            </p:cNvPr>
            <p:cNvSpPr/>
            <p:nvPr/>
          </p:nvSpPr>
          <p:spPr>
            <a:xfrm>
              <a:off x="7045164" y="2161893"/>
              <a:ext cx="1420584" cy="359228"/>
            </a:xfrm>
            <a:prstGeom prst="rect">
              <a:avLst/>
            </a:prstGeom>
            <a:solidFill>
              <a:schemeClr val="bg1"/>
            </a:solidFill>
            <a:ln w="285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Project Monitoring and Input</a:t>
              </a:r>
            </a:p>
          </p:txBody>
        </p:sp>
      </p:grpSp>
      <p:sp>
        <p:nvSpPr>
          <p:cNvPr id="46" name="Rectangle 45">
            <a:extLst>
              <a:ext uri="{FF2B5EF4-FFF2-40B4-BE49-F238E27FC236}">
                <a16:creationId xmlns:a16="http://schemas.microsoft.com/office/drawing/2014/main" id="{4DAD4B60-4F28-4482-A638-C0166690A4B7}"/>
              </a:ext>
            </a:extLst>
          </p:cNvPr>
          <p:cNvSpPr/>
          <p:nvPr/>
        </p:nvSpPr>
        <p:spPr>
          <a:xfrm>
            <a:off x="4787758" y="3513346"/>
            <a:ext cx="2182068" cy="1102410"/>
          </a:xfrm>
          <a:prstGeom prst="rect">
            <a:avLst/>
          </a:prstGeom>
          <a:ln w="19050">
            <a:prstDash val="solid"/>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a:solidFill>
                  <a:schemeClr val="tx1"/>
                </a:solidFill>
              </a:rPr>
              <a:t>Work Stream 3: </a:t>
            </a:r>
          </a:p>
          <a:p>
            <a:pPr algn="ctr"/>
            <a:r>
              <a:rPr lang="en-US">
                <a:solidFill>
                  <a:schemeClr val="tx1"/>
                </a:solidFill>
              </a:rPr>
              <a:t>Stakeholder Support and Communications</a:t>
            </a:r>
          </a:p>
        </p:txBody>
      </p:sp>
      <p:sp>
        <p:nvSpPr>
          <p:cNvPr id="47" name="Rectangle 46">
            <a:extLst>
              <a:ext uri="{FF2B5EF4-FFF2-40B4-BE49-F238E27FC236}">
                <a16:creationId xmlns:a16="http://schemas.microsoft.com/office/drawing/2014/main" id="{617882C2-2A38-4B7C-9E3D-7B7305E3B57A}"/>
              </a:ext>
            </a:extLst>
          </p:cNvPr>
          <p:cNvSpPr/>
          <p:nvPr/>
        </p:nvSpPr>
        <p:spPr>
          <a:xfrm>
            <a:off x="7122900" y="3504790"/>
            <a:ext cx="2185416" cy="1106424"/>
          </a:xfrm>
          <a:prstGeom prst="rect">
            <a:avLst/>
          </a:prstGeom>
          <a:solidFill>
            <a:schemeClr val="bg1"/>
          </a:solidFill>
          <a:ln w="28575">
            <a:solidFill>
              <a:schemeClr val="accent2">
                <a:lumMod val="75000"/>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Work Stream 4: </a:t>
            </a:r>
            <a:r>
              <a:rPr lang="en-US">
                <a:solidFill>
                  <a:schemeClr val="tx1"/>
                </a:solidFill>
              </a:rPr>
              <a:t>Performance Metrics and Population Monitoring</a:t>
            </a:r>
          </a:p>
        </p:txBody>
      </p:sp>
      <p:cxnSp>
        <p:nvCxnSpPr>
          <p:cNvPr id="49" name="Straight Connector 48">
            <a:extLst>
              <a:ext uri="{FF2B5EF4-FFF2-40B4-BE49-F238E27FC236}">
                <a16:creationId xmlns:a16="http://schemas.microsoft.com/office/drawing/2014/main" id="{D9908B5D-04BE-42B6-B6C6-E8E9B7A9B605}"/>
              </a:ext>
            </a:extLst>
          </p:cNvPr>
          <p:cNvCxnSpPr>
            <a:cxnSpLocks/>
          </p:cNvCxnSpPr>
          <p:nvPr/>
        </p:nvCxnSpPr>
        <p:spPr>
          <a:xfrm>
            <a:off x="10716918" y="3252768"/>
            <a:ext cx="0" cy="516486"/>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D406743F-6B9A-43D6-BE16-F91A5376C410}"/>
              </a:ext>
            </a:extLst>
          </p:cNvPr>
          <p:cNvSpPr/>
          <p:nvPr/>
        </p:nvSpPr>
        <p:spPr>
          <a:xfrm>
            <a:off x="9449545" y="3512080"/>
            <a:ext cx="2185416" cy="1106424"/>
          </a:xfrm>
          <a:prstGeom prst="rect">
            <a:avLst/>
          </a:prstGeom>
          <a:solidFill>
            <a:schemeClr val="bg1"/>
          </a:solidFill>
          <a:ln w="28575">
            <a:solidFill>
              <a:srgbClr val="329CA4">
                <a:alpha val="49804"/>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Work Stream 5: </a:t>
            </a:r>
            <a:r>
              <a:rPr lang="en-US" sz="2000">
                <a:solidFill>
                  <a:schemeClr val="tx1"/>
                </a:solidFill>
              </a:rPr>
              <a:t>Provider Rate-Setting</a:t>
            </a:r>
          </a:p>
        </p:txBody>
      </p:sp>
      <p:sp>
        <p:nvSpPr>
          <p:cNvPr id="29" name="Title 2">
            <a:extLst>
              <a:ext uri="{FF2B5EF4-FFF2-40B4-BE49-F238E27FC236}">
                <a16:creationId xmlns:a16="http://schemas.microsoft.com/office/drawing/2014/main" id="{12614590-6977-42B1-A735-38AD1FF810D3}"/>
              </a:ext>
            </a:extLst>
          </p:cNvPr>
          <p:cNvSpPr txBox="1">
            <a:spLocks/>
          </p:cNvSpPr>
          <p:nvPr/>
        </p:nvSpPr>
        <p:spPr>
          <a:xfrm>
            <a:off x="1911126" y="2286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b="1">
              <a:solidFill>
                <a:srgbClr val="103862"/>
              </a:solidFill>
              <a:latin typeface="Arial"/>
              <a:cs typeface="Arial"/>
            </a:endParaRPr>
          </a:p>
        </p:txBody>
      </p:sp>
      <p:sp>
        <p:nvSpPr>
          <p:cNvPr id="48" name="Slide Number Placeholder 2">
            <a:extLst>
              <a:ext uri="{FF2B5EF4-FFF2-40B4-BE49-F238E27FC236}">
                <a16:creationId xmlns:a16="http://schemas.microsoft.com/office/drawing/2014/main" id="{1F0DEF49-098E-4E66-9833-3C909072EBF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a:p>
            <a:fld id="{C9168A01-2A37-44CF-A6E6-848325E2A3BA}" type="slidenum">
              <a:rPr lang="en-US" smtClean="0"/>
              <a:pPr/>
              <a:t>3</a:t>
            </a:fld>
            <a:endParaRPr lang="en-US"/>
          </a:p>
        </p:txBody>
      </p:sp>
      <p:sp>
        <p:nvSpPr>
          <p:cNvPr id="53" name="Rectangle 52">
            <a:extLst>
              <a:ext uri="{FF2B5EF4-FFF2-40B4-BE49-F238E27FC236}">
                <a16:creationId xmlns:a16="http://schemas.microsoft.com/office/drawing/2014/main" id="{6D1B845D-E083-4B7A-B6A8-C477FA50F202}"/>
              </a:ext>
            </a:extLst>
          </p:cNvPr>
          <p:cNvSpPr/>
          <p:nvPr/>
        </p:nvSpPr>
        <p:spPr>
          <a:xfrm>
            <a:off x="140717" y="4806296"/>
            <a:ext cx="2182068" cy="1102410"/>
          </a:xfrm>
          <a:prstGeom prst="rect">
            <a:avLst/>
          </a:prstGeom>
          <a:solidFill>
            <a:schemeClr val="bg1"/>
          </a:solidFill>
          <a:ln w="28575">
            <a:solidFill>
              <a:srgbClr val="7030A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Work Group 1: </a:t>
            </a:r>
          </a:p>
          <a:p>
            <a:pPr algn="ctr"/>
            <a:r>
              <a:rPr lang="en-US" sz="2000">
                <a:solidFill>
                  <a:schemeClr val="tx1"/>
                </a:solidFill>
              </a:rPr>
              <a:t>New Medicaid Services</a:t>
            </a:r>
          </a:p>
        </p:txBody>
      </p:sp>
      <p:sp>
        <p:nvSpPr>
          <p:cNvPr id="54" name="Rectangle 53">
            <a:extLst>
              <a:ext uri="{FF2B5EF4-FFF2-40B4-BE49-F238E27FC236}">
                <a16:creationId xmlns:a16="http://schemas.microsoft.com/office/drawing/2014/main" id="{A7593E8B-E175-4C7B-97AD-607102E7A9FC}"/>
              </a:ext>
            </a:extLst>
          </p:cNvPr>
          <p:cNvSpPr/>
          <p:nvPr/>
        </p:nvSpPr>
        <p:spPr>
          <a:xfrm>
            <a:off x="189766" y="6110783"/>
            <a:ext cx="2033511" cy="537147"/>
          </a:xfrm>
          <a:prstGeom prst="rect">
            <a:avLst/>
          </a:prstGeom>
          <a:solidFill>
            <a:schemeClr val="bg1"/>
          </a:solidFill>
          <a:ln w="2857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en-US" sz="2000">
                <a:solidFill>
                  <a:schemeClr val="tx1"/>
                </a:solidFill>
              </a:rPr>
              <a:t>SUBMITTED  </a:t>
            </a:r>
          </a:p>
        </p:txBody>
      </p:sp>
      <p:sp>
        <p:nvSpPr>
          <p:cNvPr id="57" name="Rectangle 56">
            <a:extLst>
              <a:ext uri="{FF2B5EF4-FFF2-40B4-BE49-F238E27FC236}">
                <a16:creationId xmlns:a16="http://schemas.microsoft.com/office/drawing/2014/main" id="{905C7CBB-5063-42F1-9A3B-0FB1D9254902}"/>
              </a:ext>
            </a:extLst>
          </p:cNvPr>
          <p:cNvSpPr/>
          <p:nvPr/>
        </p:nvSpPr>
        <p:spPr>
          <a:xfrm>
            <a:off x="2440937" y="4806296"/>
            <a:ext cx="2185416" cy="1106424"/>
          </a:xfrm>
          <a:prstGeom prst="rect">
            <a:avLst/>
          </a:prstGeom>
          <a:solidFill>
            <a:schemeClr val="bg1"/>
          </a:solidFill>
          <a:ln w="28575">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Work Group 2: </a:t>
            </a:r>
            <a:r>
              <a:rPr lang="en-US" sz="2000">
                <a:solidFill>
                  <a:schemeClr val="tx1"/>
                </a:solidFill>
              </a:rPr>
              <a:t>MCO</a:t>
            </a:r>
            <a:r>
              <a:rPr lang="en-US" sz="2000" b="1">
                <a:solidFill>
                  <a:schemeClr val="tx1"/>
                </a:solidFill>
              </a:rPr>
              <a:t> </a:t>
            </a:r>
            <a:r>
              <a:rPr lang="en-US" sz="2000">
                <a:solidFill>
                  <a:schemeClr val="tx1"/>
                </a:solidFill>
              </a:rPr>
              <a:t>Contractual Considerations</a:t>
            </a:r>
          </a:p>
        </p:txBody>
      </p:sp>
      <p:sp>
        <p:nvSpPr>
          <p:cNvPr id="59" name="Rectangle 58">
            <a:extLst>
              <a:ext uri="{FF2B5EF4-FFF2-40B4-BE49-F238E27FC236}">
                <a16:creationId xmlns:a16="http://schemas.microsoft.com/office/drawing/2014/main" id="{D0716CEC-23A9-411B-AF98-95030BF60BEA}"/>
              </a:ext>
            </a:extLst>
          </p:cNvPr>
          <p:cNvSpPr/>
          <p:nvPr/>
        </p:nvSpPr>
        <p:spPr>
          <a:xfrm>
            <a:off x="4782796" y="4834198"/>
            <a:ext cx="2182068" cy="1102410"/>
          </a:xfrm>
          <a:prstGeom prst="rect">
            <a:avLst/>
          </a:prstGeom>
          <a:ln w="19050">
            <a:prstDash val="solid"/>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a:solidFill>
                  <a:schemeClr val="tx1"/>
                </a:solidFill>
              </a:rPr>
              <a:t>Work Group 3: </a:t>
            </a:r>
          </a:p>
          <a:p>
            <a:pPr algn="ctr"/>
            <a:r>
              <a:rPr lang="en-US">
                <a:solidFill>
                  <a:schemeClr val="tx1"/>
                </a:solidFill>
              </a:rPr>
              <a:t>Stakeholder Support and Communications</a:t>
            </a:r>
          </a:p>
        </p:txBody>
      </p:sp>
      <p:sp>
        <p:nvSpPr>
          <p:cNvPr id="60" name="Rectangle 59">
            <a:extLst>
              <a:ext uri="{FF2B5EF4-FFF2-40B4-BE49-F238E27FC236}">
                <a16:creationId xmlns:a16="http://schemas.microsoft.com/office/drawing/2014/main" id="{FF499BC5-225B-413E-983C-78C7BFD317F7}"/>
              </a:ext>
            </a:extLst>
          </p:cNvPr>
          <p:cNvSpPr/>
          <p:nvPr/>
        </p:nvSpPr>
        <p:spPr>
          <a:xfrm>
            <a:off x="7096607" y="4829066"/>
            <a:ext cx="2185416" cy="1106424"/>
          </a:xfrm>
          <a:prstGeom prst="rect">
            <a:avLst/>
          </a:prstGeom>
          <a:solidFill>
            <a:schemeClr val="bg1"/>
          </a:solidFill>
          <a:ln w="28575">
            <a:solidFill>
              <a:schemeClr val="accent2">
                <a:lumMod val="75000"/>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Work Group 4: </a:t>
            </a:r>
            <a:r>
              <a:rPr lang="en-US">
                <a:solidFill>
                  <a:schemeClr val="tx1"/>
                </a:solidFill>
              </a:rPr>
              <a:t>Performance Metrics and Population Monitoring</a:t>
            </a:r>
          </a:p>
        </p:txBody>
      </p:sp>
      <p:sp>
        <p:nvSpPr>
          <p:cNvPr id="63" name="Rectangle 62">
            <a:extLst>
              <a:ext uri="{FF2B5EF4-FFF2-40B4-BE49-F238E27FC236}">
                <a16:creationId xmlns:a16="http://schemas.microsoft.com/office/drawing/2014/main" id="{9F538817-640F-464A-B729-FA523201E9CF}"/>
              </a:ext>
            </a:extLst>
          </p:cNvPr>
          <p:cNvSpPr/>
          <p:nvPr/>
        </p:nvSpPr>
        <p:spPr>
          <a:xfrm>
            <a:off x="2525221" y="6110782"/>
            <a:ext cx="2033511" cy="537147"/>
          </a:xfrm>
          <a:prstGeom prst="rect">
            <a:avLst/>
          </a:prstGeom>
          <a:solidFill>
            <a:schemeClr val="bg1"/>
          </a:solidFill>
          <a:ln w="2857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en-US" sz="2000">
                <a:solidFill>
                  <a:schemeClr val="tx1"/>
                </a:solidFill>
              </a:rPr>
              <a:t>SUBMITTED</a:t>
            </a:r>
          </a:p>
        </p:txBody>
      </p:sp>
      <p:sp>
        <p:nvSpPr>
          <p:cNvPr id="64" name="Rectangle 63">
            <a:extLst>
              <a:ext uri="{FF2B5EF4-FFF2-40B4-BE49-F238E27FC236}">
                <a16:creationId xmlns:a16="http://schemas.microsoft.com/office/drawing/2014/main" id="{EA853500-56FE-464E-83DF-26CC1CFEDEBA}"/>
              </a:ext>
            </a:extLst>
          </p:cNvPr>
          <p:cNvSpPr/>
          <p:nvPr/>
        </p:nvSpPr>
        <p:spPr>
          <a:xfrm>
            <a:off x="4820045" y="6090933"/>
            <a:ext cx="2033511" cy="537147"/>
          </a:xfrm>
          <a:prstGeom prst="rect">
            <a:avLst/>
          </a:prstGeom>
          <a:solidFill>
            <a:schemeClr val="bg1"/>
          </a:solidFill>
          <a:ln w="2857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en-US" sz="2000">
                <a:solidFill>
                  <a:schemeClr val="tx1"/>
                </a:solidFill>
              </a:rPr>
              <a:t>SUBMITTED</a:t>
            </a:r>
          </a:p>
        </p:txBody>
      </p:sp>
      <p:sp>
        <p:nvSpPr>
          <p:cNvPr id="65" name="Rectangle 64">
            <a:extLst>
              <a:ext uri="{FF2B5EF4-FFF2-40B4-BE49-F238E27FC236}">
                <a16:creationId xmlns:a16="http://schemas.microsoft.com/office/drawing/2014/main" id="{F4390E60-CA02-41FA-817D-D5DFEE20C7FC}"/>
              </a:ext>
            </a:extLst>
          </p:cNvPr>
          <p:cNvSpPr/>
          <p:nvPr/>
        </p:nvSpPr>
        <p:spPr>
          <a:xfrm>
            <a:off x="9504259" y="6071849"/>
            <a:ext cx="2033510" cy="536848"/>
          </a:xfrm>
          <a:prstGeom prst="rect">
            <a:avLst/>
          </a:prstGeom>
          <a:solidFill>
            <a:schemeClr val="bg1"/>
          </a:solidFill>
          <a:ln w="285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 Progress</a:t>
            </a:r>
          </a:p>
        </p:txBody>
      </p:sp>
      <p:pic>
        <p:nvPicPr>
          <p:cNvPr id="66" name="Picture 65">
            <a:extLst>
              <a:ext uri="{FF2B5EF4-FFF2-40B4-BE49-F238E27FC236}">
                <a16:creationId xmlns:a16="http://schemas.microsoft.com/office/drawing/2014/main" id="{36D8067E-089A-455F-AFDF-657FD847F34A}"/>
              </a:ext>
            </a:extLst>
          </p:cNvPr>
          <p:cNvPicPr>
            <a:picLocks noChangeAspect="1"/>
          </p:cNvPicPr>
          <p:nvPr/>
        </p:nvPicPr>
        <p:blipFill rotWithShape="1">
          <a:blip r:embed="rId3"/>
          <a:srcRect l="12722" t="12918" r="15646" b="33686"/>
          <a:stretch/>
        </p:blipFill>
        <p:spPr>
          <a:xfrm>
            <a:off x="9061413" y="145131"/>
            <a:ext cx="1244601" cy="901700"/>
          </a:xfrm>
          <a:prstGeom prst="rect">
            <a:avLst/>
          </a:prstGeom>
        </p:spPr>
      </p:pic>
      <p:pic>
        <p:nvPicPr>
          <p:cNvPr id="67" name="Picture 66">
            <a:extLst>
              <a:ext uri="{FF2B5EF4-FFF2-40B4-BE49-F238E27FC236}">
                <a16:creationId xmlns:a16="http://schemas.microsoft.com/office/drawing/2014/main" id="{29F29D22-CD36-414A-B31B-E9599005969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435905" y="211114"/>
            <a:ext cx="1392466" cy="760018"/>
          </a:xfrm>
          <a:prstGeom prst="rect">
            <a:avLst/>
          </a:prstGeom>
        </p:spPr>
      </p:pic>
      <p:pic>
        <p:nvPicPr>
          <p:cNvPr id="68" name="Picture 67">
            <a:extLst>
              <a:ext uri="{FF2B5EF4-FFF2-40B4-BE49-F238E27FC236}">
                <a16:creationId xmlns:a16="http://schemas.microsoft.com/office/drawing/2014/main" id="{AB91AC59-7796-48DB-8657-890C66F015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689974" y="221193"/>
            <a:ext cx="1283017" cy="749939"/>
          </a:xfrm>
          <a:prstGeom prst="rect">
            <a:avLst/>
          </a:prstGeom>
        </p:spPr>
      </p:pic>
      <p:sp>
        <p:nvSpPr>
          <p:cNvPr id="70" name="Rectangle 69">
            <a:extLst>
              <a:ext uri="{FF2B5EF4-FFF2-40B4-BE49-F238E27FC236}">
                <a16:creationId xmlns:a16="http://schemas.microsoft.com/office/drawing/2014/main" id="{1117F8AA-4676-4AFF-AF18-254350208503}"/>
              </a:ext>
            </a:extLst>
          </p:cNvPr>
          <p:cNvSpPr/>
          <p:nvPr/>
        </p:nvSpPr>
        <p:spPr>
          <a:xfrm>
            <a:off x="7145801" y="6090933"/>
            <a:ext cx="2033511" cy="537147"/>
          </a:xfrm>
          <a:prstGeom prst="rect">
            <a:avLst/>
          </a:prstGeom>
          <a:solidFill>
            <a:schemeClr val="bg1"/>
          </a:solidFill>
          <a:ln w="2857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en-US" sz="2000">
                <a:solidFill>
                  <a:schemeClr val="tx1"/>
                </a:solidFill>
              </a:rPr>
              <a:t>SUBMITTED</a:t>
            </a:r>
          </a:p>
        </p:txBody>
      </p:sp>
    </p:spTree>
    <p:extLst>
      <p:ext uri="{BB962C8B-B14F-4D97-AF65-F5344CB8AC3E}">
        <p14:creationId xmlns:p14="http://schemas.microsoft.com/office/powerpoint/2010/main" val="84934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911126" y="2286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b="1" dirty="0">
              <a:solidFill>
                <a:srgbClr val="103862"/>
              </a:solidFill>
              <a:latin typeface="Arial"/>
              <a:cs typeface="Arial"/>
            </a:endParaRPr>
          </a:p>
        </p:txBody>
      </p:sp>
      <p:sp>
        <p:nvSpPr>
          <p:cNvPr id="14" name="Rectangle 13">
            <a:extLst>
              <a:ext uri="{FF2B5EF4-FFF2-40B4-BE49-F238E27FC236}">
                <a16:creationId xmlns:a16="http://schemas.microsoft.com/office/drawing/2014/main" id="{B65A3244-133A-47E5-B603-BEC027302899}"/>
              </a:ext>
            </a:extLst>
          </p:cNvPr>
          <p:cNvSpPr/>
          <p:nvPr/>
        </p:nvSpPr>
        <p:spPr>
          <a:xfrm>
            <a:off x="245326" y="229920"/>
            <a:ext cx="11946673" cy="535531"/>
          </a:xfrm>
          <a:prstGeom prst="rect">
            <a:avLst/>
          </a:prstGeom>
        </p:spPr>
        <p:txBody>
          <a:bodyPr wrap="square">
            <a:spAutoFit/>
          </a:bodyPr>
          <a:lstStyle/>
          <a:p>
            <a:pPr defTabSz="457200">
              <a:lnSpc>
                <a:spcPct val="90000"/>
              </a:lnSpc>
              <a:spcBef>
                <a:spcPct val="0"/>
              </a:spcBef>
            </a:pPr>
            <a:r>
              <a:rPr lang="en-US" sz="3200" b="1" dirty="0">
                <a:solidFill>
                  <a:srgbClr val="1A4A7E"/>
                </a:solidFill>
                <a:latin typeface="Arial" panose="020B0604020202020204" pitchFamily="34" charset="0"/>
                <a:ea typeface="+mj-ea"/>
                <a:cs typeface="Arial" panose="020B0604020202020204" pitchFamily="34" charset="0"/>
              </a:rPr>
              <a:t>Decision-Making Process</a:t>
            </a:r>
          </a:p>
        </p:txBody>
      </p:sp>
      <p:sp>
        <p:nvSpPr>
          <p:cNvPr id="3" name="Slide Number Placeholder 2">
            <a:extLst>
              <a:ext uri="{FF2B5EF4-FFF2-40B4-BE49-F238E27FC236}">
                <a16:creationId xmlns:a16="http://schemas.microsoft.com/office/drawing/2014/main" id="{F19EAEE4-5A8E-44D3-913A-13BC27F43285}"/>
              </a:ext>
            </a:extLst>
          </p:cNvPr>
          <p:cNvSpPr>
            <a:spLocks noGrp="1"/>
          </p:cNvSpPr>
          <p:nvPr>
            <p:ph type="sldNum" sz="quarter" idx="12"/>
          </p:nvPr>
        </p:nvSpPr>
        <p:spPr>
          <a:xfrm>
            <a:off x="8585433" y="6347744"/>
            <a:ext cx="2743200" cy="365125"/>
          </a:xfrm>
        </p:spPr>
        <p:txBody>
          <a:bodyPr/>
          <a:lstStyle/>
          <a:p>
            <a:endParaRPr lang="en-US" dirty="0"/>
          </a:p>
          <a:p>
            <a:fld id="{C9168A01-2A37-44CF-A6E6-848325E2A3BA}" type="slidenum">
              <a:rPr lang="en-US" smtClean="0"/>
              <a:t>4</a:t>
            </a:fld>
            <a:endParaRPr lang="en-US" dirty="0"/>
          </a:p>
        </p:txBody>
      </p:sp>
      <p:grpSp>
        <p:nvGrpSpPr>
          <p:cNvPr id="35" name="Group 34">
            <a:extLst>
              <a:ext uri="{FF2B5EF4-FFF2-40B4-BE49-F238E27FC236}">
                <a16:creationId xmlns:a16="http://schemas.microsoft.com/office/drawing/2014/main" id="{36395603-03A6-421B-8BF0-C8961232883F}"/>
              </a:ext>
            </a:extLst>
          </p:cNvPr>
          <p:cNvGrpSpPr/>
          <p:nvPr/>
        </p:nvGrpSpPr>
        <p:grpSpPr>
          <a:xfrm>
            <a:off x="5352061" y="947414"/>
            <a:ext cx="4642566" cy="929507"/>
            <a:chOff x="5142266" y="1842723"/>
            <a:chExt cx="3243236" cy="920806"/>
          </a:xfrm>
        </p:grpSpPr>
        <p:sp>
          <p:nvSpPr>
            <p:cNvPr id="36" name="Rectangle 35">
              <a:extLst>
                <a:ext uri="{FF2B5EF4-FFF2-40B4-BE49-F238E27FC236}">
                  <a16:creationId xmlns:a16="http://schemas.microsoft.com/office/drawing/2014/main" id="{E11A386F-1D8E-47E7-9A80-F0B544956067}"/>
                </a:ext>
              </a:extLst>
            </p:cNvPr>
            <p:cNvSpPr/>
            <p:nvPr/>
          </p:nvSpPr>
          <p:spPr>
            <a:xfrm>
              <a:off x="5142266" y="1842723"/>
              <a:ext cx="2053616" cy="757602"/>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Leadership Team</a:t>
              </a:r>
            </a:p>
            <a:p>
              <a:pPr algn="ctr"/>
              <a:r>
                <a:rPr lang="en-US" sz="1600" dirty="0"/>
                <a:t>(Dr. Barbara J. Bazron and </a:t>
              </a:r>
            </a:p>
            <a:p>
              <a:pPr algn="ctr"/>
              <a:r>
                <a:rPr lang="en-US" sz="1600" dirty="0"/>
                <a:t>Melisa Byrd)</a:t>
              </a:r>
            </a:p>
          </p:txBody>
        </p:sp>
        <p:sp>
          <p:nvSpPr>
            <p:cNvPr id="37" name="Rectangle 36">
              <a:extLst>
                <a:ext uri="{FF2B5EF4-FFF2-40B4-BE49-F238E27FC236}">
                  <a16:creationId xmlns:a16="http://schemas.microsoft.com/office/drawing/2014/main" id="{679EF667-7F50-4619-BFD3-D48B9C12DE83}"/>
                </a:ext>
              </a:extLst>
            </p:cNvPr>
            <p:cNvSpPr/>
            <p:nvPr/>
          </p:nvSpPr>
          <p:spPr>
            <a:xfrm>
              <a:off x="6964918" y="2404301"/>
              <a:ext cx="1420584" cy="359228"/>
            </a:xfrm>
            <a:prstGeom prst="rect">
              <a:avLst/>
            </a:prstGeom>
            <a:solidFill>
              <a:schemeClr val="bg1"/>
            </a:solidFill>
            <a:ln w="2857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Decision-making</a:t>
              </a:r>
            </a:p>
          </p:txBody>
        </p:sp>
      </p:grpSp>
      <p:grpSp>
        <p:nvGrpSpPr>
          <p:cNvPr id="42" name="Group 41">
            <a:extLst>
              <a:ext uri="{FF2B5EF4-FFF2-40B4-BE49-F238E27FC236}">
                <a16:creationId xmlns:a16="http://schemas.microsoft.com/office/drawing/2014/main" id="{44BC6CC3-BF4F-40FF-9593-58CCC98F98F0}"/>
              </a:ext>
            </a:extLst>
          </p:cNvPr>
          <p:cNvGrpSpPr/>
          <p:nvPr/>
        </p:nvGrpSpPr>
        <p:grpSpPr>
          <a:xfrm>
            <a:off x="5570224" y="2465669"/>
            <a:ext cx="4118544" cy="908732"/>
            <a:chOff x="5178585" y="1917073"/>
            <a:chExt cx="3320256" cy="830970"/>
          </a:xfrm>
        </p:grpSpPr>
        <p:sp>
          <p:nvSpPr>
            <p:cNvPr id="43" name="Rectangle 42">
              <a:extLst>
                <a:ext uri="{FF2B5EF4-FFF2-40B4-BE49-F238E27FC236}">
                  <a16:creationId xmlns:a16="http://schemas.microsoft.com/office/drawing/2014/main" id="{96A186D9-68AB-406B-BE5D-A1A7394429CE}"/>
                </a:ext>
              </a:extLst>
            </p:cNvPr>
            <p:cNvSpPr/>
            <p:nvPr/>
          </p:nvSpPr>
          <p:spPr>
            <a:xfrm>
              <a:off x="5178585" y="1917073"/>
              <a:ext cx="2014695" cy="61199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Steering Committee</a:t>
              </a:r>
            </a:p>
          </p:txBody>
        </p:sp>
        <p:sp>
          <p:nvSpPr>
            <p:cNvPr id="44" name="Rectangle 43">
              <a:extLst>
                <a:ext uri="{FF2B5EF4-FFF2-40B4-BE49-F238E27FC236}">
                  <a16:creationId xmlns:a16="http://schemas.microsoft.com/office/drawing/2014/main" id="{1CB483D8-0237-47A1-BC7A-CB321E54FA72}"/>
                </a:ext>
              </a:extLst>
            </p:cNvPr>
            <p:cNvSpPr/>
            <p:nvPr/>
          </p:nvSpPr>
          <p:spPr>
            <a:xfrm>
              <a:off x="7078257" y="2388815"/>
              <a:ext cx="1420584" cy="359228"/>
            </a:xfrm>
            <a:prstGeom prst="rect">
              <a:avLst/>
            </a:prstGeom>
            <a:solidFill>
              <a:schemeClr val="bg1"/>
            </a:solidFill>
            <a:ln w="285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Project Monitoring and Input</a:t>
              </a:r>
            </a:p>
          </p:txBody>
        </p:sp>
      </p:grpSp>
      <p:sp>
        <p:nvSpPr>
          <p:cNvPr id="46" name="Rectangle 45">
            <a:extLst>
              <a:ext uri="{FF2B5EF4-FFF2-40B4-BE49-F238E27FC236}">
                <a16:creationId xmlns:a16="http://schemas.microsoft.com/office/drawing/2014/main" id="{4DAD4B60-4F28-4482-A638-C0166690A4B7}"/>
              </a:ext>
            </a:extLst>
          </p:cNvPr>
          <p:cNvSpPr/>
          <p:nvPr/>
        </p:nvSpPr>
        <p:spPr>
          <a:xfrm>
            <a:off x="5439638" y="4101347"/>
            <a:ext cx="2727775" cy="722376"/>
          </a:xfrm>
          <a:prstGeom prst="rect">
            <a:avLst/>
          </a:prstGeom>
          <a:solidFill>
            <a:schemeClr val="accent4">
              <a:lumMod val="60000"/>
              <a:lumOff val="40000"/>
            </a:schemeClr>
          </a:solidFill>
          <a:ln w="19050">
            <a:prstDash val="solid"/>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solidFill>
                  <a:schemeClr val="bg1"/>
                </a:solidFill>
              </a:rPr>
              <a:t>Work Streams</a:t>
            </a:r>
            <a:endParaRPr lang="en-US" sz="2800" dirty="0">
              <a:solidFill>
                <a:schemeClr val="bg1"/>
              </a:solidFill>
            </a:endParaRPr>
          </a:p>
        </p:txBody>
      </p:sp>
      <p:sp>
        <p:nvSpPr>
          <p:cNvPr id="55" name="Rectangle 54">
            <a:extLst>
              <a:ext uri="{FF2B5EF4-FFF2-40B4-BE49-F238E27FC236}">
                <a16:creationId xmlns:a16="http://schemas.microsoft.com/office/drawing/2014/main" id="{DA1A2D9C-61BB-43AB-A305-52BA05647343}"/>
              </a:ext>
            </a:extLst>
          </p:cNvPr>
          <p:cNvSpPr/>
          <p:nvPr/>
        </p:nvSpPr>
        <p:spPr>
          <a:xfrm>
            <a:off x="5456146" y="5577218"/>
            <a:ext cx="2727775" cy="722376"/>
          </a:xfrm>
          <a:prstGeom prst="rect">
            <a:avLst/>
          </a:prstGeom>
          <a:solidFill>
            <a:schemeClr val="accent6">
              <a:lumMod val="60000"/>
              <a:lumOff val="40000"/>
            </a:schemeClr>
          </a:solidFill>
          <a:ln w="28575">
            <a:solidFill>
              <a:schemeClr val="accent6">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Work Groups</a:t>
            </a:r>
            <a:endParaRPr lang="en-US" sz="3200" dirty="0">
              <a:solidFill>
                <a:schemeClr val="bg1"/>
              </a:solidFill>
            </a:endParaRPr>
          </a:p>
        </p:txBody>
      </p:sp>
      <p:sp>
        <p:nvSpPr>
          <p:cNvPr id="67" name="TextBox 66">
            <a:extLst>
              <a:ext uri="{FF2B5EF4-FFF2-40B4-BE49-F238E27FC236}">
                <a16:creationId xmlns:a16="http://schemas.microsoft.com/office/drawing/2014/main" id="{77034DD2-93BE-4A49-9909-76D712A6D5CF}"/>
              </a:ext>
            </a:extLst>
          </p:cNvPr>
          <p:cNvSpPr txBox="1"/>
          <p:nvPr/>
        </p:nvSpPr>
        <p:spPr>
          <a:xfrm>
            <a:off x="2637071" y="1045778"/>
            <a:ext cx="2596965" cy="1077218"/>
          </a:xfrm>
          <a:prstGeom prst="rect">
            <a:avLst/>
          </a:prstGeom>
          <a:noFill/>
        </p:spPr>
        <p:txBody>
          <a:bodyPr wrap="square" rtlCol="0">
            <a:spAutoFit/>
          </a:bodyPr>
          <a:lstStyle/>
          <a:p>
            <a:pPr algn="ctr"/>
            <a:r>
              <a:rPr lang="en-US" sz="1600" dirty="0"/>
              <a:t>Reviews and makes final decisions based on recommendations from Work Streams</a:t>
            </a:r>
          </a:p>
        </p:txBody>
      </p:sp>
      <p:sp>
        <p:nvSpPr>
          <p:cNvPr id="68" name="TextBox 67">
            <a:extLst>
              <a:ext uri="{FF2B5EF4-FFF2-40B4-BE49-F238E27FC236}">
                <a16:creationId xmlns:a16="http://schemas.microsoft.com/office/drawing/2014/main" id="{A5662805-6B74-44D3-85F2-9DBB4A5EC5E5}"/>
              </a:ext>
            </a:extLst>
          </p:cNvPr>
          <p:cNvSpPr txBox="1"/>
          <p:nvPr/>
        </p:nvSpPr>
        <p:spPr>
          <a:xfrm>
            <a:off x="2670793" y="2436072"/>
            <a:ext cx="2596965" cy="1077218"/>
          </a:xfrm>
          <a:prstGeom prst="rect">
            <a:avLst/>
          </a:prstGeom>
          <a:noFill/>
        </p:spPr>
        <p:txBody>
          <a:bodyPr wrap="square" rtlCol="0">
            <a:spAutoFit/>
          </a:bodyPr>
          <a:lstStyle/>
          <a:p>
            <a:pPr algn="ctr"/>
            <a:r>
              <a:rPr lang="en-US" sz="1600" dirty="0"/>
              <a:t>Provides guidance and feedback on recommendations from Work Streams</a:t>
            </a:r>
          </a:p>
        </p:txBody>
      </p:sp>
      <p:sp>
        <p:nvSpPr>
          <p:cNvPr id="69" name="TextBox 68">
            <a:extLst>
              <a:ext uri="{FF2B5EF4-FFF2-40B4-BE49-F238E27FC236}">
                <a16:creationId xmlns:a16="http://schemas.microsoft.com/office/drawing/2014/main" id="{2DC82BC0-37E1-4B39-B54A-8A2E27C81013}"/>
              </a:ext>
            </a:extLst>
          </p:cNvPr>
          <p:cNvSpPr txBox="1"/>
          <p:nvPr/>
        </p:nvSpPr>
        <p:spPr>
          <a:xfrm>
            <a:off x="2788217" y="3985481"/>
            <a:ext cx="2362118" cy="954107"/>
          </a:xfrm>
          <a:prstGeom prst="rect">
            <a:avLst/>
          </a:prstGeom>
          <a:noFill/>
        </p:spPr>
        <p:txBody>
          <a:bodyPr wrap="square" rtlCol="0">
            <a:spAutoFit/>
          </a:bodyPr>
          <a:lstStyle/>
          <a:p>
            <a:pPr algn="ctr"/>
            <a:r>
              <a:rPr lang="en-US" sz="1400" dirty="0"/>
              <a:t>Develops recommendations based on subject matter expertise and stakeholder feedback</a:t>
            </a:r>
          </a:p>
        </p:txBody>
      </p:sp>
      <p:sp>
        <p:nvSpPr>
          <p:cNvPr id="89" name="TextBox 88">
            <a:extLst>
              <a:ext uri="{FF2B5EF4-FFF2-40B4-BE49-F238E27FC236}">
                <a16:creationId xmlns:a16="http://schemas.microsoft.com/office/drawing/2014/main" id="{9C9C4023-1A57-4DA5-B1A2-79B53970EF26}"/>
              </a:ext>
            </a:extLst>
          </p:cNvPr>
          <p:cNvSpPr txBox="1"/>
          <p:nvPr/>
        </p:nvSpPr>
        <p:spPr>
          <a:xfrm>
            <a:off x="2749785" y="5250009"/>
            <a:ext cx="2466027" cy="1409938"/>
          </a:xfrm>
          <a:prstGeom prst="rect">
            <a:avLst/>
          </a:prstGeom>
          <a:noFill/>
        </p:spPr>
        <p:txBody>
          <a:bodyPr wrap="square" lIns="91440" tIns="45720" rIns="91440" bIns="45720" rtlCol="0" anchor="t">
            <a:spAutoFit/>
          </a:bodyPr>
          <a:lstStyle/>
          <a:p>
            <a:r>
              <a:rPr lang="en-US" sz="1400" dirty="0"/>
              <a:t>Develops recommendations based on stakeholder expertise for integration into Work Stream recommendations and to be sent to Steering Committee/Leadership</a:t>
            </a:r>
            <a:endParaRPr lang="en-US" dirty="0"/>
          </a:p>
        </p:txBody>
      </p:sp>
      <p:sp>
        <p:nvSpPr>
          <p:cNvPr id="2" name="Rectangle 1">
            <a:extLst>
              <a:ext uri="{FF2B5EF4-FFF2-40B4-BE49-F238E27FC236}">
                <a16:creationId xmlns:a16="http://schemas.microsoft.com/office/drawing/2014/main" id="{0AE68921-F259-4174-A481-3E5D37713B79}"/>
              </a:ext>
            </a:extLst>
          </p:cNvPr>
          <p:cNvSpPr/>
          <p:nvPr/>
        </p:nvSpPr>
        <p:spPr>
          <a:xfrm>
            <a:off x="2731560" y="915997"/>
            <a:ext cx="2502476" cy="1246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672F0C3-85ED-43ED-8ACE-D3EE476E0222}"/>
              </a:ext>
            </a:extLst>
          </p:cNvPr>
          <p:cNvSpPr/>
          <p:nvPr/>
        </p:nvSpPr>
        <p:spPr>
          <a:xfrm>
            <a:off x="2713336" y="2332480"/>
            <a:ext cx="2502476" cy="1246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CB0C0E9-1AED-44E4-9BB4-2F28FC71D753}"/>
              </a:ext>
            </a:extLst>
          </p:cNvPr>
          <p:cNvSpPr/>
          <p:nvPr/>
        </p:nvSpPr>
        <p:spPr>
          <a:xfrm>
            <a:off x="2718038" y="3795335"/>
            <a:ext cx="2502476" cy="1246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06BD133-391A-4CB9-89A1-28E7706C8225}"/>
              </a:ext>
            </a:extLst>
          </p:cNvPr>
          <p:cNvSpPr/>
          <p:nvPr/>
        </p:nvSpPr>
        <p:spPr>
          <a:xfrm>
            <a:off x="2713336" y="5250009"/>
            <a:ext cx="2502476" cy="13767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4EAAF78-E899-47A4-BCD8-9B5399C5AC91}"/>
              </a:ext>
            </a:extLst>
          </p:cNvPr>
          <p:cNvCxnSpPr>
            <a:cxnSpLocks/>
          </p:cNvCxnSpPr>
          <p:nvPr/>
        </p:nvCxnSpPr>
        <p:spPr>
          <a:xfrm flipV="1">
            <a:off x="6803525" y="1702693"/>
            <a:ext cx="1" cy="7100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B0340FF-9EA9-4EB4-9E2B-20091955577D}"/>
              </a:ext>
            </a:extLst>
          </p:cNvPr>
          <p:cNvCxnSpPr>
            <a:cxnSpLocks/>
          </p:cNvCxnSpPr>
          <p:nvPr/>
        </p:nvCxnSpPr>
        <p:spPr>
          <a:xfrm flipH="1" flipV="1">
            <a:off x="6723943" y="3209176"/>
            <a:ext cx="1" cy="7988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27B11DE-FB3C-4AF9-B6F4-F4B1554AFB44}"/>
              </a:ext>
            </a:extLst>
          </p:cNvPr>
          <p:cNvCxnSpPr>
            <a:cxnSpLocks/>
          </p:cNvCxnSpPr>
          <p:nvPr/>
        </p:nvCxnSpPr>
        <p:spPr>
          <a:xfrm flipV="1">
            <a:off x="6723943" y="4832443"/>
            <a:ext cx="2" cy="7117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91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A95580-0B0D-40E2-9C43-79B8F1469D9B}"/>
              </a:ext>
            </a:extLst>
          </p:cNvPr>
          <p:cNvPicPr>
            <a:picLocks noChangeAspect="1"/>
          </p:cNvPicPr>
          <p:nvPr/>
        </p:nvPicPr>
        <p:blipFill rotWithShape="1">
          <a:blip r:embed="rId2"/>
          <a:srcRect l="10255" t="15032" r="59439" b="65600"/>
          <a:stretch/>
        </p:blipFill>
        <p:spPr>
          <a:xfrm>
            <a:off x="979564" y="279917"/>
            <a:ext cx="9979320" cy="1804559"/>
          </a:xfrm>
          <a:prstGeom prst="rect">
            <a:avLst/>
          </a:prstGeom>
        </p:spPr>
      </p:pic>
      <p:sp>
        <p:nvSpPr>
          <p:cNvPr id="7" name="TextBox 6">
            <a:extLst>
              <a:ext uri="{FF2B5EF4-FFF2-40B4-BE49-F238E27FC236}">
                <a16:creationId xmlns:a16="http://schemas.microsoft.com/office/drawing/2014/main" id="{3EE42981-2C86-4F81-B288-3BC978E7FA7E}"/>
              </a:ext>
            </a:extLst>
          </p:cNvPr>
          <p:cNvSpPr txBox="1"/>
          <p:nvPr/>
        </p:nvSpPr>
        <p:spPr>
          <a:xfrm>
            <a:off x="1255251" y="2158668"/>
            <a:ext cx="10136997" cy="2053639"/>
          </a:xfrm>
          <a:prstGeom prst="rect">
            <a:avLst/>
          </a:prstGeom>
          <a:noFill/>
        </p:spPr>
        <p:txBody>
          <a:bodyPr wrap="square">
            <a:spAutoFit/>
          </a:bodyPr>
          <a:lstStyle/>
          <a:p>
            <a:pPr marR="0" lvl="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All work to-date has included a broad and diverse array of participation from Individuals with Lived Experience of the BH System, Advocates, Community Members, Provider Organizations, Managed Care Organizations, and Government Agency Staff. The Stakeholder Advisory Group meetings which are open to the Public, have been a large part of the efforts to include representation across stakeholder groups, and convened eight (8) times since publication of their Charter in March 2021.</a:t>
            </a:r>
          </a:p>
        </p:txBody>
      </p:sp>
      <p:sp>
        <p:nvSpPr>
          <p:cNvPr id="2" name="Rectangle 1">
            <a:extLst>
              <a:ext uri="{FF2B5EF4-FFF2-40B4-BE49-F238E27FC236}">
                <a16:creationId xmlns:a16="http://schemas.microsoft.com/office/drawing/2014/main" id="{F7E328A5-6506-445B-93E1-1AE05E133D87}"/>
              </a:ext>
            </a:extLst>
          </p:cNvPr>
          <p:cNvSpPr/>
          <p:nvPr/>
        </p:nvSpPr>
        <p:spPr>
          <a:xfrm>
            <a:off x="739379" y="2084476"/>
            <a:ext cx="11168743" cy="2202024"/>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18B1602-EAD3-4D79-80DD-33DCD4F38570}"/>
              </a:ext>
            </a:extLst>
          </p:cNvPr>
          <p:cNvPicPr>
            <a:picLocks noChangeAspect="1"/>
          </p:cNvPicPr>
          <p:nvPr/>
        </p:nvPicPr>
        <p:blipFill rotWithShape="1">
          <a:blip r:embed="rId2"/>
          <a:srcRect l="10255" t="37764" r="68550" b="46231"/>
          <a:stretch/>
        </p:blipFill>
        <p:spPr>
          <a:xfrm>
            <a:off x="1484144" y="4530055"/>
            <a:ext cx="8339363" cy="1781744"/>
          </a:xfrm>
          <a:prstGeom prst="rect">
            <a:avLst/>
          </a:prstGeom>
        </p:spPr>
      </p:pic>
    </p:spTree>
    <p:extLst>
      <p:ext uri="{BB962C8B-B14F-4D97-AF65-F5344CB8AC3E}">
        <p14:creationId xmlns:p14="http://schemas.microsoft.com/office/powerpoint/2010/main" val="352132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0993-08DA-4C5A-A89A-943C1A68A57A}"/>
              </a:ext>
            </a:extLst>
          </p:cNvPr>
          <p:cNvSpPr>
            <a:spLocks noGrp="1"/>
          </p:cNvSpPr>
          <p:nvPr>
            <p:ph type="title"/>
          </p:nvPr>
        </p:nvSpPr>
        <p:spPr>
          <a:xfrm>
            <a:off x="1803662" y="5118754"/>
            <a:ext cx="8584676" cy="1044301"/>
          </a:xfrm>
        </p:spPr>
        <p:txBody>
          <a:bodyPr vert="horz" lIns="91440" tIns="45720" rIns="91440" bIns="45720" rtlCol="0" anchor="t">
            <a:normAutofit/>
          </a:bodyPr>
          <a:lstStyle/>
          <a:p>
            <a:pPr algn="ctr"/>
            <a:r>
              <a:rPr lang="en-US" sz="6000" b="1"/>
              <a:t>Thank You!</a:t>
            </a:r>
          </a:p>
        </p:txBody>
      </p:sp>
      <p:sp>
        <p:nvSpPr>
          <p:cNvPr id="52" name="Oval 51">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EBD2B2B2-1395-4E7B-87A0-BD34551C0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0D9CFA4-44AA-4E57-8DE5-292A3A0A5E1F}"/>
              </a:ext>
            </a:extLst>
          </p:cNvPr>
          <p:cNvPicPr>
            <a:picLocks noChangeAspect="1"/>
          </p:cNvPicPr>
          <p:nvPr/>
        </p:nvPicPr>
        <p:blipFill rotWithShape="1">
          <a:blip r:embed="rId2"/>
          <a:srcRect l="12722" t="12918" r="15646" b="33686"/>
          <a:stretch/>
        </p:blipFill>
        <p:spPr>
          <a:xfrm>
            <a:off x="5198840" y="1962535"/>
            <a:ext cx="1837266" cy="1331092"/>
          </a:xfrm>
          <a:prstGeom prst="rect">
            <a:avLst/>
          </a:prstGeom>
        </p:spPr>
      </p:pic>
      <p:sp>
        <p:nvSpPr>
          <p:cNvPr id="56" name="Oval 55">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4F329563-0961-4426-90D2-2DF4888E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2AC9FB8-F77C-4E36-82A8-B1C9DC598C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46295" y="1962535"/>
            <a:ext cx="1837944" cy="1076619"/>
          </a:xfrm>
          <a:prstGeom prst="rect">
            <a:avLst/>
          </a:prstGeom>
        </p:spPr>
      </p:pic>
      <p:sp>
        <p:nvSpPr>
          <p:cNvPr id="60" name="Oval 59">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86C062C2-3673-4248-BE21-B51B16E63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8A2305F-D1DB-49A7-85A1-9E449D8BFE5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91793" y="1962535"/>
            <a:ext cx="1837944" cy="1041023"/>
          </a:xfrm>
          <a:prstGeom prst="rect">
            <a:avLst/>
          </a:prstGeom>
        </p:spPr>
      </p:pic>
      <p:pic>
        <p:nvPicPr>
          <p:cNvPr id="34" name="image1.png">
            <a:extLst>
              <a:ext uri="{FF2B5EF4-FFF2-40B4-BE49-F238E27FC236}">
                <a16:creationId xmlns:a16="http://schemas.microsoft.com/office/drawing/2014/main" id="{05BCD342-121E-43C0-BDEC-228C3A2144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928" y="1939890"/>
            <a:ext cx="1431089" cy="112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2222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93558" y="556063"/>
            <a:ext cx="8217243" cy="3314602"/>
            <a:chOff x="381000" y="1143000"/>
            <a:chExt cx="8001000" cy="3505200"/>
          </a:xfrm>
        </p:grpSpPr>
        <p:sp>
          <p:nvSpPr>
            <p:cNvPr id="4" name="Rectangle 3"/>
            <p:cNvSpPr/>
            <p:nvPr/>
          </p:nvSpPr>
          <p:spPr>
            <a:xfrm>
              <a:off x="381000" y="1143000"/>
              <a:ext cx="8001000" cy="3505200"/>
            </a:xfrm>
            <a:prstGeom prst="rect">
              <a:avLst/>
            </a:prstGeom>
            <a:noFill/>
            <a:ln w="19050" cmpd="sng">
              <a:solidFill>
                <a:srgbClr val="0000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104900" y="1605867"/>
              <a:ext cx="6553200" cy="292927"/>
            </a:xfrm>
            <a:prstGeom prst="rect">
              <a:avLst/>
            </a:prstGeom>
            <a:ln>
              <a:noFill/>
            </a:ln>
          </p:spPr>
          <p:txBody>
            <a:bodyPr wrap="square">
              <a:spAutoFit/>
            </a:bodyPr>
            <a:lstStyle/>
            <a:p>
              <a:endParaRPr lang="en-US" sz="1200">
                <a:solidFill>
                  <a:srgbClr val="000000"/>
                </a:solidFill>
              </a:endParaRPr>
            </a:p>
          </p:txBody>
        </p:sp>
      </p:grpSp>
      <p:cxnSp>
        <p:nvCxnSpPr>
          <p:cNvPr id="27" name="Straight Connector 26"/>
          <p:cNvCxnSpPr>
            <a:cxnSpLocks/>
          </p:cNvCxnSpPr>
          <p:nvPr/>
        </p:nvCxnSpPr>
        <p:spPr>
          <a:xfrm>
            <a:off x="1987379" y="6036474"/>
            <a:ext cx="8217243"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 name="Rectangle 1">
            <a:extLst>
              <a:ext uri="{FF2B5EF4-FFF2-40B4-BE49-F238E27FC236}">
                <a16:creationId xmlns:a16="http://schemas.microsoft.com/office/drawing/2014/main" id="{72845203-1CD1-4B91-83A9-36131587679E}"/>
              </a:ext>
            </a:extLst>
          </p:cNvPr>
          <p:cNvSpPr/>
          <p:nvPr/>
        </p:nvSpPr>
        <p:spPr>
          <a:xfrm>
            <a:off x="2961859" y="632111"/>
            <a:ext cx="6579706" cy="1877437"/>
          </a:xfrm>
          <a:prstGeom prst="rect">
            <a:avLst/>
          </a:prstGeom>
        </p:spPr>
        <p:txBody>
          <a:bodyPr wrap="square" lIns="91440" tIns="45720" rIns="91440" bIns="45720" anchor="t">
            <a:spAutoFit/>
          </a:bodyPr>
          <a:lstStyle/>
          <a:p>
            <a:endParaRPr lang="en-US"/>
          </a:p>
          <a:p>
            <a:r>
              <a:rPr lang="en-US"/>
              <a:t> </a:t>
            </a:r>
          </a:p>
          <a:p>
            <a:pPr algn="ctr"/>
            <a:r>
              <a:rPr lang="en-US" sz="3200" b="1">
                <a:solidFill>
                  <a:srgbClr val="3E55A2"/>
                </a:solidFill>
                <a:cs typeface="Times New Roman" panose="02020603050405020304" pitchFamily="18" charset="0"/>
              </a:rPr>
              <a:t>Behavioral Health Integration</a:t>
            </a:r>
          </a:p>
          <a:p>
            <a:pPr algn="ctr"/>
            <a:endParaRPr lang="en-US" sz="2400" b="1">
              <a:solidFill>
                <a:srgbClr val="3E55A2"/>
              </a:solidFill>
              <a:cs typeface="Times New Roman" panose="02020603050405020304" pitchFamily="18" charset="0"/>
            </a:endParaRPr>
          </a:p>
          <a:p>
            <a:pPr algn="ctr"/>
            <a:r>
              <a:rPr lang="en-US" sz="2400" b="1">
                <a:solidFill>
                  <a:srgbClr val="3E55A2"/>
                </a:solidFill>
                <a:cs typeface="Times New Roman"/>
              </a:rPr>
              <a:t>Key Decisions </a:t>
            </a:r>
            <a:endParaRPr lang="en-US" sz="2400" b="1">
              <a:solidFill>
                <a:srgbClr val="3E55A2"/>
              </a:solidFill>
              <a:cs typeface="Times New Roman" panose="02020603050405020304" pitchFamily="18" charset="0"/>
            </a:endParaRPr>
          </a:p>
        </p:txBody>
      </p:sp>
      <p:pic>
        <p:nvPicPr>
          <p:cNvPr id="13" name="Picture 12">
            <a:extLst>
              <a:ext uri="{FF2B5EF4-FFF2-40B4-BE49-F238E27FC236}">
                <a16:creationId xmlns:a16="http://schemas.microsoft.com/office/drawing/2014/main" id="{7131EAEA-1189-4F8B-A654-FB615BC67FD4}"/>
              </a:ext>
            </a:extLst>
          </p:cNvPr>
          <p:cNvPicPr>
            <a:picLocks noChangeAspect="1"/>
          </p:cNvPicPr>
          <p:nvPr/>
        </p:nvPicPr>
        <p:blipFill rotWithShape="1">
          <a:blip r:embed="rId3"/>
          <a:srcRect l="12722" t="12918" r="15646" b="33686"/>
          <a:stretch/>
        </p:blipFill>
        <p:spPr>
          <a:xfrm>
            <a:off x="5580695" y="3406663"/>
            <a:ext cx="1244601" cy="901700"/>
          </a:xfrm>
          <a:prstGeom prst="rect">
            <a:avLst/>
          </a:prstGeom>
        </p:spPr>
      </p:pic>
      <p:sp>
        <p:nvSpPr>
          <p:cNvPr id="5" name="Slide Number Placeholder 4">
            <a:extLst>
              <a:ext uri="{FF2B5EF4-FFF2-40B4-BE49-F238E27FC236}">
                <a16:creationId xmlns:a16="http://schemas.microsoft.com/office/drawing/2014/main" id="{839D8B25-9D3E-4831-9AAF-6D98219B5DE2}"/>
              </a:ext>
            </a:extLst>
          </p:cNvPr>
          <p:cNvSpPr>
            <a:spLocks noGrp="1"/>
          </p:cNvSpPr>
          <p:nvPr>
            <p:ph type="sldNum" sz="quarter" idx="12"/>
          </p:nvPr>
        </p:nvSpPr>
        <p:spPr/>
        <p:txBody>
          <a:bodyPr/>
          <a:lstStyle/>
          <a:p>
            <a:fld id="{7D6F3A52-8E96-4637-B61A-F904718285FB}" type="slidenum">
              <a:rPr lang="en-US" dirty="0" smtClean="0"/>
              <a:pPr/>
              <a:t>7</a:t>
            </a:fld>
            <a:endParaRPr lang="en-US"/>
          </a:p>
        </p:txBody>
      </p:sp>
      <p:pic>
        <p:nvPicPr>
          <p:cNvPr id="14" name="Picture 13">
            <a:extLst>
              <a:ext uri="{FF2B5EF4-FFF2-40B4-BE49-F238E27FC236}">
                <a16:creationId xmlns:a16="http://schemas.microsoft.com/office/drawing/2014/main" id="{F7A38E08-CB4A-4FB4-AA8C-1CF992E76F2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46164" y="4409403"/>
            <a:ext cx="1890275" cy="1020738"/>
          </a:xfrm>
          <a:prstGeom prst="rect">
            <a:avLst/>
          </a:prstGeom>
        </p:spPr>
      </p:pic>
      <p:pic>
        <p:nvPicPr>
          <p:cNvPr id="15" name="Picture 14">
            <a:extLst>
              <a:ext uri="{FF2B5EF4-FFF2-40B4-BE49-F238E27FC236}">
                <a16:creationId xmlns:a16="http://schemas.microsoft.com/office/drawing/2014/main" id="{230F8111-3B5C-4BF3-8A9F-0BADFC09093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314346" y="4484863"/>
            <a:ext cx="1693719" cy="1035075"/>
          </a:xfrm>
          <a:prstGeom prst="rect">
            <a:avLst/>
          </a:prstGeom>
        </p:spPr>
      </p:pic>
      <p:sp>
        <p:nvSpPr>
          <p:cNvPr id="16" name="TextBox 15">
            <a:extLst>
              <a:ext uri="{FF2B5EF4-FFF2-40B4-BE49-F238E27FC236}">
                <a16:creationId xmlns:a16="http://schemas.microsoft.com/office/drawing/2014/main" id="{06146D9B-08B7-4E1F-87EF-A2DDD62F8F89}"/>
              </a:ext>
            </a:extLst>
          </p:cNvPr>
          <p:cNvSpPr txBox="1"/>
          <p:nvPr/>
        </p:nvSpPr>
        <p:spPr>
          <a:xfrm>
            <a:off x="3204411" y="4725145"/>
            <a:ext cx="6094602" cy="646331"/>
          </a:xfrm>
          <a:prstGeom prst="rect">
            <a:avLst/>
          </a:prstGeom>
          <a:noFill/>
        </p:spPr>
        <p:txBody>
          <a:bodyPr wrap="square">
            <a:spAutoFit/>
          </a:bodyPr>
          <a:lstStyle/>
          <a:p>
            <a:pPr algn="ctr" rtl="0" fontAlgn="base"/>
            <a:r>
              <a:rPr lang="en-US" b="1" i="0" u="none" strike="noStrike">
                <a:solidFill>
                  <a:srgbClr val="3E55A2"/>
                </a:solidFill>
                <a:effectLst/>
                <a:latin typeface="Calibri" panose="020F0502020204030204" pitchFamily="34" charset="0"/>
              </a:rPr>
              <a:t>Stakeholder Advisory Group Meeting</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ctr" rtl="0" fontAlgn="base"/>
            <a:r>
              <a:rPr lang="en-US" b="1" i="0" u="none" strike="noStrike">
                <a:solidFill>
                  <a:srgbClr val="3E55A2"/>
                </a:solidFill>
                <a:effectLst/>
                <a:latin typeface="Calibri" panose="020F0502020204030204" pitchFamily="34" charset="0"/>
              </a:rPr>
              <a:t>December 8, 2021</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3880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525005-2554-43EB-9D9F-BA641E0797DB}"/>
              </a:ext>
            </a:extLst>
          </p:cNvPr>
          <p:cNvSpPr>
            <a:spLocks noGrp="1"/>
          </p:cNvSpPr>
          <p:nvPr>
            <p:ph type="title"/>
          </p:nvPr>
        </p:nvSpPr>
        <p:spPr>
          <a:xfrm>
            <a:off x="366696" y="227056"/>
            <a:ext cx="3808268" cy="5063924"/>
          </a:xfrm>
        </p:spPr>
        <p:txBody>
          <a:bodyPr>
            <a:normAutofit fontScale="90000"/>
          </a:bodyPr>
          <a:lstStyle/>
          <a:p>
            <a:r>
              <a:rPr lang="en-US" sz="4200" b="1">
                <a:solidFill>
                  <a:schemeClr val="bg1"/>
                </a:solidFill>
              </a:rPr>
              <a:t>New Implementation Date: </a:t>
            </a:r>
            <a:br>
              <a:rPr lang="en-US" sz="4200" b="1">
                <a:solidFill>
                  <a:schemeClr val="bg1"/>
                </a:solidFill>
              </a:rPr>
            </a:br>
            <a:br>
              <a:rPr lang="en-US" sz="4200" b="1">
                <a:solidFill>
                  <a:schemeClr val="bg1"/>
                </a:solidFill>
              </a:rPr>
            </a:br>
            <a:r>
              <a:rPr lang="en-US" sz="8000" b="1">
                <a:solidFill>
                  <a:schemeClr val="bg1"/>
                </a:solidFill>
              </a:rPr>
              <a:t>OCTOBER 1, 2023</a:t>
            </a:r>
            <a:br>
              <a:rPr lang="en-US" sz="4200">
                <a:solidFill>
                  <a:schemeClr val="bg1"/>
                </a:solidFill>
              </a:rPr>
            </a:br>
            <a:r>
              <a:rPr lang="en-US" sz="4200">
                <a:solidFill>
                  <a:schemeClr val="bg1"/>
                </a:solidFill>
              </a:rPr>
              <a:t> </a:t>
            </a:r>
          </a:p>
        </p:txBody>
      </p:sp>
      <p:graphicFrame>
        <p:nvGraphicFramePr>
          <p:cNvPr id="15" name="Content Placeholder 2">
            <a:extLst>
              <a:ext uri="{FF2B5EF4-FFF2-40B4-BE49-F238E27FC236}">
                <a16:creationId xmlns:a16="http://schemas.microsoft.com/office/drawing/2014/main" id="{9C1CB7A9-8F71-4012-A762-844D120D4671}"/>
              </a:ext>
            </a:extLst>
          </p:cNvPr>
          <p:cNvGraphicFramePr>
            <a:graphicFrameLocks noGrp="1"/>
          </p:cNvGraphicFramePr>
          <p:nvPr>
            <p:ph idx="1"/>
            <p:extLst>
              <p:ext uri="{D42A27DB-BD31-4B8C-83A1-F6EECF244321}">
                <p14:modId xmlns:p14="http://schemas.microsoft.com/office/powerpoint/2010/main" val="273984128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29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0F717C4-5FC1-4295-B5B6-FA2546B15CC8}"/>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Work Stream 1 – Work Group 1  (Services)</a:t>
            </a:r>
          </a:p>
        </p:txBody>
      </p:sp>
      <p:sp>
        <p:nvSpPr>
          <p:cNvPr id="3" name="Content Placeholder 2">
            <a:extLst>
              <a:ext uri="{FF2B5EF4-FFF2-40B4-BE49-F238E27FC236}">
                <a16:creationId xmlns:a16="http://schemas.microsoft.com/office/drawing/2014/main" id="{3FABA4D0-F61F-4DE6-8ADD-DBED59015537}"/>
              </a:ext>
            </a:extLst>
          </p:cNvPr>
          <p:cNvSpPr>
            <a:spLocks noGrp="1"/>
          </p:cNvSpPr>
          <p:nvPr>
            <p:ph idx="1"/>
          </p:nvPr>
        </p:nvSpPr>
        <p:spPr>
          <a:xfrm>
            <a:off x="1368637" y="2238402"/>
            <a:ext cx="9708995" cy="3567173"/>
          </a:xfrm>
        </p:spPr>
        <p:txBody>
          <a:bodyPr anchor="ctr">
            <a:normAutofit/>
          </a:bodyPr>
          <a:lstStyle/>
          <a:p>
            <a:pPr marL="0" indent="0">
              <a:buNone/>
            </a:pPr>
            <a:r>
              <a:rPr lang="en-US" sz="2400">
                <a:effectLst/>
                <a:latin typeface="Calibri" panose="020F0502020204030204" pitchFamily="34" charset="0"/>
                <a:ea typeface="Calibri" panose="020F0502020204030204" pitchFamily="34" charset="0"/>
                <a:cs typeface="Times New Roman" panose="02020603050405020304" pitchFamily="18" charset="0"/>
              </a:rPr>
              <a:t>Work Stream 1/Work Group 1 provided recommendations to the Steering Committee, and subsequently the Directors of DBH and DHCF, </a:t>
            </a:r>
          </a:p>
          <a:p>
            <a:pPr marL="0" indent="0">
              <a:buNone/>
            </a:pPr>
            <a:r>
              <a:rPr lang="en-US" sz="2400">
                <a:effectLst/>
                <a:latin typeface="Calibri" panose="020F0502020204030204" pitchFamily="34" charset="0"/>
                <a:ea typeface="Calibri" panose="020F0502020204030204" pitchFamily="34" charset="0"/>
                <a:cs typeface="Times New Roman" panose="02020603050405020304" pitchFamily="18" charset="0"/>
              </a:rPr>
              <a:t>for </a:t>
            </a:r>
            <a:r>
              <a:rPr lang="en-US" sz="2400" u="sng">
                <a:effectLst/>
                <a:latin typeface="Calibri" panose="020F0502020204030204" pitchFamily="34" charset="0"/>
                <a:ea typeface="Calibri" panose="020F0502020204030204" pitchFamily="34" charset="0"/>
                <a:cs typeface="Times New Roman" panose="02020603050405020304" pitchFamily="18" charset="0"/>
              </a:rPr>
              <a:t>Services</a:t>
            </a:r>
            <a:r>
              <a:rPr lang="en-US" sz="2400">
                <a:effectLst/>
                <a:latin typeface="Calibri" panose="020F0502020204030204" pitchFamily="34" charset="0"/>
                <a:ea typeface="Calibri" panose="020F0502020204030204" pitchFamily="34" charset="0"/>
                <a:cs typeface="Times New Roman" panose="02020603050405020304" pitchFamily="18" charset="0"/>
              </a:rPr>
              <a:t>, new and existing, for inclusion in the Rate Study. </a:t>
            </a:r>
          </a:p>
          <a:p>
            <a:pPr marL="0" indent="0">
              <a:buNone/>
            </a:pPr>
            <a:r>
              <a:rPr lang="en-US" sz="2400">
                <a:effectLst/>
                <a:latin typeface="Calibri" panose="020F0502020204030204" pitchFamily="34" charset="0"/>
                <a:ea typeface="Calibri" panose="020F0502020204030204" pitchFamily="34" charset="0"/>
                <a:cs typeface="Times New Roman" panose="02020603050405020304" pitchFamily="18" charset="0"/>
              </a:rPr>
              <a:t>Some of the recommendations include alternative payment models and some represent priorities for the District such as High-Fidelity Wraparound and Peer Support Services.</a:t>
            </a:r>
          </a:p>
          <a:p>
            <a:endParaRPr lang="en-US" sz="2400"/>
          </a:p>
        </p:txBody>
      </p:sp>
      <p:pic>
        <p:nvPicPr>
          <p:cNvPr id="11" name="Picture 10">
            <a:extLst>
              <a:ext uri="{FF2B5EF4-FFF2-40B4-BE49-F238E27FC236}">
                <a16:creationId xmlns:a16="http://schemas.microsoft.com/office/drawing/2014/main" id="{4928FE27-34CA-442D-8F3D-06A6B7214E9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0185" y="5421436"/>
            <a:ext cx="1890275" cy="1020738"/>
          </a:xfrm>
          <a:prstGeom prst="rect">
            <a:avLst/>
          </a:prstGeom>
        </p:spPr>
      </p:pic>
      <p:pic>
        <p:nvPicPr>
          <p:cNvPr id="13" name="Picture 12">
            <a:extLst>
              <a:ext uri="{FF2B5EF4-FFF2-40B4-BE49-F238E27FC236}">
                <a16:creationId xmlns:a16="http://schemas.microsoft.com/office/drawing/2014/main" id="{096F24D4-9A4A-4062-9E07-10518A0FDAA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858096" y="5462020"/>
            <a:ext cx="1693719" cy="1035075"/>
          </a:xfrm>
          <a:prstGeom prst="rect">
            <a:avLst/>
          </a:prstGeom>
        </p:spPr>
      </p:pic>
    </p:spTree>
    <p:extLst>
      <p:ext uri="{BB962C8B-B14F-4D97-AF65-F5344CB8AC3E}">
        <p14:creationId xmlns:p14="http://schemas.microsoft.com/office/powerpoint/2010/main" val="1925573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SharedWithUsers xmlns="6b00d7e0-e616-4514-afba-214f02fd5cd7">
      <UserInfo>
        <DisplayName>Byrd, Melisa (DHCF)</DisplayName>
        <AccountId>360</AccountId>
        <AccountType/>
      </UserInfo>
      <UserInfo>
        <DisplayName>Christopherson, Ekaterina (DHCF)</DisplayName>
        <AccountId>2246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0F46A8A6955F4F861B79E08A6E4186" ma:contentTypeVersion="14" ma:contentTypeDescription="Create a new document." ma:contentTypeScope="" ma:versionID="86317eb6236ae5abbfbcb0a37a7578d3">
  <xsd:schema xmlns:xsd="http://www.w3.org/2001/XMLSchema" xmlns:xs="http://www.w3.org/2001/XMLSchema" xmlns:p="http://schemas.microsoft.com/office/2006/metadata/properties" xmlns:ns1="http://schemas.microsoft.com/sharepoint/v3" xmlns:ns2="6b00d7e0-e616-4514-afba-214f02fd5cd7" xmlns:ns3="bafaecf2-0dc1-49ff-aa4b-54c0dff8ce91" xmlns:ns4="http://schemas.microsoft.com/sharepoint/v4" targetNamespace="http://schemas.microsoft.com/office/2006/metadata/properties" ma:root="true" ma:fieldsID="19cbcf376cbe2e57933ab0191b0e52ea" ns1:_="" ns2:_="" ns3:_="" ns4:_="">
    <xsd:import namespace="http://schemas.microsoft.com/sharepoint/v3"/>
    <xsd:import namespace="6b00d7e0-e616-4514-afba-214f02fd5cd7"/>
    <xsd:import namespace="bafaecf2-0dc1-49ff-aa4b-54c0dff8ce91"/>
    <xsd:import namespace="http://schemas.microsoft.com/sharepoint/v4"/>
    <xsd:element name="properties">
      <xsd:complexType>
        <xsd:sequence>
          <xsd:element name="documentManagement">
            <xsd:complexType>
              <xsd:all>
                <xsd:element ref="ns2:SharedWithUsers" minOccurs="0"/>
                <xsd:element ref="ns2:SharedWithDetails" minOccurs="0"/>
                <xsd:element ref="ns1:PublishingStartDate" minOccurs="0"/>
                <xsd:element ref="ns1:PublishingExpirationDate"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ServiceDateTaken" minOccurs="0"/>
                <xsd:element ref="ns4:IconOverla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00d7e0-e616-4514-afba-214f02fd5cd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faecf2-0dc1-49ff-aa4b-54c0dff8ce9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0AF557-4E1B-4AC2-8554-6056E2A8DD7F}">
  <ds:schemaRefs>
    <ds:schemaRef ds:uri="6b00d7e0-e616-4514-afba-214f02fd5cd7"/>
    <ds:schemaRef ds:uri="http://schemas.microsoft.com/office/2006/metadata/properties"/>
    <ds:schemaRef ds:uri="http://schemas.microsoft.com/office/infopath/2007/PartnerControls"/>
    <ds:schemaRef ds:uri="http://schemas.microsoft.com/sharepoint/v3"/>
    <ds:schemaRef ds:uri="http://schemas.microsoft.com/sharepoint/v4"/>
  </ds:schemaRefs>
</ds:datastoreItem>
</file>

<file path=customXml/itemProps2.xml><?xml version="1.0" encoding="utf-8"?>
<ds:datastoreItem xmlns:ds="http://schemas.openxmlformats.org/officeDocument/2006/customXml" ds:itemID="{1D58BA2A-A3B9-42FA-9996-FD17D464A7B9}">
  <ds:schemaRefs>
    <ds:schemaRef ds:uri="http://schemas.microsoft.com/sharepoint/v3/contenttype/forms"/>
  </ds:schemaRefs>
</ds:datastoreItem>
</file>

<file path=customXml/itemProps3.xml><?xml version="1.0" encoding="utf-8"?>
<ds:datastoreItem xmlns:ds="http://schemas.openxmlformats.org/officeDocument/2006/customXml" ds:itemID="{7D0050EA-C7E4-4DA7-B13C-58C53A6849D6}">
  <ds:schemaRefs>
    <ds:schemaRef ds:uri="6b00d7e0-e616-4514-afba-214f02fd5cd7"/>
    <ds:schemaRef ds:uri="bafaecf2-0dc1-49ff-aa4b-54c0dff8ce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122</TotalTime>
  <Words>1373</Words>
  <Application>Microsoft Office PowerPoint</Application>
  <PresentationFormat>Widescreen</PresentationFormat>
  <Paragraphs>185</Paragraphs>
  <Slides>27</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Segoe UI</vt:lpstr>
      <vt:lpstr>Times New Roman</vt:lpstr>
      <vt:lpstr>Wingdings</vt:lpstr>
      <vt:lpstr>Wingdings,Sans-Serif</vt:lpstr>
      <vt:lpstr>Office Theme</vt:lpstr>
      <vt:lpstr>Office Theme</vt:lpstr>
      <vt:lpstr>PowerPoint Presentation</vt:lpstr>
      <vt:lpstr>PowerPoint Presentation</vt:lpstr>
      <vt:lpstr>PowerPoint Presentation</vt:lpstr>
      <vt:lpstr>PowerPoint Presentation</vt:lpstr>
      <vt:lpstr>PowerPoint Presentation</vt:lpstr>
      <vt:lpstr>Thank You!</vt:lpstr>
      <vt:lpstr>PowerPoint Presentation</vt:lpstr>
      <vt:lpstr>New Implementation Date:   OCTOBER 1, 2023  </vt:lpstr>
      <vt:lpstr>Work Stream 1 – Work Group 1  (Services)</vt:lpstr>
      <vt:lpstr>Services</vt:lpstr>
      <vt:lpstr>PowerPoint Presentation</vt:lpstr>
      <vt:lpstr>The District is striving for accessible, continuous, and effective whole person care across the Lifespan.</vt:lpstr>
      <vt:lpstr>Work Stream 2 – Work Group 2 (Contracting)</vt:lpstr>
      <vt:lpstr>PowerPoint Presentation</vt:lpstr>
      <vt:lpstr>Improving Health Plan Accountability for Behavioral Health </vt:lpstr>
      <vt:lpstr>TRANSITION PLANNING</vt:lpstr>
      <vt:lpstr>Work Stream 3 - Work Group 3 (Stakeholders)</vt:lpstr>
      <vt:lpstr>Network Adequacy</vt:lpstr>
      <vt:lpstr>PowerPoint Presentation</vt:lpstr>
      <vt:lpstr>Work Stream 4 - Work Group 4 (Performance)</vt:lpstr>
      <vt:lpstr>Performance Metrics and Population Monitoring</vt:lpstr>
      <vt:lpstr>Work Stream 5 – Rate Study</vt:lpstr>
      <vt:lpstr>PowerPoint Presentation</vt:lpstr>
      <vt:lpstr>PowerPoint Presentation</vt:lpstr>
      <vt:lpstr>What’s Next?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Jennifer (DHCF)</dc:creator>
  <cp:lastModifiedBy>Joyce, Jennifer (DHCF)</cp:lastModifiedBy>
  <cp:revision>41</cp:revision>
  <dcterms:created xsi:type="dcterms:W3CDTF">2021-10-05T19:52:43Z</dcterms:created>
  <dcterms:modified xsi:type="dcterms:W3CDTF">2021-12-08T19:03:01Z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0x0101009E0F46A8A6955F4F861B79E08A6E4186</vt:lpwstr>
  </property>
</Properties>
</file>