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47"/>
  </p:notesMasterIdLst>
  <p:sldIdLst>
    <p:sldId id="1149" r:id="rId5"/>
    <p:sldId id="1096" r:id="rId6"/>
    <p:sldId id="1118" r:id="rId7"/>
    <p:sldId id="1137" r:id="rId8"/>
    <p:sldId id="1106" r:id="rId9"/>
    <p:sldId id="1138" r:id="rId10"/>
    <p:sldId id="1139" r:id="rId11"/>
    <p:sldId id="1141" r:id="rId12"/>
    <p:sldId id="1122" r:id="rId13"/>
    <p:sldId id="1142" r:id="rId14"/>
    <p:sldId id="1143" r:id="rId15"/>
    <p:sldId id="1144" r:id="rId16"/>
    <p:sldId id="1145" r:id="rId17"/>
    <p:sldId id="1151" r:id="rId18"/>
    <p:sldId id="1152" r:id="rId19"/>
    <p:sldId id="1153" r:id="rId20"/>
    <p:sldId id="1154" r:id="rId21"/>
    <p:sldId id="1156" r:id="rId22"/>
    <p:sldId id="1157" r:id="rId23"/>
    <p:sldId id="1158" r:id="rId24"/>
    <p:sldId id="1159" r:id="rId25"/>
    <p:sldId id="1160" r:id="rId26"/>
    <p:sldId id="1161" r:id="rId27"/>
    <p:sldId id="1162" r:id="rId28"/>
    <p:sldId id="1163" r:id="rId29"/>
    <p:sldId id="1164" r:id="rId30"/>
    <p:sldId id="1165" r:id="rId31"/>
    <p:sldId id="1166" r:id="rId32"/>
    <p:sldId id="1167" r:id="rId33"/>
    <p:sldId id="1168" r:id="rId34"/>
    <p:sldId id="1169" r:id="rId35"/>
    <p:sldId id="1170" r:id="rId36"/>
    <p:sldId id="1171" r:id="rId37"/>
    <p:sldId id="1172" r:id="rId38"/>
    <p:sldId id="1146" r:id="rId39"/>
    <p:sldId id="1147" r:id="rId40"/>
    <p:sldId id="1130" r:id="rId41"/>
    <p:sldId id="1134" r:id="rId42"/>
    <p:sldId id="1135" r:id="rId43"/>
    <p:sldId id="1136" r:id="rId44"/>
    <p:sldId id="1173" r:id="rId45"/>
    <p:sldId id="114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4DC259-565B-4C31-9EAF-B7D15FF2706E}">
          <p14:sldIdLst>
            <p14:sldId id="1149"/>
          </p14:sldIdLst>
        </p14:section>
        <p14:section name="Untitled Section" id="{B8721796-C191-4C99-9AC2-B967B4550EEE}">
          <p14:sldIdLst>
            <p14:sldId id="1096"/>
            <p14:sldId id="1118"/>
            <p14:sldId id="1137"/>
            <p14:sldId id="1106"/>
            <p14:sldId id="1138"/>
            <p14:sldId id="1139"/>
            <p14:sldId id="1141"/>
            <p14:sldId id="1122"/>
            <p14:sldId id="1142"/>
            <p14:sldId id="1143"/>
            <p14:sldId id="1144"/>
            <p14:sldId id="1145"/>
            <p14:sldId id="1151"/>
            <p14:sldId id="1152"/>
            <p14:sldId id="1153"/>
            <p14:sldId id="1154"/>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46"/>
            <p14:sldId id="1147"/>
            <p14:sldId id="1130"/>
            <p14:sldId id="1134"/>
            <p14:sldId id="1135"/>
            <p14:sldId id="1136"/>
            <p14:sldId id="1173"/>
            <p14:sldId id="11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DFAB13-233F-4568-737D-54EC53770520}" name="Bishop, Cavella (DHCF)" initials="B(" userId="S::cavella.bishop@dc.gov::a8160110-93b7-4dab-8d0b-14c474f3b9eb" providerId="AD"/>
  <p188:author id="{3C68D4B4-9D57-4401-AC80-745DDF88A5B2}" name="Sonosky, Colleen (DHCF)" initials="S(" userId="S::colleen.sonosky@dc.gov::37f4246f-acef-4a9d-8034-5615587fa6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uitt, Lisa (DHCF)" initials="TL(" lastIdx="4" clrIdx="0">
    <p:extLst>
      <p:ext uri="{19B8F6BF-5375-455C-9EA6-DF929625EA0E}">
        <p15:presenceInfo xmlns:p15="http://schemas.microsoft.com/office/powerpoint/2012/main" userId="S::lisa.truitt@dc.gov::0bb43659-af2d-40bf-95c7-2bb3bb60c583" providerId="AD"/>
      </p:ext>
    </p:extLst>
  </p:cmAuthor>
  <p:cmAuthor id="2" name="Guest User" initials="GU" lastIdx="3" clrIdx="1">
    <p:extLst>
      <p:ext uri="{19B8F6BF-5375-455C-9EA6-DF929625EA0E}">
        <p15:presenceInfo xmlns:p15="http://schemas.microsoft.com/office/powerpoint/2012/main" userId="S::urn:spo:anon#6f44aeb2f626c284b82cd1ba352b51602c7e002617133eadf0974b7bea367265::" providerId="AD"/>
      </p:ext>
    </p:extLst>
  </p:cmAuthor>
  <p:cmAuthor id="3" name="Bishop, Cavella (DHCF)" initials="B(" lastIdx="4" clrIdx="2">
    <p:extLst>
      <p:ext uri="{19B8F6BF-5375-455C-9EA6-DF929625EA0E}">
        <p15:presenceInfo xmlns:p15="http://schemas.microsoft.com/office/powerpoint/2012/main" userId="S::cavella.bishop@dc.gov::a8160110-93b7-4dab-8d0b-14c474f3b9eb" providerId="AD"/>
      </p:ext>
    </p:extLst>
  </p:cmAuthor>
  <p:cmAuthor id="4" name="Kelly, Lynda (DHCF)" initials="KL(" lastIdx="2" clrIdx="3">
    <p:extLst>
      <p:ext uri="{19B8F6BF-5375-455C-9EA6-DF929625EA0E}">
        <p15:presenceInfo xmlns:p15="http://schemas.microsoft.com/office/powerpoint/2012/main" userId="S::Lynda.Kelly@dc.gov::a331c7d4-b781-481f-8d00-f5a0a779de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7DE38E"/>
    <a:srgbClr val="BAF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36C96-7E9D-DDA7-7451-0207B3C56720}" v="31" dt="2023-05-04T17:38:20.090"/>
    <p1510:client id="{237AF857-0DC5-C148-1D1E-B6099EADBFF9}" v="244" dt="2023-05-03T12:55:47.708"/>
    <p1510:client id="{2D06696D-0337-F7FB-5508-F8405FE9A522}" v="41" dt="2023-05-05T08:05:02.182"/>
    <p1510:client id="{A3024933-89AA-C089-4A8F-59CE75C8CD4A}" v="46" dt="2023-05-03T15:25:56.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B8D5A-6E41-4C75-BADA-4C236157CF87}"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89885-2CA4-42D9-980B-8B7F021CED6C}" type="slidenum">
              <a:rPr lang="en-US" smtClean="0"/>
              <a:t>‹#›</a:t>
            </a:fld>
            <a:endParaRPr lang="en-US"/>
          </a:p>
        </p:txBody>
      </p:sp>
    </p:spTree>
    <p:extLst>
      <p:ext uri="{BB962C8B-B14F-4D97-AF65-F5344CB8AC3E}">
        <p14:creationId xmlns:p14="http://schemas.microsoft.com/office/powerpoint/2010/main" val="143566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F89885-2CA4-42D9-980B-8B7F021CED6C}" type="slidenum">
              <a:rPr lang="en-US" smtClean="0"/>
              <a:t>31</a:t>
            </a:fld>
            <a:endParaRPr lang="en-US"/>
          </a:p>
        </p:txBody>
      </p:sp>
    </p:spTree>
    <p:extLst>
      <p:ext uri="{BB962C8B-B14F-4D97-AF65-F5344CB8AC3E}">
        <p14:creationId xmlns:p14="http://schemas.microsoft.com/office/powerpoint/2010/main" val="405785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9B5F-1389-46BE-AEB6-35894AC92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D35EF-76ED-4481-A938-3EB8187E9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A35641-9697-4F54-8A9B-5C112F0C87FD}"/>
              </a:ext>
            </a:extLst>
          </p:cNvPr>
          <p:cNvSpPr>
            <a:spLocks noGrp="1"/>
          </p:cNvSpPr>
          <p:nvPr>
            <p:ph type="dt" sz="half" idx="10"/>
          </p:nvPr>
        </p:nvSpPr>
        <p:spPr/>
        <p:txBody>
          <a:bodyPr/>
          <a:lstStyle/>
          <a:p>
            <a:fld id="{265C5E8F-0520-4AB9-8CFF-CC6005F4185F}" type="datetime1">
              <a:rPr lang="en-US" smtClean="0"/>
              <a:t>5/17/2023</a:t>
            </a:fld>
            <a:endParaRPr lang="en-US"/>
          </a:p>
        </p:txBody>
      </p:sp>
      <p:sp>
        <p:nvSpPr>
          <p:cNvPr id="5" name="Footer Placeholder 4">
            <a:extLst>
              <a:ext uri="{FF2B5EF4-FFF2-40B4-BE49-F238E27FC236}">
                <a16:creationId xmlns:a16="http://schemas.microsoft.com/office/drawing/2014/main" id="{351F80AB-4356-4AC8-8ADF-A858D5B112E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7C5BF5C-0087-435D-AC8D-101280006B63}"/>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27511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2C88-CFF2-44D8-98AB-7D540C5AF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7FB37-C040-4AF5-A7CD-90ED928D7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B16B8-394B-41FD-BAB7-96F723637B64}"/>
              </a:ext>
            </a:extLst>
          </p:cNvPr>
          <p:cNvSpPr>
            <a:spLocks noGrp="1"/>
          </p:cNvSpPr>
          <p:nvPr>
            <p:ph type="dt" sz="half" idx="10"/>
          </p:nvPr>
        </p:nvSpPr>
        <p:spPr/>
        <p:txBody>
          <a:bodyPr/>
          <a:lstStyle/>
          <a:p>
            <a:fld id="{7434446C-D6A3-4649-B858-FFA0369DAD13}" type="datetime1">
              <a:rPr lang="en-US" smtClean="0"/>
              <a:t>5/17/2023</a:t>
            </a:fld>
            <a:endParaRPr lang="en-US"/>
          </a:p>
        </p:txBody>
      </p:sp>
      <p:sp>
        <p:nvSpPr>
          <p:cNvPr id="5" name="Footer Placeholder 4">
            <a:extLst>
              <a:ext uri="{FF2B5EF4-FFF2-40B4-BE49-F238E27FC236}">
                <a16:creationId xmlns:a16="http://schemas.microsoft.com/office/drawing/2014/main" id="{C3F44E51-6B47-4CFB-9323-FDAF19AEE50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CF0B46C-424E-4D68-892A-18608F252CB8}"/>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129282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1B6CF-6746-4A7C-AAD7-9C24B07F1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A0B34-1A34-4951-841F-1A7D8911ED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E16AF-347F-4C1D-A598-7B9FB15FF728}"/>
              </a:ext>
            </a:extLst>
          </p:cNvPr>
          <p:cNvSpPr>
            <a:spLocks noGrp="1"/>
          </p:cNvSpPr>
          <p:nvPr>
            <p:ph type="dt" sz="half" idx="10"/>
          </p:nvPr>
        </p:nvSpPr>
        <p:spPr/>
        <p:txBody>
          <a:bodyPr/>
          <a:lstStyle/>
          <a:p>
            <a:fld id="{8608C937-149B-40F7-AB6D-FFA3515F825A}" type="datetime1">
              <a:rPr lang="en-US" smtClean="0"/>
              <a:t>5/17/2023</a:t>
            </a:fld>
            <a:endParaRPr lang="en-US"/>
          </a:p>
        </p:txBody>
      </p:sp>
      <p:sp>
        <p:nvSpPr>
          <p:cNvPr id="5" name="Footer Placeholder 4">
            <a:extLst>
              <a:ext uri="{FF2B5EF4-FFF2-40B4-BE49-F238E27FC236}">
                <a16:creationId xmlns:a16="http://schemas.microsoft.com/office/drawing/2014/main" id="{28E30AA0-407E-4DF7-8C5F-A01BC2ED2B4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C629724-C97B-4A60-AD9B-F3A7AC1181DF}"/>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50387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6F87-263B-41D7-8C2F-2417AB9DB0A5}"/>
              </a:ext>
            </a:extLst>
          </p:cNvPr>
          <p:cNvSpPr>
            <a:spLocks noGrp="1"/>
          </p:cNvSpPr>
          <p:nvPr>
            <p:ph type="title" hasCustomPrompt="1"/>
          </p:nvPr>
        </p:nvSpPr>
        <p:spPr>
          <a:xfrm>
            <a:off x="838200" y="2514437"/>
            <a:ext cx="10515600" cy="1325563"/>
          </a:xfrm>
          <a:noFill/>
        </p:spPr>
        <p:txBody>
          <a:bodyPr>
            <a:noAutofit/>
          </a:bodyPr>
          <a:lstStyle>
            <a:lvl1pPr algn="l">
              <a:defRPr sz="5500">
                <a:solidFill>
                  <a:schemeClr val="bg1"/>
                </a:solidFill>
              </a:defRPr>
            </a:lvl1pPr>
          </a:lstStyle>
          <a:p>
            <a:r>
              <a:rPr lang="en-US"/>
              <a:t>Section Title</a:t>
            </a:r>
            <a:br>
              <a:rPr lang="en-US"/>
            </a:br>
            <a:r>
              <a:rPr lang="en-US"/>
              <a:t>Goes Here</a:t>
            </a:r>
          </a:p>
        </p:txBody>
      </p:sp>
    </p:spTree>
    <p:extLst>
      <p:ext uri="{BB962C8B-B14F-4D97-AF65-F5344CB8AC3E}">
        <p14:creationId xmlns:p14="http://schemas.microsoft.com/office/powerpoint/2010/main" val="29701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8299-6386-4904-8339-E559041BB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8107B-951C-4A88-89E6-C40A25D705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57CC2-F777-4E5E-B5BD-547A0DB84FEB}"/>
              </a:ext>
            </a:extLst>
          </p:cNvPr>
          <p:cNvSpPr>
            <a:spLocks noGrp="1"/>
          </p:cNvSpPr>
          <p:nvPr>
            <p:ph type="dt" sz="half" idx="10"/>
          </p:nvPr>
        </p:nvSpPr>
        <p:spPr/>
        <p:txBody>
          <a:bodyPr/>
          <a:lstStyle/>
          <a:p>
            <a:fld id="{5A46DD45-76B3-4643-834F-D0C13223A98D}" type="datetime1">
              <a:rPr lang="en-US" smtClean="0"/>
              <a:t>5/17/2023</a:t>
            </a:fld>
            <a:endParaRPr lang="en-US"/>
          </a:p>
        </p:txBody>
      </p:sp>
      <p:sp>
        <p:nvSpPr>
          <p:cNvPr id="5" name="Footer Placeholder 4">
            <a:extLst>
              <a:ext uri="{FF2B5EF4-FFF2-40B4-BE49-F238E27FC236}">
                <a16:creationId xmlns:a16="http://schemas.microsoft.com/office/drawing/2014/main" id="{CCC9FEF1-F911-4012-9DDD-7DDDBC9743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8E656D8-637B-49F4-8E48-6441BC36166C}"/>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40077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E0DD-0480-477C-9AF5-B69E2DD1B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33DE8-6F88-4067-9256-015561003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CC98CC-7326-4D52-B795-E6DD3DAEC1D0}"/>
              </a:ext>
            </a:extLst>
          </p:cNvPr>
          <p:cNvSpPr>
            <a:spLocks noGrp="1"/>
          </p:cNvSpPr>
          <p:nvPr>
            <p:ph type="dt" sz="half" idx="10"/>
          </p:nvPr>
        </p:nvSpPr>
        <p:spPr/>
        <p:txBody>
          <a:bodyPr/>
          <a:lstStyle/>
          <a:p>
            <a:fld id="{13FC27A9-4D27-4145-AF30-ACCC0C9401E3}" type="datetime1">
              <a:rPr lang="en-US" smtClean="0"/>
              <a:t>5/17/2023</a:t>
            </a:fld>
            <a:endParaRPr lang="en-US"/>
          </a:p>
        </p:txBody>
      </p:sp>
      <p:sp>
        <p:nvSpPr>
          <p:cNvPr id="5" name="Footer Placeholder 4">
            <a:extLst>
              <a:ext uri="{FF2B5EF4-FFF2-40B4-BE49-F238E27FC236}">
                <a16:creationId xmlns:a16="http://schemas.microsoft.com/office/drawing/2014/main" id="{462647B6-7AF6-4E4D-979C-8D5B12D8394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FD3745B-F104-45FC-9CA6-0B3D6BDBA837}"/>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3387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0BA9-167C-4D00-A765-7971DD5D5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A38FF-B53D-419E-A998-80F0B1385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6D35C5-AA5B-4CF3-B2FE-BDE197AE4E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F4D246-8E22-4296-A161-5760B93809FC}"/>
              </a:ext>
            </a:extLst>
          </p:cNvPr>
          <p:cNvSpPr>
            <a:spLocks noGrp="1"/>
          </p:cNvSpPr>
          <p:nvPr>
            <p:ph type="dt" sz="half" idx="10"/>
          </p:nvPr>
        </p:nvSpPr>
        <p:spPr/>
        <p:txBody>
          <a:bodyPr/>
          <a:lstStyle/>
          <a:p>
            <a:fld id="{EB3B2DD7-22AD-4B65-986D-0DF1D529CDF4}" type="datetime1">
              <a:rPr lang="en-US" smtClean="0"/>
              <a:t>5/17/2023</a:t>
            </a:fld>
            <a:endParaRPr lang="en-US"/>
          </a:p>
        </p:txBody>
      </p:sp>
      <p:sp>
        <p:nvSpPr>
          <p:cNvPr id="6" name="Footer Placeholder 5">
            <a:extLst>
              <a:ext uri="{FF2B5EF4-FFF2-40B4-BE49-F238E27FC236}">
                <a16:creationId xmlns:a16="http://schemas.microsoft.com/office/drawing/2014/main" id="{647D83AC-837A-467B-B172-2079BD5C494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5C1293B-2185-4804-BEEB-74077EC02376}"/>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12434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4164-C38E-407B-9AC9-D615111918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51A651-527D-4D7A-93BF-2F34A041E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57A1B-270D-4DDB-AB0F-4C19E5370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C018F-8C90-4C08-B07D-2B6BC1088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CB0290-2233-4817-A903-6FF6CADC9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49141-3423-4E74-9D69-C61A09C47208}"/>
              </a:ext>
            </a:extLst>
          </p:cNvPr>
          <p:cNvSpPr>
            <a:spLocks noGrp="1"/>
          </p:cNvSpPr>
          <p:nvPr>
            <p:ph type="dt" sz="half" idx="10"/>
          </p:nvPr>
        </p:nvSpPr>
        <p:spPr/>
        <p:txBody>
          <a:bodyPr/>
          <a:lstStyle/>
          <a:p>
            <a:fld id="{65B1099F-53FB-41BD-AFAC-B0C56B7B184B}" type="datetime1">
              <a:rPr lang="en-US" smtClean="0"/>
              <a:t>5/17/2023</a:t>
            </a:fld>
            <a:endParaRPr lang="en-US"/>
          </a:p>
        </p:txBody>
      </p:sp>
      <p:sp>
        <p:nvSpPr>
          <p:cNvPr id="8" name="Footer Placeholder 7">
            <a:extLst>
              <a:ext uri="{FF2B5EF4-FFF2-40B4-BE49-F238E27FC236}">
                <a16:creationId xmlns:a16="http://schemas.microsoft.com/office/drawing/2014/main" id="{AC325CB0-918F-4F89-B2EC-D7D3BDFA161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7061556-E699-4578-A095-A8CCB549FDFB}"/>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196144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CCBA-8009-482B-BE03-3524828A1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E75D4-C508-4C7C-8890-2411F04D3360}"/>
              </a:ext>
            </a:extLst>
          </p:cNvPr>
          <p:cNvSpPr>
            <a:spLocks noGrp="1"/>
          </p:cNvSpPr>
          <p:nvPr>
            <p:ph type="dt" sz="half" idx="10"/>
          </p:nvPr>
        </p:nvSpPr>
        <p:spPr/>
        <p:txBody>
          <a:bodyPr/>
          <a:lstStyle/>
          <a:p>
            <a:fld id="{3E1AEE09-7A92-498D-944A-FBBC9B1C96D2}" type="datetime1">
              <a:rPr lang="en-US" smtClean="0"/>
              <a:t>5/17/2023</a:t>
            </a:fld>
            <a:endParaRPr lang="en-US"/>
          </a:p>
        </p:txBody>
      </p:sp>
      <p:sp>
        <p:nvSpPr>
          <p:cNvPr id="4" name="Footer Placeholder 3">
            <a:extLst>
              <a:ext uri="{FF2B5EF4-FFF2-40B4-BE49-F238E27FC236}">
                <a16:creationId xmlns:a16="http://schemas.microsoft.com/office/drawing/2014/main" id="{9A757285-65CF-4667-8276-E982F0A37B6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D8BC02D-C87C-441B-AA01-6AC2EF776A7C}"/>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17528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29E4C7-542C-46BA-AE88-9BFE51EB1C47}"/>
              </a:ext>
            </a:extLst>
          </p:cNvPr>
          <p:cNvSpPr>
            <a:spLocks noGrp="1"/>
          </p:cNvSpPr>
          <p:nvPr>
            <p:ph type="dt" sz="half" idx="10"/>
          </p:nvPr>
        </p:nvSpPr>
        <p:spPr/>
        <p:txBody>
          <a:bodyPr/>
          <a:lstStyle/>
          <a:p>
            <a:fld id="{EB5ADE5D-F207-4CB7-BBE8-288F963CAA0B}" type="datetime1">
              <a:rPr lang="en-US" smtClean="0"/>
              <a:t>5/17/2023</a:t>
            </a:fld>
            <a:endParaRPr lang="en-US"/>
          </a:p>
        </p:txBody>
      </p:sp>
      <p:sp>
        <p:nvSpPr>
          <p:cNvPr id="3" name="Footer Placeholder 2">
            <a:extLst>
              <a:ext uri="{FF2B5EF4-FFF2-40B4-BE49-F238E27FC236}">
                <a16:creationId xmlns:a16="http://schemas.microsoft.com/office/drawing/2014/main" id="{96EF1892-4BEC-453D-9E0F-55F83599B8B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66F0E17B-AAC3-491A-9220-75F0F4EA7992}"/>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412992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7D4D-DDC1-4860-830F-F7B98E663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F467A1-9FED-44BC-B72C-D77965BF5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47FB5-9258-45C1-AC8A-860B27987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DACDA-C603-4C99-86B0-F8C7523979E7}"/>
              </a:ext>
            </a:extLst>
          </p:cNvPr>
          <p:cNvSpPr>
            <a:spLocks noGrp="1"/>
          </p:cNvSpPr>
          <p:nvPr>
            <p:ph type="dt" sz="half" idx="10"/>
          </p:nvPr>
        </p:nvSpPr>
        <p:spPr/>
        <p:txBody>
          <a:bodyPr/>
          <a:lstStyle/>
          <a:p>
            <a:fld id="{87E45789-45AB-46D6-AC9D-5155537FB21E}" type="datetime1">
              <a:rPr lang="en-US" smtClean="0"/>
              <a:t>5/17/2023</a:t>
            </a:fld>
            <a:endParaRPr lang="en-US"/>
          </a:p>
        </p:txBody>
      </p:sp>
      <p:sp>
        <p:nvSpPr>
          <p:cNvPr id="6" name="Footer Placeholder 5">
            <a:extLst>
              <a:ext uri="{FF2B5EF4-FFF2-40B4-BE49-F238E27FC236}">
                <a16:creationId xmlns:a16="http://schemas.microsoft.com/office/drawing/2014/main" id="{F25AF99D-FEC3-4039-87C6-9DF0A474F2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CA77A4C-7753-4D57-8E49-308BB2A961C4}"/>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70233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4E16-3822-4D9C-9DBE-762117A4D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DFA084-D102-4ABE-A3FB-E5875538F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338F3-C1B1-44C8-9CE2-819FBD733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BE461-8F58-4AE0-827B-A632D819776B}"/>
              </a:ext>
            </a:extLst>
          </p:cNvPr>
          <p:cNvSpPr>
            <a:spLocks noGrp="1"/>
          </p:cNvSpPr>
          <p:nvPr>
            <p:ph type="dt" sz="half" idx="10"/>
          </p:nvPr>
        </p:nvSpPr>
        <p:spPr/>
        <p:txBody>
          <a:bodyPr/>
          <a:lstStyle/>
          <a:p>
            <a:fld id="{748444FA-961E-45E4-B870-B8B02FD48E72}" type="datetime1">
              <a:rPr lang="en-US" smtClean="0"/>
              <a:t>5/17/2023</a:t>
            </a:fld>
            <a:endParaRPr lang="en-US"/>
          </a:p>
        </p:txBody>
      </p:sp>
      <p:sp>
        <p:nvSpPr>
          <p:cNvPr id="6" name="Footer Placeholder 5">
            <a:extLst>
              <a:ext uri="{FF2B5EF4-FFF2-40B4-BE49-F238E27FC236}">
                <a16:creationId xmlns:a16="http://schemas.microsoft.com/office/drawing/2014/main" id="{041F559F-E17A-4875-8974-18A01EC37D0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0B1A95-0DBD-46C1-B0AE-D1F760D75324}"/>
              </a:ext>
            </a:extLst>
          </p:cNvPr>
          <p:cNvSpPr>
            <a:spLocks noGrp="1"/>
          </p:cNvSpPr>
          <p:nvPr>
            <p:ph type="sldNum" sz="quarter" idx="12"/>
          </p:nvPr>
        </p:nvSpPr>
        <p:spPr/>
        <p:txBody>
          <a:bodyPr/>
          <a:lstStyle/>
          <a:p>
            <a:fld id="{9C472D8E-E47F-49FC-95AA-C93CA5E9C0A4}" type="slidenum">
              <a:rPr lang="en-US" smtClean="0"/>
              <a:t>‹#›</a:t>
            </a:fld>
            <a:endParaRPr lang="en-US"/>
          </a:p>
        </p:txBody>
      </p:sp>
    </p:spTree>
    <p:extLst>
      <p:ext uri="{BB962C8B-B14F-4D97-AF65-F5344CB8AC3E}">
        <p14:creationId xmlns:p14="http://schemas.microsoft.com/office/powerpoint/2010/main" val="10677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32AF9-7A99-4716-8369-C3040481B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544C1-5E6F-4F24-A620-982E76FC1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30E02-0432-4798-A660-4FE563CA4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5472A-4ACD-42BF-AFC4-A064AB218970}" type="datetime1">
              <a:rPr lang="en-US" smtClean="0"/>
              <a:t>5/17/2023</a:t>
            </a:fld>
            <a:endParaRPr lang="en-US"/>
          </a:p>
        </p:txBody>
      </p:sp>
      <p:sp>
        <p:nvSpPr>
          <p:cNvPr id="5" name="Footer Placeholder 4">
            <a:extLst>
              <a:ext uri="{FF2B5EF4-FFF2-40B4-BE49-F238E27FC236}">
                <a16:creationId xmlns:a16="http://schemas.microsoft.com/office/drawing/2014/main" id="{76DCD6E0-DB8E-4A78-8554-033FF3E9E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60CE98C-A0A8-479D-B396-2B4DBCD76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72D8E-E47F-49FC-95AA-C93CA5E9C0A4}" type="slidenum">
              <a:rPr lang="en-US" smtClean="0"/>
              <a:t>‹#›</a:t>
            </a:fld>
            <a:endParaRPr lang="en-US"/>
          </a:p>
        </p:txBody>
      </p:sp>
      <p:pic>
        <p:nvPicPr>
          <p:cNvPr id="7" name="Picture 1026">
            <a:extLst>
              <a:ext uri="{FF2B5EF4-FFF2-40B4-BE49-F238E27FC236}">
                <a16:creationId xmlns:a16="http://schemas.microsoft.com/office/drawing/2014/main" id="{9F47C316-5F98-4000-873C-4EB4644AEC8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9491" y="6019801"/>
            <a:ext cx="11629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43">
            <a:extLst>
              <a:ext uri="{FF2B5EF4-FFF2-40B4-BE49-F238E27FC236}">
                <a16:creationId xmlns:a16="http://schemas.microsoft.com/office/drawing/2014/main" id="{751C37D8-BB67-49E3-856E-A791EA318696}"/>
              </a:ext>
            </a:extLst>
          </p:cNvPr>
          <p:cNvSpPr>
            <a:spLocks noChangeArrowheads="1"/>
          </p:cNvSpPr>
          <p:nvPr userDrawn="1"/>
        </p:nvSpPr>
        <p:spPr bwMode="auto">
          <a:xfrm>
            <a:off x="373305"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defRPr/>
            </a:pPr>
            <a:r>
              <a:rPr lang="en-US" altLang="en-US" sz="1200">
                <a:solidFill>
                  <a:schemeClr val="bg1"/>
                </a:solidFill>
              </a:rPr>
              <a:t>Government of the District of Columbia</a:t>
            </a:r>
          </a:p>
        </p:txBody>
      </p:sp>
      <p:sp>
        <p:nvSpPr>
          <p:cNvPr id="9" name="Rectangle 1044">
            <a:extLst>
              <a:ext uri="{FF2B5EF4-FFF2-40B4-BE49-F238E27FC236}">
                <a16:creationId xmlns:a16="http://schemas.microsoft.com/office/drawing/2014/main" id="{42AA7482-F1EE-4ED6-B08A-9FD74D79BD06}"/>
              </a:ext>
            </a:extLst>
          </p:cNvPr>
          <p:cNvSpPr>
            <a:spLocks noChangeArrowheads="1"/>
          </p:cNvSpPr>
          <p:nvPr userDrawn="1"/>
        </p:nvSpPr>
        <p:spPr bwMode="auto">
          <a:xfrm>
            <a:off x="5814556"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r">
              <a:defRPr/>
            </a:pPr>
            <a:r>
              <a:rPr lang="en-US" altLang="en-US" sz="1200">
                <a:solidFill>
                  <a:schemeClr val="bg1"/>
                </a:solidFill>
              </a:rPr>
              <a:t>Department of Health Care Finance</a:t>
            </a:r>
          </a:p>
        </p:txBody>
      </p:sp>
      <p:sp>
        <p:nvSpPr>
          <p:cNvPr id="10" name="Rectangle 1045">
            <a:extLst>
              <a:ext uri="{FF2B5EF4-FFF2-40B4-BE49-F238E27FC236}">
                <a16:creationId xmlns:a16="http://schemas.microsoft.com/office/drawing/2014/main" id="{813F07EA-B022-46EB-A456-9095425DC0A5}"/>
              </a:ext>
            </a:extLst>
          </p:cNvPr>
          <p:cNvSpPr>
            <a:spLocks noChangeArrowheads="1"/>
          </p:cNvSpPr>
          <p:nvPr userDrawn="1"/>
        </p:nvSpPr>
        <p:spPr bwMode="auto">
          <a:xfrm>
            <a:off x="3187745" y="6629400"/>
            <a:ext cx="572074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ctr">
              <a:defRPr/>
            </a:pPr>
            <a:r>
              <a:rPr lang="en-US" altLang="en-US" sz="1200"/>
              <a:t>For Official Government Use Only</a:t>
            </a:r>
          </a:p>
        </p:txBody>
      </p:sp>
      <p:pic>
        <p:nvPicPr>
          <p:cNvPr id="11" name="Picture 1042">
            <a:extLst>
              <a:ext uri="{FF2B5EF4-FFF2-40B4-BE49-F238E27FC236}">
                <a16:creationId xmlns:a16="http://schemas.microsoft.com/office/drawing/2014/main" id="{F87621B5-DCC1-4EE8-BCF7-282E68899BB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44631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95DD87DA-5EEB-495A-9C9D-3039F153677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74364" y="190501"/>
            <a:ext cx="93814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142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dcgovict-my.sharepoint.com/:b:/g/personal/oluwatobi_oni_dc_gov/ESsNolInmyJElVAuFnKtd-YBdlUE_KfBQIWqgDfDXP4PNg?e=lW4ej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ssa.gov/disability/professionals/bluebook/112.00-MentalDisorders-Childhood.htm#112_00I" TargetMode="External"/><Relationship Id="rId3" Type="http://schemas.openxmlformats.org/officeDocument/2006/relationships/hyperlink" Target="https://www.ssa.gov/disability/professionals/bluebook/111.00-Neurological-Childhood.htm#111_00D1" TargetMode="External"/><Relationship Id="rId7" Type="http://schemas.openxmlformats.org/officeDocument/2006/relationships/hyperlink" Target="https://www.ssa.gov/disability/professionals/bluebook/112.00-MentalDisorders-Childhood.htm#112_00B11" TargetMode="External"/><Relationship Id="rId2" Type="http://schemas.openxmlformats.org/officeDocument/2006/relationships/hyperlink" Target="https://www.ssa.gov/disability/professionals/bluebook/112.00-MentalDisorders-Childhood.htm#112_00B8" TargetMode="External"/><Relationship Id="rId1" Type="http://schemas.openxmlformats.org/officeDocument/2006/relationships/slideLayout" Target="../slideLayouts/slideLayout2.xml"/><Relationship Id="rId6" Type="http://schemas.openxmlformats.org/officeDocument/2006/relationships/hyperlink" Target="https://www.ssa.gov/disability/professionals/bluebook/112.00-MentalDisorders-Childhood.htm#112_00B9" TargetMode="External"/><Relationship Id="rId5" Type="http://schemas.openxmlformats.org/officeDocument/2006/relationships/hyperlink" Target="https://www.ssa.gov/disability/professionals/bluebook/112.00-MentalDisorders-Childhood.htm#112_00B4" TargetMode="External"/><Relationship Id="rId4" Type="http://schemas.openxmlformats.org/officeDocument/2006/relationships/hyperlink" Target="https://www.ssa.gov/disability/professionals/bluebook/111.00-Neurological-Childhood.htm#111_00D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disability/professionals/bluebook/111.00-Neurological-Childhood.htm#111_00D2" TargetMode="External"/><Relationship Id="rId2" Type="http://schemas.openxmlformats.org/officeDocument/2006/relationships/hyperlink" Target="https://www.ssa.gov/disability/professionals/bluebook/111.00-Neurological-Childhood.htm#111_00D1" TargetMode="External"/><Relationship Id="rId1" Type="http://schemas.openxmlformats.org/officeDocument/2006/relationships/slideLayout" Target="../slideLayouts/slideLayout2.xml"/><Relationship Id="rId4" Type="http://schemas.openxmlformats.org/officeDocument/2006/relationships/hyperlink" Target="https://www.ssa.gov/disability/professionals/bluebook/ChildhoodListings.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leadershipfreak.blog/2010/03/05/10-best-questions-ev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EF72D-D182-453E-8FA7-D733E61CF9B7}"/>
              </a:ext>
            </a:extLst>
          </p:cNvPr>
          <p:cNvPicPr>
            <a:picLocks noChangeAspect="1"/>
          </p:cNvPicPr>
          <p:nvPr/>
        </p:nvPicPr>
        <p:blipFill>
          <a:blip r:embed="rId2"/>
          <a:stretch>
            <a:fillRect/>
          </a:stretch>
        </p:blipFill>
        <p:spPr>
          <a:xfrm>
            <a:off x="10820398" y="84216"/>
            <a:ext cx="1228571" cy="752381"/>
          </a:xfrm>
          <a:prstGeom prst="rect">
            <a:avLst/>
          </a:prstGeom>
        </p:spPr>
      </p:pic>
      <p:sp>
        <p:nvSpPr>
          <p:cNvPr id="5" name="Slide Number Placeholder 4">
            <a:extLst>
              <a:ext uri="{FF2B5EF4-FFF2-40B4-BE49-F238E27FC236}">
                <a16:creationId xmlns:a16="http://schemas.microsoft.com/office/drawing/2014/main" id="{0FFC38FA-19B4-4D41-B07C-6272B35CD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01AC16-F58B-498C-A424-273E7F8CBA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2" descr="Department of Health Care Finance">
            <a:extLst>
              <a:ext uri="{FF2B5EF4-FFF2-40B4-BE49-F238E27FC236}">
                <a16:creationId xmlns:a16="http://schemas.microsoft.com/office/drawing/2014/main" id="{D482E7CA-7E42-40AE-8842-2CCDB4A773C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29" b="1"/>
          <a:stretch/>
        </p:blipFill>
        <p:spPr bwMode="auto">
          <a:xfrm>
            <a:off x="3230651" y="447895"/>
            <a:ext cx="5722706" cy="27978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8B06546-BC5B-4B9C-B203-1F2E4A32D7D6}"/>
              </a:ext>
            </a:extLst>
          </p:cNvPr>
          <p:cNvSpPr txBox="1">
            <a:spLocks noChangeArrowheads="1"/>
          </p:cNvSpPr>
          <p:nvPr/>
        </p:nvSpPr>
        <p:spPr bwMode="auto">
          <a:xfrm>
            <a:off x="1752716" y="3242564"/>
            <a:ext cx="8676438" cy="25556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algn="l" rtl="0" eaLnBrk="0" fontAlgn="base" hangingPunct="0">
              <a:lnSpc>
                <a:spcPct val="90000"/>
              </a:lnSpc>
              <a:spcBef>
                <a:spcPct val="0"/>
              </a:spcBef>
              <a:spcAft>
                <a:spcPct val="0"/>
              </a:spcAft>
              <a:defRPr sz="2200" b="1">
                <a:solidFill>
                  <a:schemeClr val="tx1"/>
                </a:solidFill>
                <a:latin typeface="+mj-lt"/>
                <a:ea typeface="ＭＳ Ｐゴシック" pitchFamily="-112" charset="-128"/>
                <a:cs typeface="ＭＳ Ｐゴシック"/>
              </a:defRPr>
            </a:lvl1pPr>
            <a:lvl2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2pPr>
            <a:lvl3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3pPr>
            <a:lvl4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4pPr>
            <a:lvl5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5pPr>
            <a:lvl6pPr marL="457200" algn="l" rtl="0" eaLnBrk="0" fontAlgn="base" hangingPunct="0">
              <a:lnSpc>
                <a:spcPct val="90000"/>
              </a:lnSpc>
              <a:spcBef>
                <a:spcPct val="0"/>
              </a:spcBef>
              <a:spcAft>
                <a:spcPct val="0"/>
              </a:spcAft>
              <a:defRPr sz="2200" b="1">
                <a:solidFill>
                  <a:schemeClr val="tx1"/>
                </a:solidFill>
                <a:latin typeface="Arial" pitchFamily="-112" charset="0"/>
              </a:defRPr>
            </a:lvl6pPr>
            <a:lvl7pPr marL="914400" algn="l" rtl="0" eaLnBrk="0" fontAlgn="base" hangingPunct="0">
              <a:lnSpc>
                <a:spcPct val="90000"/>
              </a:lnSpc>
              <a:spcBef>
                <a:spcPct val="0"/>
              </a:spcBef>
              <a:spcAft>
                <a:spcPct val="0"/>
              </a:spcAft>
              <a:defRPr sz="2200" b="1">
                <a:solidFill>
                  <a:schemeClr val="tx1"/>
                </a:solidFill>
                <a:latin typeface="Arial" pitchFamily="-112" charset="0"/>
              </a:defRPr>
            </a:lvl7pPr>
            <a:lvl8pPr marL="1371600" algn="l" rtl="0" eaLnBrk="0" fontAlgn="base" hangingPunct="0">
              <a:lnSpc>
                <a:spcPct val="90000"/>
              </a:lnSpc>
              <a:spcBef>
                <a:spcPct val="0"/>
              </a:spcBef>
              <a:spcAft>
                <a:spcPct val="0"/>
              </a:spcAft>
              <a:defRPr sz="2200" b="1">
                <a:solidFill>
                  <a:schemeClr val="tx1"/>
                </a:solidFill>
                <a:latin typeface="Arial" pitchFamily="-112" charset="0"/>
              </a:defRPr>
            </a:lvl8pPr>
            <a:lvl9pPr marL="1828800" algn="l" rtl="0" eaLnBrk="0" fontAlgn="base" hangingPunct="0">
              <a:lnSpc>
                <a:spcPct val="90000"/>
              </a:lnSpc>
              <a:spcBef>
                <a:spcPct val="0"/>
              </a:spcBef>
              <a:spcAft>
                <a:spcPct val="0"/>
              </a:spcAft>
              <a:defRPr sz="2200" b="1">
                <a:solidFill>
                  <a:schemeClr val="tx1"/>
                </a:solidFill>
                <a:latin typeface="Arial" pitchFamily="-112" charset="0"/>
              </a:defRPr>
            </a:lvl9pPr>
          </a:lstStyle>
          <a:p>
            <a:pPr algn="ctr">
              <a:spcAft>
                <a:spcPts val="600"/>
              </a:spcAft>
            </a:pPr>
            <a:endParaRPr lang="en-US" altLang="en-US" sz="2400">
              <a:solidFill>
                <a:srgbClr val="C00000"/>
              </a:solidFill>
              <a:latin typeface="Arial Narrow"/>
              <a:ea typeface="+mn-ea"/>
              <a:cs typeface="+mn-cs"/>
            </a:endParaRPr>
          </a:p>
          <a:p>
            <a:pPr algn="ctr">
              <a:spcAft>
                <a:spcPts val="600"/>
              </a:spcAft>
            </a:pPr>
            <a:r>
              <a:rPr lang="en-US" altLang="en-US" sz="2800">
                <a:solidFill>
                  <a:schemeClr val="accent1">
                    <a:lumMod val="50000"/>
                  </a:schemeClr>
                </a:solidFill>
                <a:latin typeface="Arial Narrow"/>
                <a:ea typeface="+mn-ea"/>
                <a:cs typeface="+mn-cs"/>
              </a:rPr>
              <a:t>Provider Training: </a:t>
            </a:r>
            <a:endParaRPr lang="en-US" sz="2800">
              <a:solidFill>
                <a:schemeClr val="accent1">
                  <a:lumMod val="50000"/>
                </a:schemeClr>
              </a:solidFill>
              <a:latin typeface="Arial Narrow"/>
            </a:endParaRPr>
          </a:p>
          <a:p>
            <a:pPr algn="ctr">
              <a:spcAft>
                <a:spcPts val="600"/>
              </a:spcAft>
            </a:pPr>
            <a:r>
              <a:rPr lang="en-US" altLang="en-US" sz="2800">
                <a:solidFill>
                  <a:schemeClr val="accent1">
                    <a:lumMod val="50000"/>
                  </a:schemeClr>
                </a:solidFill>
                <a:latin typeface="Arial Narrow"/>
                <a:ea typeface="+mn-ea"/>
                <a:cs typeface="+mn-cs"/>
              </a:rPr>
              <a:t>Disability Determination for CASSIP/HSCSN Enrollment </a:t>
            </a:r>
            <a:endParaRPr lang="en-US" sz="2800">
              <a:solidFill>
                <a:schemeClr val="accent1">
                  <a:lumMod val="50000"/>
                </a:schemeClr>
              </a:solidFill>
              <a:latin typeface="Arial Narrow"/>
              <a:ea typeface="+mn-ea"/>
              <a:cs typeface="Calibri Light" panose="020F0302020204030204"/>
            </a:endParaRPr>
          </a:p>
          <a:p>
            <a:pPr algn="ctr">
              <a:spcAft>
                <a:spcPts val="600"/>
              </a:spcAft>
            </a:pPr>
            <a:r>
              <a:rPr lang="en-US" altLang="en-US" sz="2800">
                <a:solidFill>
                  <a:schemeClr val="accent1">
                    <a:lumMod val="50000"/>
                  </a:schemeClr>
                </a:solidFill>
                <a:latin typeface="Arial Narrow"/>
                <a:ea typeface="+mn-ea"/>
                <a:cs typeface="+mn-cs"/>
              </a:rPr>
              <a:t>with DHCF/Comagine</a:t>
            </a:r>
            <a:endParaRPr lang="en-US" sz="2800">
              <a:solidFill>
                <a:schemeClr val="accent1">
                  <a:lumMod val="50000"/>
                </a:schemeClr>
              </a:solidFill>
              <a:latin typeface="Arial Narrow"/>
              <a:ea typeface="+mn-ea"/>
              <a:cs typeface="Calibri Light"/>
            </a:endParaRPr>
          </a:p>
          <a:p>
            <a:pPr algn="ctr">
              <a:spcAft>
                <a:spcPts val="600"/>
              </a:spcAft>
            </a:pPr>
            <a:endParaRPr lang="en-US" altLang="en-US" sz="2800">
              <a:solidFill>
                <a:schemeClr val="accent1">
                  <a:lumMod val="50000"/>
                </a:schemeClr>
              </a:solidFill>
              <a:latin typeface="Arial Narrow"/>
              <a:ea typeface="+mn-ea"/>
              <a:cs typeface="+mn-cs"/>
            </a:endParaRPr>
          </a:p>
          <a:p>
            <a:pPr algn="ctr" eaLnBrk="1" hangingPunct="1">
              <a:spcAft>
                <a:spcPts val="600"/>
              </a:spcAft>
            </a:pPr>
            <a:r>
              <a:rPr lang="en-US" altLang="en-US" sz="2800">
                <a:solidFill>
                  <a:schemeClr val="accent1">
                    <a:lumMod val="50000"/>
                  </a:schemeClr>
                </a:solidFill>
                <a:latin typeface="Arial Narrow"/>
                <a:ea typeface="+mn-ea"/>
                <a:cs typeface="+mn-cs"/>
              </a:rPr>
              <a:t>May 9, 2023</a:t>
            </a:r>
            <a:endParaRPr lang="en-US" altLang="en-US" sz="2800">
              <a:solidFill>
                <a:schemeClr val="accent1">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463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Marked Limitation</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7567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59249498-CC74-496E-B5AE-6AF438C7BF1F}"/>
              </a:ext>
            </a:extLst>
          </p:cNvPr>
          <p:cNvSpPr txBox="1">
            <a:spLocks/>
          </p:cNvSpPr>
          <p:nvPr/>
        </p:nvSpPr>
        <p:spPr>
          <a:xfrm>
            <a:off x="945222" y="1236847"/>
            <a:ext cx="10408578" cy="454750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rPr>
              <a:t>A “marked” limitation in a domain is found when the impairment(s) interferes seriously with the ability to independently initiate, sustain, or complete activities. </a:t>
            </a:r>
          </a:p>
          <a:p>
            <a:pPr>
              <a:spcBef>
                <a:spcPts val="0"/>
              </a:spcBef>
              <a:spcAft>
                <a:spcPts val="800"/>
              </a:spcAft>
            </a:pPr>
            <a:r>
              <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rPr>
              <a:t>The individual day-to-day functioning may be seriously limited when the individual impairment(s) limits only one activity or when the interactive and cumulative effects of the individual impairment(s) limit several activities. </a:t>
            </a:r>
          </a:p>
          <a:p>
            <a:pPr>
              <a:spcBef>
                <a:spcPts val="0"/>
              </a:spcBef>
              <a:spcAft>
                <a:spcPts val="800"/>
              </a:spcAft>
            </a:pPr>
            <a:r>
              <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rPr>
              <a:t>“Marked” limitation also means a limitation that is “more than moderate” but “less than extreme.” It is the equivalent of the functioning we would expect to find on standardized testing with scores that are at least 2, but less than 3, standard deviations below the mean.</a:t>
            </a:r>
          </a:p>
          <a:p>
            <a:pPr marL="800100" lvl="1" indent="-342900">
              <a:spcBef>
                <a:spcPts val="0"/>
              </a:spcBef>
              <a:buFont typeface="+mj-lt"/>
              <a:buAutoNum type="alphaUcPeriod"/>
            </a:pPr>
            <a:r>
              <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rPr>
              <a:t>If the individual has not attained age 3, then generally find that the individual has a “marked” limitation if they are functioning at a level that is more than one-half (1/2) but not more than two-thirds (2/3) of their chronological age when there are no standard scores from standardized tests in the individual case record.</a:t>
            </a:r>
          </a:p>
          <a:p>
            <a:pPr marL="0">
              <a:spcBef>
                <a:spcPts val="0"/>
              </a:spcBef>
            </a:pPr>
            <a:endParaRPr lang="en-US" sz="200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2000" b="1">
              <a:latin typeface="Cambria" panose="02040503050406030204" pitchFamily="18" charset="0"/>
              <a:ea typeface="Cambria" panose="02040503050406030204" pitchFamily="18" charset="0"/>
            </a:endParaRPr>
          </a:p>
          <a:p>
            <a:endParaRPr lang="en-US" sz="2000"/>
          </a:p>
          <a:p>
            <a:endParaRPr lang="en-US" sz="2000"/>
          </a:p>
        </p:txBody>
      </p:sp>
    </p:spTree>
    <p:extLst>
      <p:ext uri="{BB962C8B-B14F-4D97-AF65-F5344CB8AC3E}">
        <p14:creationId xmlns:p14="http://schemas.microsoft.com/office/powerpoint/2010/main" val="371006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Marked Limitation (continued)</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58914" y="64945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38A9B68-DAFB-4DE5-A83D-D21C319018CF}"/>
              </a:ext>
            </a:extLst>
          </p:cNvPr>
          <p:cNvSpPr txBox="1">
            <a:spLocks/>
          </p:cNvSpPr>
          <p:nvPr/>
        </p:nvSpPr>
        <p:spPr>
          <a:xfrm>
            <a:off x="757317" y="1236847"/>
            <a:ext cx="10480497" cy="4041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spcBef>
                <a:spcPts val="0"/>
              </a:spcBef>
              <a:spcAft>
                <a:spcPts val="800"/>
              </a:spcAft>
              <a:buFont typeface="+mj-lt"/>
              <a:buAutoNum type="alphaUcPeriod" startAt="2"/>
            </a:pPr>
            <a:r>
              <a:rPr lang="en-US" sz="2600">
                <a:solidFill>
                  <a:schemeClr val="accent1">
                    <a:lumMod val="50000"/>
                  </a:schemeClr>
                </a:solidFill>
                <a:latin typeface="Arial Narrow" panose="020B0606020202030204" pitchFamily="34" charset="0"/>
                <a:cs typeface="Arial" panose="020B0604020202020204" pitchFamily="34" charset="0"/>
              </a:rPr>
              <a:t>If the individual is over the age of 3, then find that they have a “marked” limitation when they have a valid score that is two standard deviations or more below the mean, but less than three standard deviations, on a comprehensive standardized test designed to measure ability or functioning in that domain, and their day-to-day functioning in domain-related activities is consistent with that score.</a:t>
            </a:r>
          </a:p>
          <a:p>
            <a:pPr indent="-457200">
              <a:spcBef>
                <a:spcPts val="0"/>
              </a:spcBef>
              <a:buFont typeface="+mj-lt"/>
              <a:buAutoNum type="alphaUcPeriod" startAt="2"/>
            </a:pPr>
            <a:endParaRPr lang="en-US" sz="2400">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2400" b="1">
              <a:latin typeface="Cambria" panose="02040503050406030204" pitchFamily="18" charset="0"/>
              <a:ea typeface="Cambria" panose="02040503050406030204" pitchFamily="18" charset="0"/>
            </a:endParaRPr>
          </a:p>
          <a:p>
            <a:endParaRPr lang="en-US" sz="2400"/>
          </a:p>
          <a:p>
            <a:pPr marL="0" indent="0">
              <a:buFont typeface="Arial" panose="020B0604020202020204" pitchFamily="34" charset="0"/>
              <a:buNone/>
            </a:pPr>
            <a:endParaRPr lang="en-US" sz="2400"/>
          </a:p>
        </p:txBody>
      </p:sp>
    </p:spTree>
    <p:extLst>
      <p:ext uri="{BB962C8B-B14F-4D97-AF65-F5344CB8AC3E}">
        <p14:creationId xmlns:p14="http://schemas.microsoft.com/office/powerpoint/2010/main" val="301688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Extreme Limitation</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251382" y="64768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EACBEAF-F069-4264-AA43-066038AA63AD}"/>
              </a:ext>
            </a:extLst>
          </p:cNvPr>
          <p:cNvSpPr txBox="1">
            <a:spLocks/>
          </p:cNvSpPr>
          <p:nvPr/>
        </p:nvSpPr>
        <p:spPr>
          <a:xfrm>
            <a:off x="732491" y="1236847"/>
            <a:ext cx="10727017" cy="404164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rPr>
              <a:t>An “extreme” limitation exists </a:t>
            </a:r>
            <a:r>
              <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rPr>
              <a:t>when the impairment(s) interferes very seriously with the ability to independently initiate, sustain, or complete activities. </a:t>
            </a:r>
          </a:p>
          <a:p>
            <a:pPr marL="0" indent="0">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a:spcBef>
                <a:spcPts val="0"/>
              </a:spcBef>
            </a:pPr>
            <a:r>
              <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rPr>
              <a:t>The day-to-day functioning may be very seriously limited when the impairment(s) limits only one activity or when the interactive and cumulative effects of the impairment(s) limit several activities. </a:t>
            </a:r>
          </a:p>
          <a:p>
            <a:pPr marL="0" indent="0">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a:spcBef>
                <a:spcPts val="0"/>
              </a:spcBef>
            </a:pPr>
            <a:r>
              <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rPr>
              <a:t>“Extreme” limitation also means a limitation that is “more than marked.”  The rating should be given to the most substantial limitations. However, “extreme limitation” does not necessarily mean a total lack or loss of ability to function. </a:t>
            </a:r>
          </a:p>
          <a:p>
            <a:pPr marL="0" indent="0">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a:spcBef>
                <a:spcPts val="0"/>
              </a:spcBef>
            </a:pPr>
            <a:r>
              <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rPr>
              <a:t>It is the equivalent of the functioning we would expect to find on standardized testing with scores that are at least three standard deviations below the mean.</a:t>
            </a:r>
            <a:r>
              <a:rPr lang="en-US" sz="2600">
                <a:solidFill>
                  <a:schemeClr val="accent1">
                    <a:lumMod val="50000"/>
                  </a:schemeClr>
                </a:solidFill>
                <a:latin typeface="Arial Narrow" panose="020B0606020202030204" pitchFamily="34" charset="0"/>
              </a:rPr>
              <a:t> </a:t>
            </a:r>
          </a:p>
          <a:p>
            <a:pPr marL="0" indent="0">
              <a:buFont typeface="Arial" panose="020B0604020202020204" pitchFamily="34" charset="0"/>
              <a:buNone/>
            </a:pPr>
            <a:endParaRPr lang="en-US" sz="20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73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Extreme Limitation (continued)</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44856"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1A8E6D46-2F95-4B9E-B06E-D8054719817A}"/>
              </a:ext>
            </a:extLst>
          </p:cNvPr>
          <p:cNvSpPr txBox="1">
            <a:spLocks/>
          </p:cNvSpPr>
          <p:nvPr/>
        </p:nvSpPr>
        <p:spPr>
          <a:xfrm>
            <a:off x="707666" y="1203308"/>
            <a:ext cx="10677366" cy="404164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fontAlgn="base">
              <a:spcBef>
                <a:spcPts val="0"/>
              </a:spcBef>
              <a:buFont typeface="+mj-lt"/>
              <a:buAutoNum type="alphaUcPeriod"/>
            </a:pPr>
            <a:r>
              <a:rPr lang="en-US" sz="2600">
                <a:solidFill>
                  <a:schemeClr val="accent1">
                    <a:lumMod val="50000"/>
                  </a:schemeClr>
                </a:solidFill>
                <a:latin typeface="Arial Narrow"/>
                <a:ea typeface="Times New Roman" panose="02020603050405020304" pitchFamily="18" charset="0"/>
                <a:cs typeface="Arial"/>
              </a:rPr>
              <a:t>If the individual has not attained age 3, we will generally find that the individual has an “extreme” limitation if the individual is functioning at a level that is one-half of the individual’s chronological age or less when there are no standard scores from standardized tests in the individual case record.</a:t>
            </a:r>
          </a:p>
          <a:p>
            <a:pPr marL="0" indent="0" fontAlgn="base">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457200" lvl="1" indent="0" fontAlgn="base">
              <a:spcBef>
                <a:spcPts val="0"/>
              </a:spcBef>
              <a:buNone/>
            </a:pPr>
            <a:r>
              <a:rPr lang="en-US" sz="2600">
                <a:solidFill>
                  <a:schemeClr val="accent1">
                    <a:lumMod val="50000"/>
                  </a:schemeClr>
                </a:solidFill>
                <a:latin typeface="Arial Narrow"/>
                <a:ea typeface="Times New Roman" panose="02020603050405020304" pitchFamily="18" charset="0"/>
                <a:cs typeface="Arial"/>
              </a:rPr>
              <a:t>B.  If the individual is a child of any age (birth to the attainment of age 18), we will find that  </a:t>
            </a: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457200" lvl="1" indent="0" fontAlgn="base">
              <a:spcBef>
                <a:spcPts val="0"/>
              </a:spcBef>
              <a:buNone/>
            </a:pPr>
            <a:r>
              <a:rPr lang="en-US" sz="2600">
                <a:solidFill>
                  <a:schemeClr val="accent1">
                    <a:lumMod val="50000"/>
                  </a:schemeClr>
                </a:solidFill>
                <a:latin typeface="Arial Narrow"/>
                <a:ea typeface="Times New Roman" panose="02020603050405020304" pitchFamily="18" charset="0"/>
                <a:cs typeface="Arial"/>
              </a:rPr>
              <a:t>     the individual has an “extreme” limitation when the individual has a valid score that is   </a:t>
            </a: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457200" lvl="1" indent="0" fontAlgn="base">
              <a:spcBef>
                <a:spcPts val="0"/>
              </a:spcBef>
              <a:buNone/>
            </a:pPr>
            <a:r>
              <a:rPr lang="en-US" sz="2600">
                <a:solidFill>
                  <a:schemeClr val="accent1">
                    <a:lumMod val="50000"/>
                  </a:schemeClr>
                </a:solidFill>
                <a:latin typeface="Arial Narrow"/>
                <a:ea typeface="Times New Roman" panose="02020603050405020304" pitchFamily="18" charset="0"/>
                <a:cs typeface="Arial"/>
              </a:rPr>
              <a:t>     three standard deviations or more below the mean on a comprehensive standardized   </a:t>
            </a: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457200" lvl="1" indent="0" fontAlgn="base">
              <a:spcBef>
                <a:spcPts val="0"/>
              </a:spcBef>
              <a:buNone/>
            </a:pPr>
            <a:r>
              <a:rPr lang="en-US" sz="2600">
                <a:solidFill>
                  <a:schemeClr val="accent1">
                    <a:lumMod val="50000"/>
                  </a:schemeClr>
                </a:solidFill>
                <a:latin typeface="Arial Narrow"/>
                <a:ea typeface="Times New Roman" panose="02020603050405020304" pitchFamily="18" charset="0"/>
                <a:cs typeface="Arial"/>
              </a:rPr>
              <a:t>     test designed to measure ability or functioning in that domain, and the individual day-</a:t>
            </a:r>
          </a:p>
          <a:p>
            <a:pPr marL="457200" lvl="1" indent="0" fontAlgn="base">
              <a:spcBef>
                <a:spcPts val="0"/>
              </a:spcBef>
              <a:buNone/>
            </a:pPr>
            <a:r>
              <a:rPr lang="en-US" sz="2600">
                <a:solidFill>
                  <a:schemeClr val="accent1">
                    <a:lumMod val="50000"/>
                  </a:schemeClr>
                </a:solidFill>
                <a:latin typeface="Arial Narrow"/>
                <a:ea typeface="Times New Roman" panose="02020603050405020304" pitchFamily="18" charset="0"/>
                <a:cs typeface="Arial"/>
              </a:rPr>
              <a:t>     to-day functioning in domain-related activities is consistent with that score.</a:t>
            </a:r>
            <a:endParaRPr lang="en-US" sz="2600">
              <a:solidFill>
                <a:schemeClr val="accent1">
                  <a:lumMod val="50000"/>
                </a:schemeClr>
              </a:solidFill>
              <a:latin typeface="Arial Narrow"/>
              <a:cs typeface="Arial"/>
            </a:endParaRPr>
          </a:p>
          <a:p>
            <a:pPr marL="0" indent="0">
              <a:buFont typeface="Arial" panose="020B0604020202020204" pitchFamily="34" charset="0"/>
              <a:buNone/>
            </a:pPr>
            <a:endParaRPr lang="en-US" sz="20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130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a:rPr>
              <a:t>Updated CASSIP Referral Form</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44856"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1A8E6D46-2F95-4B9E-B06E-D8054719817A}"/>
              </a:ext>
            </a:extLst>
          </p:cNvPr>
          <p:cNvSpPr txBox="1">
            <a:spLocks/>
          </p:cNvSpPr>
          <p:nvPr/>
        </p:nvSpPr>
        <p:spPr>
          <a:xfrm>
            <a:off x="707666" y="1203308"/>
            <a:ext cx="10775977" cy="47408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base">
              <a:spcBef>
                <a:spcPts val="0"/>
              </a:spcBef>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0" indent="0" fontAlgn="base">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Times New Roman" panose="02020603050405020304" pitchFamily="18" charset="0"/>
              <a:cs typeface="Arial" panose="020B0604020202020204" pitchFamily="34" charset="0"/>
            </a:endParaRPr>
          </a:p>
          <a:p>
            <a:pPr marL="457200" lvl="1" indent="0" fontAlgn="base">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2000" b="1">
              <a:latin typeface="Cambria" panose="02040503050406030204" pitchFamily="18" charset="0"/>
              <a:ea typeface="Cambria" panose="02040503050406030204" pitchFamily="18" charset="0"/>
            </a:endParaRPr>
          </a:p>
        </p:txBody>
      </p:sp>
      <p:pic>
        <p:nvPicPr>
          <p:cNvPr id="4" name="Picture 5">
            <a:extLst>
              <a:ext uri="{FF2B5EF4-FFF2-40B4-BE49-F238E27FC236}">
                <a16:creationId xmlns:a16="http://schemas.microsoft.com/office/drawing/2014/main" id="{103A04BC-4ED2-49A3-CD6C-709A957A60F8}"/>
              </a:ext>
            </a:extLst>
          </p:cNvPr>
          <p:cNvPicPr>
            <a:picLocks noChangeAspect="1"/>
          </p:cNvPicPr>
          <p:nvPr/>
        </p:nvPicPr>
        <p:blipFill>
          <a:blip r:embed="rId3"/>
          <a:stretch>
            <a:fillRect/>
          </a:stretch>
        </p:blipFill>
        <p:spPr>
          <a:xfrm>
            <a:off x="4993343" y="917637"/>
            <a:ext cx="5190565" cy="5022728"/>
          </a:xfrm>
          <a:prstGeom prst="rect">
            <a:avLst/>
          </a:prstGeom>
        </p:spPr>
      </p:pic>
      <p:sp>
        <p:nvSpPr>
          <p:cNvPr id="6" name="TextBox 5">
            <a:extLst>
              <a:ext uri="{FF2B5EF4-FFF2-40B4-BE49-F238E27FC236}">
                <a16:creationId xmlns:a16="http://schemas.microsoft.com/office/drawing/2014/main" id="{F97C14A4-318C-0D4F-5C50-39C6FD3EF0F8}"/>
              </a:ext>
            </a:extLst>
          </p:cNvPr>
          <p:cNvSpPr txBox="1"/>
          <p:nvPr/>
        </p:nvSpPr>
        <p:spPr>
          <a:xfrm>
            <a:off x="1147482" y="2608729"/>
            <a:ext cx="33617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lumMod val="50000"/>
                  </a:schemeClr>
                </a:solidFill>
                <a:latin typeface="Arial Narrow"/>
                <a:ea typeface="+mn-lt"/>
                <a:cs typeface="+mn-lt"/>
              </a:rPr>
              <a:t>The </a:t>
            </a:r>
            <a:r>
              <a:rPr lang="en-US" sz="2400">
                <a:solidFill>
                  <a:schemeClr val="accent1">
                    <a:lumMod val="50000"/>
                  </a:schemeClr>
                </a:solidFill>
                <a:latin typeface="Arial Narrow"/>
                <a:ea typeface="+mn-lt"/>
                <a:cs typeface="+mn-lt"/>
                <a:hlinkClick r:id="rId4">
                  <a:extLst>
                    <a:ext uri="{A12FA001-AC4F-418D-AE19-62706E023703}">
                      <ahyp:hlinkClr xmlns:ahyp="http://schemas.microsoft.com/office/drawing/2018/hyperlinkcolor" val="tx"/>
                    </a:ext>
                  </a:extLst>
                </a:hlinkClick>
              </a:rPr>
              <a:t>CASSIP referral form</a:t>
            </a:r>
            <a:r>
              <a:rPr lang="en-US" sz="2400">
                <a:solidFill>
                  <a:schemeClr val="accent1">
                    <a:lumMod val="50000"/>
                  </a:schemeClr>
                </a:solidFill>
                <a:latin typeface="Arial Narrow"/>
                <a:ea typeface="+mn-lt"/>
                <a:cs typeface="+mn-lt"/>
              </a:rPr>
              <a:t> </a:t>
            </a:r>
          </a:p>
          <a:p>
            <a:r>
              <a:rPr lang="en-US" sz="2400">
                <a:solidFill>
                  <a:schemeClr val="accent1">
                    <a:lumMod val="50000"/>
                  </a:schemeClr>
                </a:solidFill>
                <a:latin typeface="Arial Narrow"/>
                <a:ea typeface="+mn-lt"/>
                <a:cs typeface="+mn-lt"/>
              </a:rPr>
              <a:t>has been updated to include additional information required for CASSIP referral request. </a:t>
            </a:r>
            <a:endParaRPr lang="en-US" sz="2400">
              <a:solidFill>
                <a:schemeClr val="accent1">
                  <a:lumMod val="50000"/>
                </a:schemeClr>
              </a:solidFill>
              <a:latin typeface="Arial Narrow"/>
            </a:endParaRPr>
          </a:p>
        </p:txBody>
      </p:sp>
    </p:spTree>
    <p:extLst>
      <p:ext uri="{BB962C8B-B14F-4D97-AF65-F5344CB8AC3E}">
        <p14:creationId xmlns:p14="http://schemas.microsoft.com/office/powerpoint/2010/main" val="77980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2ABC-FCA3-BBF3-7BE1-DB6C7E3CC38B}"/>
              </a:ext>
            </a:extLst>
          </p:cNvPr>
          <p:cNvSpPr>
            <a:spLocks noGrp="1"/>
          </p:cNvSpPr>
          <p:nvPr>
            <p:ph type="title"/>
          </p:nvPr>
        </p:nvSpPr>
        <p:spPr>
          <a:xfrm>
            <a:off x="838200" y="365125"/>
            <a:ext cx="10533528" cy="760788"/>
          </a:xfrm>
        </p:spPr>
        <p:txBody>
          <a:bodyPr>
            <a:normAutofit/>
          </a:bodyPr>
          <a:lstStyle/>
          <a:p>
            <a:pPr algn="ctr"/>
            <a:r>
              <a:rPr lang="en-US" sz="3200" b="1">
                <a:solidFill>
                  <a:schemeClr val="accent1">
                    <a:lumMod val="50000"/>
                  </a:schemeClr>
                </a:solidFill>
                <a:latin typeface="Arial Narrow"/>
                <a:cs typeface="Arial"/>
              </a:rPr>
              <a:t>Updated CASSIP Referral Form Instructions</a:t>
            </a:r>
          </a:p>
        </p:txBody>
      </p:sp>
      <p:sp>
        <p:nvSpPr>
          <p:cNvPr id="3" name="Content Placeholder 2">
            <a:extLst>
              <a:ext uri="{FF2B5EF4-FFF2-40B4-BE49-F238E27FC236}">
                <a16:creationId xmlns:a16="http://schemas.microsoft.com/office/drawing/2014/main" id="{5681F693-04F0-A864-5749-3544C3F3A705}"/>
              </a:ext>
            </a:extLst>
          </p:cNvPr>
          <p:cNvSpPr>
            <a:spLocks noGrp="1"/>
          </p:cNvSpPr>
          <p:nvPr>
            <p:ph idx="1"/>
          </p:nvPr>
        </p:nvSpPr>
        <p:spPr>
          <a:xfrm>
            <a:off x="838200" y="1251884"/>
            <a:ext cx="10515600" cy="4351338"/>
          </a:xfrm>
        </p:spPr>
        <p:txBody>
          <a:bodyPr vert="horz" lIns="91440" tIns="45720" rIns="91440" bIns="45720" rtlCol="0" anchor="t">
            <a:normAutofit/>
          </a:bodyPr>
          <a:lstStyle/>
          <a:p>
            <a:pPr marL="0" indent="0" rtl="0">
              <a:buNone/>
            </a:pPr>
            <a:r>
              <a:rPr lang="en-US" sz="2400">
                <a:solidFill>
                  <a:schemeClr val="accent1">
                    <a:lumMod val="50000"/>
                  </a:schemeClr>
                </a:solidFill>
                <a:effectLst/>
                <a:latin typeface="Arial Narrow"/>
              </a:rPr>
              <a:t>The CASSIP referral form must include the following in order to be received complete:</a:t>
            </a:r>
            <a:endParaRPr lang="en-US" sz="2400">
              <a:solidFill>
                <a:schemeClr val="accent1">
                  <a:lumMod val="50000"/>
                </a:schemeClr>
              </a:solidFill>
              <a:latin typeface="Arial Narrow"/>
              <a:cs typeface="Calibri"/>
            </a:endParaRPr>
          </a:p>
          <a:p>
            <a:pPr lvl="1"/>
            <a:r>
              <a:rPr lang="en-US" b="1">
                <a:solidFill>
                  <a:schemeClr val="accent1">
                    <a:lumMod val="50000"/>
                  </a:schemeClr>
                </a:solidFill>
                <a:latin typeface="Arial Narrow"/>
              </a:rPr>
              <a:t>Direct Contact Information for the S</a:t>
            </a:r>
            <a:r>
              <a:rPr lang="en-US" b="1">
                <a:solidFill>
                  <a:schemeClr val="accent1">
                    <a:lumMod val="50000"/>
                  </a:schemeClr>
                </a:solidFill>
                <a:effectLst/>
                <a:latin typeface="Arial Narrow"/>
              </a:rPr>
              <a:t>ubmitter: </a:t>
            </a:r>
            <a:r>
              <a:rPr lang="en-US">
                <a:solidFill>
                  <a:schemeClr val="accent1">
                    <a:lumMod val="50000"/>
                  </a:schemeClr>
                </a:solidFill>
                <a:effectLst/>
                <a:latin typeface="Arial Narrow"/>
              </a:rPr>
              <a:t>This is the designated person who will respond to Comagine Health if a request for additional information is needed.</a:t>
            </a:r>
            <a:endParaRPr lang="en-US">
              <a:solidFill>
                <a:schemeClr val="accent1">
                  <a:lumMod val="50000"/>
                </a:schemeClr>
              </a:solidFill>
              <a:effectLst/>
              <a:latin typeface="Arial Narrow"/>
              <a:cs typeface="Calibri" panose="020F0502020204030204"/>
            </a:endParaRPr>
          </a:p>
          <a:p>
            <a:pPr lvl="1"/>
            <a:r>
              <a:rPr lang="en-US" b="1">
                <a:solidFill>
                  <a:schemeClr val="accent1">
                    <a:lumMod val="50000"/>
                  </a:schemeClr>
                </a:solidFill>
                <a:effectLst/>
                <a:latin typeface="Arial Narrow"/>
              </a:rPr>
              <a:t>Diagnosis for CASSIP referral</a:t>
            </a:r>
            <a:r>
              <a:rPr lang="en-US">
                <a:solidFill>
                  <a:schemeClr val="accent1">
                    <a:lumMod val="50000"/>
                  </a:schemeClr>
                </a:solidFill>
                <a:effectLst/>
                <a:latin typeface="Arial Narrow"/>
              </a:rPr>
              <a:t>: Providers must specify the diagnosis under the SSA Blue Book that they want Comagine Health to review. </a:t>
            </a:r>
            <a:endParaRPr lang="en-US">
              <a:solidFill>
                <a:schemeClr val="accent1">
                  <a:lumMod val="50000"/>
                </a:schemeClr>
              </a:solidFill>
              <a:effectLst/>
              <a:latin typeface="Arial Narrow"/>
              <a:cs typeface="Calibri" panose="020F0502020204030204"/>
            </a:endParaRPr>
          </a:p>
          <a:p>
            <a:pPr lvl="1"/>
            <a:r>
              <a:rPr lang="en-US" b="1">
                <a:solidFill>
                  <a:schemeClr val="accent1">
                    <a:lumMod val="50000"/>
                  </a:schemeClr>
                </a:solidFill>
                <a:effectLst/>
                <a:latin typeface="Arial Narrow"/>
              </a:rPr>
              <a:t>Other Diagnosis</a:t>
            </a:r>
            <a:r>
              <a:rPr lang="en-US">
                <a:solidFill>
                  <a:schemeClr val="accent1">
                    <a:lumMod val="50000"/>
                  </a:schemeClr>
                </a:solidFill>
                <a:effectLst/>
                <a:latin typeface="Arial Narrow"/>
              </a:rPr>
              <a:t>:</a:t>
            </a:r>
            <a:r>
              <a:rPr lang="en-US" b="1">
                <a:solidFill>
                  <a:schemeClr val="accent1">
                    <a:lumMod val="50000"/>
                  </a:schemeClr>
                </a:solidFill>
                <a:effectLst/>
                <a:latin typeface="Arial Narrow"/>
              </a:rPr>
              <a:t> </a:t>
            </a:r>
            <a:r>
              <a:rPr lang="en-US">
                <a:solidFill>
                  <a:schemeClr val="accent1">
                    <a:lumMod val="50000"/>
                  </a:schemeClr>
                </a:solidFill>
                <a:latin typeface="Arial Narrow"/>
              </a:rPr>
              <a:t>Providers should specify any additional diagnosis in this section</a:t>
            </a:r>
            <a:r>
              <a:rPr lang="en-US">
                <a:solidFill>
                  <a:schemeClr val="accent1">
                    <a:lumMod val="50000"/>
                  </a:schemeClr>
                </a:solidFill>
                <a:effectLst/>
                <a:latin typeface="Arial Narrow"/>
              </a:rPr>
              <a:t>. If no additional diagnosis, please indicate</a:t>
            </a:r>
            <a:r>
              <a:rPr lang="de-DE">
                <a:solidFill>
                  <a:schemeClr val="accent1">
                    <a:lumMod val="50000"/>
                  </a:schemeClr>
                </a:solidFill>
                <a:effectLst/>
                <a:latin typeface="Arial Narrow"/>
              </a:rPr>
              <a:t> "</a:t>
            </a:r>
            <a:r>
              <a:rPr lang="de-DE" i="1">
                <a:solidFill>
                  <a:schemeClr val="accent1">
                    <a:lumMod val="50000"/>
                  </a:schemeClr>
                </a:solidFill>
                <a:effectLst/>
                <a:latin typeface="Arial Narrow"/>
              </a:rPr>
              <a:t>None</a:t>
            </a:r>
            <a:r>
              <a:rPr lang="de-DE">
                <a:solidFill>
                  <a:schemeClr val="accent1">
                    <a:lumMod val="50000"/>
                  </a:schemeClr>
                </a:solidFill>
                <a:effectLst/>
                <a:latin typeface="Arial Narrow"/>
              </a:rPr>
              <a:t>"</a:t>
            </a:r>
            <a:endParaRPr lang="en-US">
              <a:solidFill>
                <a:schemeClr val="accent1">
                  <a:lumMod val="50000"/>
                </a:schemeClr>
              </a:solidFill>
              <a:effectLst/>
              <a:latin typeface="Arial Narrow"/>
              <a:cs typeface="Calibri" panose="020F0502020204030204"/>
            </a:endParaRPr>
          </a:p>
          <a:p>
            <a:pPr lvl="1"/>
            <a:r>
              <a:rPr lang="en-US" b="1">
                <a:solidFill>
                  <a:schemeClr val="accent1">
                    <a:lumMod val="50000"/>
                  </a:schemeClr>
                </a:solidFill>
                <a:effectLst/>
                <a:latin typeface="Arial Narrow"/>
              </a:rPr>
              <a:t>Clinical Synopsis</a:t>
            </a:r>
            <a:r>
              <a:rPr lang="en-US">
                <a:solidFill>
                  <a:schemeClr val="accent1">
                    <a:lumMod val="50000"/>
                  </a:schemeClr>
                </a:solidFill>
                <a:effectLst/>
                <a:latin typeface="Arial Narrow"/>
              </a:rPr>
              <a:t>:</a:t>
            </a:r>
            <a:r>
              <a:rPr lang="en-US" b="1">
                <a:solidFill>
                  <a:schemeClr val="accent1">
                    <a:lumMod val="50000"/>
                  </a:schemeClr>
                </a:solidFill>
                <a:effectLst/>
                <a:latin typeface="Arial Narrow"/>
              </a:rPr>
              <a:t> </a:t>
            </a:r>
            <a:r>
              <a:rPr lang="en-US">
                <a:solidFill>
                  <a:schemeClr val="accent1">
                    <a:lumMod val="50000"/>
                  </a:schemeClr>
                </a:solidFill>
                <a:latin typeface="Arial Narrow"/>
              </a:rPr>
              <a:t>T</a:t>
            </a:r>
            <a:r>
              <a:rPr lang="en-US">
                <a:solidFill>
                  <a:schemeClr val="accent1">
                    <a:lumMod val="50000"/>
                  </a:schemeClr>
                </a:solidFill>
                <a:effectLst/>
                <a:latin typeface="Arial Narrow"/>
              </a:rPr>
              <a:t>his is the medical justification section for your request.</a:t>
            </a:r>
            <a:r>
              <a:rPr lang="en-US">
                <a:solidFill>
                  <a:schemeClr val="accent1">
                    <a:lumMod val="50000"/>
                  </a:schemeClr>
                </a:solidFill>
                <a:latin typeface="Arial Narrow"/>
              </a:rPr>
              <a:t> </a:t>
            </a:r>
            <a:r>
              <a:rPr lang="en-US">
                <a:solidFill>
                  <a:schemeClr val="accent1">
                    <a:lumMod val="50000"/>
                  </a:schemeClr>
                </a:solidFill>
                <a:effectLst/>
                <a:latin typeface="Arial Narrow"/>
              </a:rPr>
              <a:t> </a:t>
            </a:r>
            <a:r>
              <a:rPr lang="en-US">
                <a:solidFill>
                  <a:schemeClr val="accent1">
                    <a:lumMod val="50000"/>
                  </a:schemeClr>
                </a:solidFill>
                <a:latin typeface="Arial Narrow"/>
              </a:rPr>
              <a:t>Supporting documentation to support your synopsis should be attached with the request.</a:t>
            </a:r>
            <a:endParaRPr lang="en-US">
              <a:solidFill>
                <a:schemeClr val="accent1">
                  <a:lumMod val="50000"/>
                </a:schemeClr>
              </a:solidFill>
              <a:latin typeface="Arial Narrow"/>
              <a:cs typeface="Calibri" panose="020F0502020204030204"/>
            </a:endParaRPr>
          </a:p>
          <a:p>
            <a:pPr marL="457200" lvl="1" indent="0" algn="ctr">
              <a:buNone/>
            </a:pPr>
            <a:r>
              <a:rPr lang="en-US" b="1">
                <a:solidFill>
                  <a:srgbClr val="FF0000"/>
                </a:solidFill>
                <a:effectLst/>
                <a:latin typeface="Arial Narrow"/>
              </a:rPr>
              <a:t>***All sections of the CASSIP referral form must be completed***</a:t>
            </a:r>
          </a:p>
          <a:p>
            <a:endParaRPr lang="en-US"/>
          </a:p>
        </p:txBody>
      </p:sp>
      <p:sp>
        <p:nvSpPr>
          <p:cNvPr id="4" name="Footer Placeholder 3">
            <a:extLst>
              <a:ext uri="{FF2B5EF4-FFF2-40B4-BE49-F238E27FC236}">
                <a16:creationId xmlns:a16="http://schemas.microsoft.com/office/drawing/2014/main" id="{94EA6006-7750-2579-91F3-AEACA7B5055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4D9973E5-B42E-0BAE-CE5F-94F785324B02}"/>
              </a:ext>
            </a:extLst>
          </p:cNvPr>
          <p:cNvSpPr>
            <a:spLocks noGrp="1"/>
          </p:cNvSpPr>
          <p:nvPr>
            <p:ph type="sldNum" sz="quarter" idx="12"/>
          </p:nvPr>
        </p:nvSpPr>
        <p:spPr/>
        <p:txBody>
          <a:bodyPr/>
          <a:lstStyle/>
          <a:p>
            <a:fld id="{9C472D8E-E47F-49FC-95AA-C93CA5E9C0A4}" type="slidenum">
              <a:rPr lang="en-US" smtClean="0"/>
              <a:t>15</a:t>
            </a:fld>
            <a:endParaRPr lang="en-US"/>
          </a:p>
        </p:txBody>
      </p:sp>
    </p:spTree>
    <p:extLst>
      <p:ext uri="{BB962C8B-B14F-4D97-AF65-F5344CB8AC3E}">
        <p14:creationId xmlns:p14="http://schemas.microsoft.com/office/powerpoint/2010/main" val="186995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FC0B-8F51-B67A-2796-F6A1352107D7}"/>
              </a:ext>
            </a:extLst>
          </p:cNvPr>
          <p:cNvSpPr>
            <a:spLocks noGrp="1"/>
          </p:cNvSpPr>
          <p:nvPr>
            <p:ph type="title"/>
          </p:nvPr>
        </p:nvSpPr>
        <p:spPr>
          <a:xfrm>
            <a:off x="838200" y="176866"/>
            <a:ext cx="10524564" cy="724928"/>
          </a:xfrm>
        </p:spPr>
        <p:txBody>
          <a:bodyPr>
            <a:normAutofit/>
          </a:bodyPr>
          <a:lstStyle/>
          <a:p>
            <a:pPr algn="ctr"/>
            <a:r>
              <a:rPr lang="en-US" sz="3200" b="1">
                <a:solidFill>
                  <a:schemeClr val="accent1">
                    <a:lumMod val="50000"/>
                  </a:schemeClr>
                </a:solidFill>
                <a:latin typeface="Arial Narrow"/>
              </a:rPr>
              <a:t>CASSIP Common Diagnoses </a:t>
            </a:r>
            <a:endParaRPr lang="en-US" sz="3200" b="1">
              <a:solidFill>
                <a:srgbClr val="FF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760AAB76-75A2-06EE-D77D-FC0778364D1B}"/>
              </a:ext>
            </a:extLst>
          </p:cNvPr>
          <p:cNvSpPr>
            <a:spLocks noGrp="1"/>
          </p:cNvSpPr>
          <p:nvPr>
            <p:ph idx="1"/>
          </p:nvPr>
        </p:nvSpPr>
        <p:spPr>
          <a:xfrm>
            <a:off x="838200" y="991908"/>
            <a:ext cx="10524564" cy="4611314"/>
          </a:xfrm>
        </p:spPr>
        <p:txBody>
          <a:bodyPr vert="horz" lIns="91440" tIns="45720" rIns="91440" bIns="45720" rtlCol="0" anchor="t">
            <a:normAutofit/>
          </a:bodyPr>
          <a:lstStyle/>
          <a:p>
            <a:pPr marL="0" indent="0">
              <a:lnSpc>
                <a:spcPct val="120000"/>
              </a:lnSpc>
              <a:buNone/>
            </a:pPr>
            <a:r>
              <a:rPr lang="en-US" sz="2400" b="1">
                <a:solidFill>
                  <a:schemeClr val="accent1">
                    <a:lumMod val="50000"/>
                  </a:schemeClr>
                </a:solidFill>
                <a:latin typeface="Arial Narrow"/>
              </a:rPr>
              <a:t>Functional Assessment Required </a:t>
            </a:r>
            <a:endParaRPr lang="en-US" sz="2400" b="1">
              <a:solidFill>
                <a:schemeClr val="accent1">
                  <a:lumMod val="50000"/>
                </a:schemeClr>
              </a:solidFill>
              <a:latin typeface="Arial Narrow" panose="020B0606020202030204" pitchFamily="34" charset="0"/>
            </a:endParaRPr>
          </a:p>
          <a:p>
            <a:pPr marL="800100" lvl="1" indent="-342900">
              <a:spcBef>
                <a:spcPts val="0"/>
              </a:spcBef>
              <a:spcAft>
                <a:spcPts val="800"/>
              </a:spcAft>
              <a:buFont typeface="Symbol" panose="05050102010706020507" pitchFamily="18" charset="2"/>
              <a:buChar char=""/>
            </a:pPr>
            <a:r>
              <a:rPr lang="en-US">
                <a:solidFill>
                  <a:schemeClr val="accent1">
                    <a:lumMod val="50000"/>
                  </a:schemeClr>
                </a:solidFill>
                <a:effectLst/>
                <a:latin typeface="Arial Narrow"/>
                <a:ea typeface="Calibri" panose="020F0502020204030204" pitchFamily="34" charset="0"/>
                <a:cs typeface="Calibri"/>
              </a:rPr>
              <a:t>112.10 Autism spectrum disorder</a:t>
            </a:r>
            <a:r>
              <a:rPr lang="en-US" b="1" spc="15">
                <a:solidFill>
                  <a:schemeClr val="accent1">
                    <a:lumMod val="50000"/>
                  </a:schemeClr>
                </a:solidFill>
                <a:effectLst/>
                <a:latin typeface="Arial Narrow"/>
                <a:ea typeface="Calibri" panose="020F0502020204030204" pitchFamily="34" charset="0"/>
                <a:cs typeface="Calibri"/>
              </a:rPr>
              <a:t> </a:t>
            </a:r>
            <a:r>
              <a:rPr lang="en-US" spc="15">
                <a:solidFill>
                  <a:schemeClr val="accent1">
                    <a:lumMod val="50000"/>
                  </a:schemeClr>
                </a:solidFill>
                <a:effectLst/>
                <a:latin typeface="Arial Narrow"/>
                <a:ea typeface="Calibri" panose="020F0502020204030204" pitchFamily="34" charset="0"/>
                <a:cs typeface="Calibri"/>
              </a:rPr>
              <a:t>(see </a:t>
            </a:r>
            <a:r>
              <a:rPr lang="en-US" u="sng" spc="15">
                <a:solidFill>
                  <a:schemeClr val="accent1">
                    <a:lumMod val="50000"/>
                  </a:schemeClr>
                </a:solidFill>
                <a:latin typeface="Arial Narrow"/>
                <a:ea typeface="Calibri" panose="020F0502020204030204" pitchFamily="34" charset="0"/>
                <a:cs typeface="Calibri"/>
                <a:hlinkClick r:id="rId2" tooltip="Section 112.00 - Subsection B8">
                  <a:extLst>
                    <a:ext uri="{A12FA001-AC4F-418D-AE19-62706E023703}">
                      <ahyp:hlinkClr xmlns:ahyp="http://schemas.microsoft.com/office/drawing/2018/hyperlinkcolor" val="tx"/>
                    </a:ext>
                  </a:extLst>
                </a:hlinkClick>
              </a:rPr>
              <a:t>112.00B8</a:t>
            </a:r>
            <a:r>
              <a:rPr lang="en-US" spc="15">
                <a:solidFill>
                  <a:schemeClr val="accent1">
                    <a:lumMod val="50000"/>
                  </a:schemeClr>
                </a:solidFill>
                <a:latin typeface="Arial Narrow"/>
                <a:ea typeface="Calibri" panose="020F0502020204030204" pitchFamily="34" charset="0"/>
                <a:cs typeface="Calibri"/>
              </a:rPr>
              <a:t>)</a:t>
            </a:r>
            <a:endParaRPr lang="en-US">
              <a:solidFill>
                <a:schemeClr val="accent1">
                  <a:lumMod val="50000"/>
                </a:schemeClr>
              </a:solidFill>
              <a:latin typeface="Arial Narrow"/>
              <a:ea typeface="Calibri" panose="020F0502020204030204" pitchFamily="34" charset="0"/>
              <a:cs typeface="Calibri"/>
            </a:endParaRPr>
          </a:p>
          <a:p>
            <a:pPr marL="800100" lvl="1" indent="-342900">
              <a:lnSpc>
                <a:spcPct val="80000"/>
              </a:lnSpc>
              <a:spcBef>
                <a:spcPts val="0"/>
              </a:spcBef>
              <a:buFont typeface="Symbol" panose="05050102010706020507" pitchFamily="18" charset="2"/>
              <a:buChar char=""/>
            </a:pPr>
            <a:r>
              <a:rPr lang="en-US" spc="15">
                <a:solidFill>
                  <a:schemeClr val="accent1">
                    <a:lumMod val="50000"/>
                  </a:schemeClr>
                </a:solidFill>
                <a:latin typeface="Arial Narrow"/>
                <a:ea typeface="Calibri" panose="020F0502020204030204" pitchFamily="34" charset="0"/>
                <a:cs typeface="Calibri"/>
              </a:rPr>
              <a:t>111.07</a:t>
            </a:r>
            <a:r>
              <a:rPr lang="en-US" spc="15">
                <a:solidFill>
                  <a:schemeClr val="accent1">
                    <a:lumMod val="50000"/>
                  </a:schemeClr>
                </a:solidFill>
                <a:effectLst/>
                <a:latin typeface="Arial Narrow"/>
                <a:ea typeface="Calibri" panose="020F0502020204030204" pitchFamily="34" charset="0"/>
                <a:cs typeface="Calibri"/>
              </a:rPr>
              <a:t> </a:t>
            </a:r>
            <a:r>
              <a:rPr lang="en-US">
                <a:solidFill>
                  <a:schemeClr val="accent1">
                    <a:lumMod val="50000"/>
                  </a:schemeClr>
                </a:solidFill>
                <a:effectLst/>
                <a:latin typeface="Arial Narrow"/>
                <a:ea typeface="Calibri" panose="020F0502020204030204" pitchFamily="34" charset="0"/>
                <a:cs typeface="Calibri"/>
              </a:rPr>
              <a:t>Cerebral Palsy </a:t>
            </a:r>
            <a:r>
              <a:rPr lang="en-US" spc="15">
                <a:solidFill>
                  <a:schemeClr val="accent1">
                    <a:lumMod val="50000"/>
                  </a:schemeClr>
                </a:solidFill>
                <a:effectLst/>
                <a:latin typeface="Arial Narrow"/>
                <a:ea typeface="Calibri" panose="020F0502020204030204" pitchFamily="34" charset="0"/>
                <a:cs typeface="Calibri"/>
              </a:rPr>
              <a:t>(see </a:t>
            </a:r>
            <a:r>
              <a:rPr lang="en-US" u="sng" spc="15">
                <a:solidFill>
                  <a:schemeClr val="accent1">
                    <a:lumMod val="50000"/>
                  </a:schemeClr>
                </a:solidFill>
                <a:effectLst/>
                <a:latin typeface="Arial Narrow"/>
                <a:ea typeface="Calibri" panose="020F0502020204030204" pitchFamily="34" charset="0"/>
                <a:cs typeface="Calibri"/>
                <a:hlinkClick r:id="rId3" tooltip="Section 111.00 - Subsection D1">
                  <a:extLst>
                    <a:ext uri="{A12FA001-AC4F-418D-AE19-62706E023703}">
                      <ahyp:hlinkClr xmlns:ahyp="http://schemas.microsoft.com/office/drawing/2018/hyperlinkcolor" val="tx"/>
                    </a:ext>
                  </a:extLst>
                </a:hlinkClick>
              </a:rPr>
              <a:t>111.00D1</a:t>
            </a:r>
            <a:r>
              <a:rPr lang="en-US">
                <a:solidFill>
                  <a:schemeClr val="accent1">
                    <a:lumMod val="50000"/>
                  </a:schemeClr>
                </a:solidFill>
                <a:effectLst/>
                <a:latin typeface="Arial Narrow"/>
                <a:ea typeface="Calibri" panose="020F0502020204030204" pitchFamily="34" charset="0"/>
                <a:cs typeface="Calibri"/>
              </a:rPr>
              <a:t>,</a:t>
            </a:r>
            <a:r>
              <a:rPr lang="en-US" spc="15">
                <a:solidFill>
                  <a:schemeClr val="accent1">
                    <a:lumMod val="50000"/>
                  </a:schemeClr>
                </a:solidFill>
                <a:effectLst/>
                <a:latin typeface="Arial Narrow"/>
                <a:ea typeface="Calibri" panose="020F0502020204030204" pitchFamily="34" charset="0"/>
              </a:rPr>
              <a:t> </a:t>
            </a:r>
            <a:r>
              <a:rPr lang="en-US" u="sng" spc="15">
                <a:solidFill>
                  <a:schemeClr val="accent1">
                    <a:lumMod val="50000"/>
                  </a:schemeClr>
                </a:solidFill>
                <a:effectLst/>
                <a:latin typeface="Arial Narrow"/>
                <a:ea typeface="Calibri" panose="020F0502020204030204" pitchFamily="34" charset="0"/>
                <a:cs typeface="Calibri"/>
                <a:hlinkClick r:id="rId4" tooltip="Section 111.00 - Subsection D2">
                  <a:extLst>
                    <a:ext uri="{A12FA001-AC4F-418D-AE19-62706E023703}">
                      <ahyp:hlinkClr xmlns:ahyp="http://schemas.microsoft.com/office/drawing/2018/hyperlinkcolor" val="tx"/>
                    </a:ext>
                  </a:extLst>
                </a:hlinkClick>
              </a:rPr>
              <a:t>111.00D2</a:t>
            </a:r>
            <a:endParaRPr lang="en-US">
              <a:solidFill>
                <a:schemeClr val="accent1">
                  <a:lumMod val="50000"/>
                </a:schemeClr>
              </a:solidFill>
              <a:effectLst/>
              <a:latin typeface="Arial Narrow"/>
              <a:ea typeface="Calibri" panose="020F0502020204030204" pitchFamily="34" charset="0"/>
              <a:cs typeface="Calibri"/>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Calibri" panose="020F0502020204030204" pitchFamily="34" charset="0"/>
                <a:cs typeface="Calibri"/>
              </a:rPr>
              <a:t>111.13 Muscular dystrophy (see </a:t>
            </a:r>
            <a:r>
              <a:rPr lang="en-US" u="sng" spc="15">
                <a:solidFill>
                  <a:schemeClr val="accent1">
                    <a:lumMod val="50000"/>
                  </a:schemeClr>
                </a:solidFill>
                <a:effectLst/>
                <a:latin typeface="Arial Narrow"/>
                <a:ea typeface="Calibri" panose="020F0502020204030204" pitchFamily="34" charset="0"/>
                <a:cs typeface="Calibri"/>
                <a:hlinkClick r:id="rId3" tooltip="Section 111.00 - Subsection D1">
                  <a:extLst>
                    <a:ext uri="{A12FA001-AC4F-418D-AE19-62706E023703}">
                      <ahyp:hlinkClr xmlns:ahyp="http://schemas.microsoft.com/office/drawing/2018/hyperlinkcolor" val="tx"/>
                    </a:ext>
                  </a:extLst>
                </a:hlinkClick>
              </a:rPr>
              <a:t>111.00D1</a:t>
            </a:r>
            <a:r>
              <a:rPr lang="en-US">
                <a:solidFill>
                  <a:schemeClr val="accent1">
                    <a:lumMod val="50000"/>
                  </a:schemeClr>
                </a:solidFill>
                <a:effectLst/>
                <a:latin typeface="Arial Narrow"/>
                <a:ea typeface="Calibri" panose="020F0502020204030204" pitchFamily="34" charset="0"/>
                <a:cs typeface="Calibri"/>
              </a:rPr>
              <a:t>,</a:t>
            </a:r>
            <a:r>
              <a:rPr lang="en-US" spc="15">
                <a:solidFill>
                  <a:schemeClr val="accent1">
                    <a:lumMod val="50000"/>
                  </a:schemeClr>
                </a:solidFill>
                <a:effectLst/>
                <a:latin typeface="Arial Narrow"/>
                <a:ea typeface="Calibri" panose="020F0502020204030204" pitchFamily="34" charset="0"/>
              </a:rPr>
              <a:t> </a:t>
            </a:r>
            <a:r>
              <a:rPr lang="en-US" u="sng" spc="15">
                <a:solidFill>
                  <a:schemeClr val="accent1">
                    <a:lumMod val="50000"/>
                  </a:schemeClr>
                </a:solidFill>
                <a:effectLst/>
                <a:latin typeface="Arial Narrow"/>
                <a:ea typeface="Calibri" panose="020F0502020204030204" pitchFamily="34" charset="0"/>
                <a:cs typeface="Calibri"/>
                <a:hlinkClick r:id="rId4" tooltip="Section 111.00 - Subsection D2">
                  <a:extLst>
                    <a:ext uri="{A12FA001-AC4F-418D-AE19-62706E023703}">
                      <ahyp:hlinkClr xmlns:ahyp="http://schemas.microsoft.com/office/drawing/2018/hyperlinkcolor" val="tx"/>
                    </a:ext>
                  </a:extLst>
                </a:hlinkClick>
              </a:rPr>
              <a:t>111.00D2</a:t>
            </a:r>
            <a:r>
              <a:rPr lang="en-US" spc="15">
                <a:solidFill>
                  <a:schemeClr val="accent1">
                    <a:lumMod val="50000"/>
                  </a:schemeClr>
                </a:solidFill>
                <a:effectLst/>
                <a:latin typeface="Arial Narrow"/>
                <a:ea typeface="Calibri" panose="020F0502020204030204" pitchFamily="34" charset="0"/>
                <a:cs typeface="Calibri"/>
              </a:rPr>
              <a:t>)</a:t>
            </a:r>
            <a:endParaRPr lang="en-US">
              <a:solidFill>
                <a:schemeClr val="accent1">
                  <a:lumMod val="50000"/>
                </a:schemeClr>
              </a:solidFill>
              <a:effectLst/>
              <a:latin typeface="Arial Narrow"/>
              <a:ea typeface="Calibri" panose="020F0502020204030204" pitchFamily="34" charset="0"/>
              <a:cs typeface="Calibri"/>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Calibri" panose="020F0502020204030204" pitchFamily="34" charset="0"/>
                <a:cs typeface="Calibri"/>
              </a:rPr>
              <a:t>111.18 Traumatic brain injury (see </a:t>
            </a:r>
            <a:r>
              <a:rPr lang="en-US" u="sng" spc="15">
                <a:solidFill>
                  <a:schemeClr val="accent1">
                    <a:lumMod val="50000"/>
                  </a:schemeClr>
                </a:solidFill>
                <a:effectLst/>
                <a:latin typeface="Arial Narrow"/>
                <a:ea typeface="Calibri" panose="020F0502020204030204" pitchFamily="34" charset="0"/>
                <a:cs typeface="Calibri"/>
                <a:hlinkClick r:id="rId3" tooltip="Section 111.00 - Subsection D1">
                  <a:extLst>
                    <a:ext uri="{A12FA001-AC4F-418D-AE19-62706E023703}">
                      <ahyp:hlinkClr xmlns:ahyp="http://schemas.microsoft.com/office/drawing/2018/hyperlinkcolor" val="tx"/>
                    </a:ext>
                  </a:extLst>
                </a:hlinkClick>
              </a:rPr>
              <a:t>111.00D1</a:t>
            </a:r>
            <a:r>
              <a:rPr lang="en-US">
                <a:solidFill>
                  <a:schemeClr val="accent1">
                    <a:lumMod val="50000"/>
                  </a:schemeClr>
                </a:solidFill>
                <a:effectLst/>
                <a:latin typeface="Arial Narrow"/>
                <a:ea typeface="Calibri" panose="020F0502020204030204" pitchFamily="34" charset="0"/>
                <a:cs typeface="Calibri"/>
              </a:rPr>
              <a:t>,</a:t>
            </a:r>
            <a:r>
              <a:rPr lang="en-US" spc="15">
                <a:solidFill>
                  <a:schemeClr val="accent1">
                    <a:lumMod val="50000"/>
                  </a:schemeClr>
                </a:solidFill>
                <a:effectLst/>
                <a:latin typeface="Arial Narrow"/>
                <a:ea typeface="Calibri" panose="020F0502020204030204" pitchFamily="34" charset="0"/>
              </a:rPr>
              <a:t> </a:t>
            </a:r>
            <a:r>
              <a:rPr lang="en-US" u="sng" spc="15">
                <a:solidFill>
                  <a:schemeClr val="accent1">
                    <a:lumMod val="50000"/>
                  </a:schemeClr>
                </a:solidFill>
                <a:effectLst/>
                <a:latin typeface="Arial Narrow"/>
                <a:ea typeface="Calibri" panose="020F0502020204030204" pitchFamily="34" charset="0"/>
                <a:cs typeface="Calibri"/>
                <a:hlinkClick r:id="rId4" tooltip="Section 111.00 - Subsection D2">
                  <a:extLst>
                    <a:ext uri="{A12FA001-AC4F-418D-AE19-62706E023703}">
                      <ahyp:hlinkClr xmlns:ahyp="http://schemas.microsoft.com/office/drawing/2018/hyperlinkcolor" val="tx"/>
                    </a:ext>
                  </a:extLst>
                </a:hlinkClick>
              </a:rPr>
              <a:t>111.00D2</a:t>
            </a:r>
            <a:r>
              <a:rPr lang="en-US" spc="15">
                <a:solidFill>
                  <a:schemeClr val="accent1">
                    <a:lumMod val="50000"/>
                  </a:schemeClr>
                </a:solidFill>
                <a:effectLst/>
                <a:latin typeface="Arial Narrow"/>
                <a:ea typeface="Calibri" panose="020F0502020204030204" pitchFamily="34" charset="0"/>
                <a:cs typeface="Calibri"/>
              </a:rPr>
              <a:t>)</a:t>
            </a:r>
            <a:endParaRPr lang="en-US">
              <a:solidFill>
                <a:schemeClr val="accent1">
                  <a:lumMod val="50000"/>
                </a:schemeClr>
              </a:solidFill>
              <a:effectLst/>
              <a:latin typeface="Arial Narrow"/>
              <a:ea typeface="Calibri" panose="020F0502020204030204" pitchFamily="34" charset="0"/>
              <a:cs typeface="Calibri"/>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Calibri" panose="020F0502020204030204" pitchFamily="34" charset="0"/>
                <a:cs typeface="Calibri"/>
              </a:rPr>
              <a:t>112.05 Intellectual disorder (see </a:t>
            </a:r>
            <a:r>
              <a:rPr lang="en-US" u="sng" spc="15">
                <a:solidFill>
                  <a:schemeClr val="accent1">
                    <a:lumMod val="50000"/>
                  </a:schemeClr>
                </a:solidFill>
                <a:effectLst/>
                <a:latin typeface="Arial Narrow"/>
                <a:ea typeface="Calibri" panose="020F0502020204030204" pitchFamily="34" charset="0"/>
                <a:cs typeface="Calibri"/>
                <a:hlinkClick r:id="rId5" tooltip="Section 112.00 - Subsection B4">
                  <a:extLst>
                    <a:ext uri="{A12FA001-AC4F-418D-AE19-62706E023703}">
                      <ahyp:hlinkClr xmlns:ahyp="http://schemas.microsoft.com/office/drawing/2018/hyperlinkcolor" val="tx"/>
                    </a:ext>
                  </a:extLst>
                </a:hlinkClick>
              </a:rPr>
              <a:t>112.00B4</a:t>
            </a:r>
            <a:r>
              <a:rPr lang="en-US" spc="15">
                <a:solidFill>
                  <a:schemeClr val="accent1">
                    <a:lumMod val="50000"/>
                  </a:schemeClr>
                </a:solidFill>
                <a:effectLst/>
                <a:latin typeface="Arial Narrow"/>
                <a:ea typeface="Calibri" panose="020F0502020204030204" pitchFamily="34" charset="0"/>
                <a:cs typeface="Calibri"/>
              </a:rPr>
              <a:t>)</a:t>
            </a:r>
            <a:endParaRPr lang="en-US">
              <a:solidFill>
                <a:schemeClr val="accent1">
                  <a:lumMod val="50000"/>
                </a:schemeClr>
              </a:solidFill>
              <a:effectLst/>
              <a:latin typeface="Arial Narrow"/>
              <a:ea typeface="Calibri" panose="020F0502020204030204" pitchFamily="34" charset="0"/>
              <a:cs typeface="Calibri"/>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Times New Roman" panose="02020603050405020304" pitchFamily="18" charset="0"/>
                <a:cs typeface="Calibri"/>
              </a:rPr>
              <a:t>112.11 Neurodevelopmental disorders (see </a:t>
            </a:r>
            <a:r>
              <a:rPr lang="en-US" u="none" strike="noStrike" spc="15">
                <a:solidFill>
                  <a:schemeClr val="accent1">
                    <a:lumMod val="50000"/>
                  </a:schemeClr>
                </a:solidFill>
                <a:effectLst/>
                <a:latin typeface="Arial Narrow"/>
                <a:ea typeface="Times New Roman" panose="02020603050405020304" pitchFamily="18" charset="0"/>
                <a:cs typeface="Calibri"/>
                <a:hlinkClick r:id="rId6" tooltip="Section 112.00 - Subsection B9">
                  <a:extLst>
                    <a:ext uri="{A12FA001-AC4F-418D-AE19-62706E023703}">
                      <ahyp:hlinkClr xmlns:ahyp="http://schemas.microsoft.com/office/drawing/2018/hyperlinkcolor" val="tx"/>
                    </a:ext>
                  </a:extLst>
                </a:hlinkClick>
              </a:rPr>
              <a:t>112.00B9</a:t>
            </a:r>
            <a:r>
              <a:rPr lang="en-US" spc="15">
                <a:solidFill>
                  <a:schemeClr val="accent1">
                    <a:lumMod val="50000"/>
                  </a:schemeClr>
                </a:solidFill>
                <a:effectLst/>
                <a:latin typeface="Arial Narrow"/>
                <a:ea typeface="Times New Roman" panose="02020603050405020304" pitchFamily="18" charset="0"/>
                <a:cs typeface="Calibri"/>
              </a:rPr>
              <a:t>)</a:t>
            </a:r>
            <a:endParaRPr lang="en-US">
              <a:solidFill>
                <a:schemeClr val="accent1">
                  <a:lumMod val="50000"/>
                </a:schemeClr>
              </a:solidFill>
              <a:effectLst/>
              <a:latin typeface="Arial Narrow"/>
              <a:ea typeface="Calibri" panose="020F0502020204030204" pitchFamily="34" charset="0"/>
              <a:cs typeface="Calibri"/>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Calibri" panose="020F0502020204030204" pitchFamily="34" charset="0"/>
              </a:rPr>
              <a:t>112.14 Developmental disorders in infants and toddlers (see </a:t>
            </a:r>
            <a:r>
              <a:rPr lang="en-US" u="sng" spc="15">
                <a:solidFill>
                  <a:schemeClr val="accent1">
                    <a:lumMod val="50000"/>
                  </a:schemeClr>
                </a:solidFill>
                <a:effectLst/>
                <a:latin typeface="Arial Narrow"/>
                <a:ea typeface="Calibri" panose="020F0502020204030204" pitchFamily="34" charset="0"/>
                <a:cs typeface="Calibri"/>
                <a:hlinkClick r:id="rId7" tooltip="Section 112.00 - Subsection B11">
                  <a:extLst>
                    <a:ext uri="{A12FA001-AC4F-418D-AE19-62706E023703}">
                      <ahyp:hlinkClr xmlns:ahyp="http://schemas.microsoft.com/office/drawing/2018/hyperlinkcolor" val="tx"/>
                    </a:ext>
                  </a:extLst>
                </a:hlinkClick>
              </a:rPr>
              <a:t>112.00B11</a:t>
            </a:r>
            <a:r>
              <a:rPr lang="en-US" b="1" spc="15">
                <a:solidFill>
                  <a:schemeClr val="accent1">
                    <a:lumMod val="50000"/>
                  </a:schemeClr>
                </a:solidFill>
                <a:effectLst/>
                <a:latin typeface="Arial Narrow"/>
                <a:ea typeface="Calibri" panose="020F0502020204030204" pitchFamily="34" charset="0"/>
              </a:rPr>
              <a:t>, </a:t>
            </a:r>
            <a:r>
              <a:rPr lang="en-US" u="sng" spc="15">
                <a:solidFill>
                  <a:schemeClr val="accent1">
                    <a:lumMod val="50000"/>
                  </a:schemeClr>
                </a:solidFill>
                <a:effectLst/>
                <a:latin typeface="Arial Narrow"/>
                <a:ea typeface="Calibri" panose="020F0502020204030204" pitchFamily="34" charset="0"/>
                <a:cs typeface="Calibri"/>
                <a:hlinkClick r:id="rId8" tooltip="Section 112.00 - Subsection I">
                  <a:extLst>
                    <a:ext uri="{A12FA001-AC4F-418D-AE19-62706E023703}">
                      <ahyp:hlinkClr xmlns:ahyp="http://schemas.microsoft.com/office/drawing/2018/hyperlinkcolor" val="tx"/>
                    </a:ext>
                  </a:extLst>
                </a:hlinkClick>
              </a:rPr>
              <a:t>112.00I</a:t>
            </a:r>
            <a:r>
              <a:rPr lang="en-US" b="1" spc="15">
                <a:solidFill>
                  <a:schemeClr val="accent1">
                    <a:lumMod val="50000"/>
                  </a:schemeClr>
                </a:solidFill>
                <a:effectLst/>
                <a:latin typeface="Arial Narrow"/>
                <a:ea typeface="Calibri" panose="020F0502020204030204" pitchFamily="34" charset="0"/>
              </a:rPr>
              <a:t>)</a:t>
            </a:r>
            <a:endParaRPr lang="en-US">
              <a:solidFill>
                <a:schemeClr val="accent1">
                  <a:lumMod val="50000"/>
                </a:schemeClr>
              </a:solidFill>
              <a:effectLst/>
              <a:latin typeface="Arial Narrow"/>
              <a:ea typeface="Calibri" panose="020F0502020204030204" pitchFamily="34" charset="0"/>
            </a:endParaRPr>
          </a:p>
          <a:p>
            <a:pPr marL="800100" lvl="1" indent="-342900">
              <a:lnSpc>
                <a:spcPct val="120000"/>
              </a:lnSpc>
              <a:spcBef>
                <a:spcPts val="0"/>
              </a:spcBef>
              <a:buFont typeface="Symbol" panose="05050102010706020507" pitchFamily="18" charset="2"/>
              <a:buChar char=""/>
            </a:pPr>
            <a:r>
              <a:rPr lang="en-US" spc="15">
                <a:solidFill>
                  <a:schemeClr val="accent1">
                    <a:lumMod val="50000"/>
                  </a:schemeClr>
                </a:solidFill>
                <a:effectLst/>
                <a:latin typeface="Arial Narrow"/>
                <a:ea typeface="Calibri" panose="020F0502020204030204" pitchFamily="34" charset="0"/>
              </a:rPr>
              <a:t>112.15 Trauma- and stressor-related disorders (see </a:t>
            </a:r>
            <a:r>
              <a:rPr lang="en-US" u="sng" spc="15">
                <a:solidFill>
                  <a:schemeClr val="accent1">
                    <a:lumMod val="50000"/>
                  </a:schemeClr>
                </a:solidFill>
                <a:effectLst/>
                <a:latin typeface="Arial Narrow"/>
                <a:ea typeface="Calibri" panose="020F0502020204030204" pitchFamily="34" charset="0"/>
                <a:cs typeface="Calibri"/>
                <a:hlinkClick r:id="rId7" tooltip="Section 112.00 - Subsection B11">
                  <a:extLst>
                    <a:ext uri="{A12FA001-AC4F-418D-AE19-62706E023703}">
                      <ahyp:hlinkClr xmlns:ahyp="http://schemas.microsoft.com/office/drawing/2018/hyperlinkcolor" val="tx"/>
                    </a:ext>
                  </a:extLst>
                </a:hlinkClick>
              </a:rPr>
              <a:t>112.00B11</a:t>
            </a:r>
            <a:r>
              <a:rPr lang="en-US" b="1" spc="15">
                <a:solidFill>
                  <a:schemeClr val="accent1">
                    <a:lumMod val="50000"/>
                  </a:schemeClr>
                </a:solidFill>
                <a:effectLst/>
                <a:latin typeface="Arial Narrow"/>
                <a:ea typeface="Calibri" panose="020F0502020204030204" pitchFamily="34" charset="0"/>
              </a:rPr>
              <a:t>, </a:t>
            </a:r>
            <a:r>
              <a:rPr lang="en-US" u="sng" spc="15">
                <a:solidFill>
                  <a:schemeClr val="accent1">
                    <a:lumMod val="50000"/>
                  </a:schemeClr>
                </a:solidFill>
                <a:effectLst/>
                <a:latin typeface="Arial Narrow"/>
                <a:ea typeface="Calibri" panose="020F0502020204030204" pitchFamily="34" charset="0"/>
                <a:cs typeface="Calibri"/>
                <a:hlinkClick r:id="rId8" tooltip="Section 112.00 - Subsection I">
                  <a:extLst>
                    <a:ext uri="{A12FA001-AC4F-418D-AE19-62706E023703}">
                      <ahyp:hlinkClr xmlns:ahyp="http://schemas.microsoft.com/office/drawing/2018/hyperlinkcolor" val="tx"/>
                    </a:ext>
                  </a:extLst>
                </a:hlinkClick>
              </a:rPr>
              <a:t>112.00I</a:t>
            </a:r>
            <a:r>
              <a:rPr lang="en-US" b="1" spc="15">
                <a:solidFill>
                  <a:schemeClr val="accent1">
                    <a:lumMod val="50000"/>
                  </a:schemeClr>
                </a:solidFill>
                <a:effectLst/>
                <a:latin typeface="Arial Narrow"/>
                <a:ea typeface="Calibri" panose="020F0502020204030204" pitchFamily="34" charset="0"/>
              </a:rPr>
              <a:t>)</a:t>
            </a:r>
            <a:r>
              <a:rPr lang="en-US" b="1" spc="15">
                <a:solidFill>
                  <a:schemeClr val="accent1">
                    <a:lumMod val="50000"/>
                  </a:schemeClr>
                </a:solidFill>
                <a:latin typeface="Arial Narrow"/>
                <a:ea typeface="Calibri" panose="020F0502020204030204" pitchFamily="34" charset="0"/>
              </a:rPr>
              <a:t> </a:t>
            </a:r>
            <a:endParaRPr lang="en-US" b="1" spc="15">
              <a:solidFill>
                <a:schemeClr val="accent1">
                  <a:lumMod val="50000"/>
                </a:schemeClr>
              </a:solidFill>
              <a:effectLst/>
              <a:latin typeface="Arial Narrow" panose="020B0606020202030204" pitchFamily="34" charset="0"/>
              <a:ea typeface="Calibri" panose="020F0502020204030204" pitchFamily="34" charset="0"/>
            </a:endParaRPr>
          </a:p>
          <a:p>
            <a:pPr marL="800100" lvl="1" indent="-342900">
              <a:lnSpc>
                <a:spcPct val="150000"/>
              </a:lnSpc>
              <a:spcBef>
                <a:spcPts val="0"/>
              </a:spcBef>
              <a:buFont typeface="Symbol" panose="05050102010706020507" pitchFamily="18" charset="2"/>
              <a:buChar char=""/>
            </a:pPr>
            <a:endParaRPr lang="en-US" sz="1400">
              <a:effectLst/>
              <a:latin typeface="Arial Narrow" panose="020B0606020202030204" pitchFamily="34" charset="0"/>
              <a:ea typeface="Calibri" panose="020F0502020204030204" pitchFamily="34" charset="0"/>
            </a:endParaRPr>
          </a:p>
          <a:p>
            <a:pPr marL="0" indent="0" algn="ctr">
              <a:spcBef>
                <a:spcPts val="0"/>
              </a:spcBef>
              <a:buNone/>
            </a:pPr>
            <a:r>
              <a:rPr lang="en-US" sz="1800" b="1" i="1" spc="15">
                <a:solidFill>
                  <a:srgbClr val="FF0000"/>
                </a:solidFill>
                <a:effectLst/>
                <a:latin typeface="Arial Narrow" panose="020B0606020202030204" pitchFamily="34" charset="0"/>
                <a:ea typeface="Calibri" panose="020F0502020204030204" pitchFamily="34" charset="0"/>
              </a:rPr>
              <a:t>*Please note all Mental Health diagnoses require a functional assessment</a:t>
            </a:r>
            <a:endParaRPr lang="en-US" sz="1800">
              <a:solidFill>
                <a:srgbClr val="FF0000"/>
              </a:solidFill>
              <a:effectLst/>
              <a:latin typeface="Arial Narrow" panose="020B0606020202030204" pitchFamily="34" charset="0"/>
              <a:ea typeface="Calibri" panose="020F0502020204030204" pitchFamily="34" charset="0"/>
            </a:endParaRPr>
          </a:p>
          <a:p>
            <a:endParaRPr lang="en-US" b="1"/>
          </a:p>
        </p:txBody>
      </p:sp>
      <p:sp>
        <p:nvSpPr>
          <p:cNvPr id="4" name="Footer Placeholder 3">
            <a:extLst>
              <a:ext uri="{FF2B5EF4-FFF2-40B4-BE49-F238E27FC236}">
                <a16:creationId xmlns:a16="http://schemas.microsoft.com/office/drawing/2014/main" id="{DE7A4299-016A-76F1-F3FB-CE5B14BAAE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F1B6277-AF36-1F91-72CB-F9F2BBA83244}"/>
              </a:ext>
            </a:extLst>
          </p:cNvPr>
          <p:cNvSpPr>
            <a:spLocks noGrp="1"/>
          </p:cNvSpPr>
          <p:nvPr>
            <p:ph type="sldNum" sz="quarter" idx="12"/>
          </p:nvPr>
        </p:nvSpPr>
        <p:spPr/>
        <p:txBody>
          <a:bodyPr/>
          <a:lstStyle/>
          <a:p>
            <a:fld id="{9C472D8E-E47F-49FC-95AA-C93CA5E9C0A4}" type="slidenum">
              <a:rPr lang="en-US" smtClean="0"/>
              <a:t>16</a:t>
            </a:fld>
            <a:endParaRPr lang="en-US"/>
          </a:p>
        </p:txBody>
      </p:sp>
    </p:spTree>
    <p:extLst>
      <p:ext uri="{BB962C8B-B14F-4D97-AF65-F5344CB8AC3E}">
        <p14:creationId xmlns:p14="http://schemas.microsoft.com/office/powerpoint/2010/main" val="250125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E15F-AAE7-231D-C3D1-9B6B70810EC7}"/>
              </a:ext>
            </a:extLst>
          </p:cNvPr>
          <p:cNvSpPr>
            <a:spLocks noGrp="1"/>
          </p:cNvSpPr>
          <p:nvPr>
            <p:ph type="title"/>
          </p:nvPr>
        </p:nvSpPr>
        <p:spPr>
          <a:xfrm>
            <a:off x="838200" y="167902"/>
            <a:ext cx="10524564" cy="751822"/>
          </a:xfrm>
        </p:spPr>
        <p:txBody>
          <a:bodyPr>
            <a:normAutofit/>
          </a:bodyPr>
          <a:lstStyle/>
          <a:p>
            <a:pPr algn="ctr"/>
            <a:r>
              <a:rPr lang="en-US" sz="3200" b="1">
                <a:solidFill>
                  <a:schemeClr val="accent1">
                    <a:lumMod val="50000"/>
                  </a:schemeClr>
                </a:solidFill>
                <a:latin typeface="Arial Narrow"/>
              </a:rPr>
              <a:t>CASSIP Common Diagnoses </a:t>
            </a:r>
            <a:endParaRPr lang="en-US" sz="3200">
              <a:solidFill>
                <a:srgbClr val="FF0000"/>
              </a:solidFill>
            </a:endParaRPr>
          </a:p>
        </p:txBody>
      </p:sp>
      <p:sp>
        <p:nvSpPr>
          <p:cNvPr id="3" name="Content Placeholder 2">
            <a:extLst>
              <a:ext uri="{FF2B5EF4-FFF2-40B4-BE49-F238E27FC236}">
                <a16:creationId xmlns:a16="http://schemas.microsoft.com/office/drawing/2014/main" id="{8863F773-F6EC-E943-9B88-C6B8A094A609}"/>
              </a:ext>
            </a:extLst>
          </p:cNvPr>
          <p:cNvSpPr>
            <a:spLocks noGrp="1"/>
          </p:cNvSpPr>
          <p:nvPr>
            <p:ph idx="1"/>
          </p:nvPr>
        </p:nvSpPr>
        <p:spPr>
          <a:xfrm>
            <a:off x="676835" y="982943"/>
            <a:ext cx="10829363" cy="4898184"/>
          </a:xfrm>
        </p:spPr>
        <p:txBody>
          <a:bodyPr vert="horz" lIns="91440" tIns="45720" rIns="91440" bIns="45720" rtlCol="0" anchor="t">
            <a:noAutofit/>
          </a:bodyPr>
          <a:lstStyle/>
          <a:p>
            <a:pPr marL="0" indent="0">
              <a:lnSpc>
                <a:spcPct val="150000"/>
              </a:lnSpc>
              <a:spcBef>
                <a:spcPts val="0"/>
              </a:spcBef>
              <a:buNone/>
            </a:pPr>
            <a:r>
              <a:rPr lang="en-US" sz="2400" b="1">
                <a:solidFill>
                  <a:schemeClr val="accent1">
                    <a:lumMod val="50000"/>
                  </a:schemeClr>
                </a:solidFill>
                <a:effectLst/>
                <a:latin typeface="Arial Narrow"/>
                <a:ea typeface="Calibri" panose="020F0502020204030204" pitchFamily="34" charset="0"/>
                <a:cs typeface="Calibri"/>
              </a:rPr>
              <a:t>No Functional Assessment Needed (Medical Documentation only):</a:t>
            </a:r>
            <a:endParaRPr lang="en-US" sz="2400">
              <a:solidFill>
                <a:schemeClr val="accent1">
                  <a:lumMod val="50000"/>
                </a:schemeClr>
              </a:solidFill>
              <a:effectLst/>
              <a:latin typeface="Arial Narrow"/>
              <a:ea typeface="Calibri" panose="020F0502020204030204" pitchFamily="34" charset="0"/>
              <a:cs typeface="Calibri"/>
            </a:endParaRPr>
          </a:p>
          <a:p>
            <a:pPr marL="685800" indent="-342900">
              <a:lnSpc>
                <a:spcPct val="100000"/>
              </a:lnSpc>
              <a:spcBef>
                <a:spcPts val="0"/>
              </a:spcBef>
            </a:pPr>
            <a:r>
              <a:rPr lang="en-US" sz="2400" spc="15">
                <a:solidFill>
                  <a:schemeClr val="accent1">
                    <a:lumMod val="50000"/>
                  </a:schemeClr>
                </a:solidFill>
                <a:latin typeface="Arial Narrow"/>
                <a:ea typeface="Calibri" panose="020F0502020204030204" pitchFamily="34" charset="0"/>
                <a:cs typeface="Calibri"/>
              </a:rPr>
              <a:t>111.02 </a:t>
            </a:r>
            <a:r>
              <a:rPr lang="en-US" sz="2400">
                <a:solidFill>
                  <a:schemeClr val="accent1">
                    <a:lumMod val="50000"/>
                  </a:schemeClr>
                </a:solidFill>
                <a:latin typeface="Arial Narrow"/>
                <a:ea typeface="Calibri" panose="020F0502020204030204" pitchFamily="34" charset="0"/>
                <a:cs typeface="Calibri"/>
              </a:rPr>
              <a:t>Epilepsy/Seizure Disorder</a:t>
            </a:r>
          </a:p>
          <a:p>
            <a:pPr marL="685800" indent="-342900">
              <a:lnSpc>
                <a:spcPct val="100000"/>
              </a:lnSpc>
              <a:spcBef>
                <a:spcPts val="0"/>
              </a:spcBef>
            </a:pPr>
            <a:r>
              <a:rPr lang="en-US" sz="2400">
                <a:solidFill>
                  <a:schemeClr val="accent1">
                    <a:lumMod val="50000"/>
                  </a:schemeClr>
                </a:solidFill>
                <a:effectLst/>
                <a:latin typeface="Arial Narrow"/>
                <a:ea typeface="Calibri" panose="020F0502020204030204" pitchFamily="34" charset="0"/>
                <a:cs typeface="Calibri"/>
              </a:rPr>
              <a:t>110.06 Down Syndrome</a:t>
            </a:r>
            <a:r>
              <a:rPr lang="en-US" sz="2400">
                <a:solidFill>
                  <a:schemeClr val="accent1">
                    <a:lumMod val="50000"/>
                  </a:schemeClr>
                </a:solidFill>
                <a:latin typeface="Arial Narrow"/>
                <a:ea typeface="Calibri" panose="020F0502020204030204" pitchFamily="34" charset="0"/>
                <a:cs typeface="Calibri"/>
              </a:rPr>
              <a:t> </a:t>
            </a:r>
            <a:endParaRPr lang="en-US" sz="2400">
              <a:solidFill>
                <a:schemeClr val="accent1">
                  <a:lumMod val="50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685800" indent="-342900">
              <a:lnSpc>
                <a:spcPct val="100000"/>
              </a:lnSpc>
              <a:spcBef>
                <a:spcPts val="0"/>
              </a:spcBef>
            </a:pPr>
            <a:r>
              <a:rPr lang="en-US" sz="2400" spc="15">
                <a:solidFill>
                  <a:schemeClr val="accent1">
                    <a:lumMod val="50000"/>
                  </a:schemeClr>
                </a:solidFill>
                <a:effectLst/>
                <a:latin typeface="Arial Narrow"/>
                <a:ea typeface="Calibri" panose="020F0502020204030204" pitchFamily="34" charset="0"/>
              </a:rPr>
              <a:t>110.08</a:t>
            </a:r>
            <a:r>
              <a:rPr lang="en-US" sz="2400" spc="15">
                <a:solidFill>
                  <a:schemeClr val="accent1">
                    <a:lumMod val="50000"/>
                  </a:schemeClr>
                </a:solidFill>
                <a:effectLst/>
                <a:latin typeface="Arial Narrow"/>
                <a:ea typeface="Calibri" panose="020F0502020204030204" pitchFamily="34" charset="0"/>
                <a:cs typeface="Calibri"/>
              </a:rPr>
              <a:t> Catastrophic congenital disorders </a:t>
            </a:r>
            <a:r>
              <a:rPr lang="en-US" sz="2400" i="1" spc="15">
                <a:solidFill>
                  <a:schemeClr val="accent1">
                    <a:lumMod val="50000"/>
                  </a:schemeClr>
                </a:solidFill>
                <a:effectLst/>
                <a:latin typeface="Arial Narrow"/>
                <a:ea typeface="Calibri" panose="020F0502020204030204" pitchFamily="34" charset="0"/>
                <a:cs typeface="Calibri"/>
              </a:rPr>
              <a:t>(ex. Cri du chat syndrome, Tay-Sachs disease, Edward’s syndrome, Patau syndrome, Anencephaly, Cyclopia)</a:t>
            </a:r>
            <a:endParaRPr lang="en-US" sz="2400">
              <a:solidFill>
                <a:schemeClr val="accent1">
                  <a:lumMod val="50000"/>
                </a:schemeClr>
              </a:solidFill>
              <a:effectLst/>
              <a:latin typeface="Arial Narrow"/>
              <a:ea typeface="Calibri" panose="020F0502020204030204" pitchFamily="34" charset="0"/>
              <a:cs typeface="Calibri"/>
            </a:endParaRPr>
          </a:p>
          <a:p>
            <a:pPr marL="685800" indent="-342900">
              <a:lnSpc>
                <a:spcPct val="100000"/>
              </a:lnSpc>
              <a:spcBef>
                <a:spcPts val="0"/>
              </a:spcBef>
            </a:pPr>
            <a:r>
              <a:rPr lang="en-US" sz="2400">
                <a:solidFill>
                  <a:schemeClr val="accent1">
                    <a:lumMod val="50000"/>
                  </a:schemeClr>
                </a:solidFill>
                <a:effectLst/>
                <a:latin typeface="Arial Narrow"/>
                <a:ea typeface="Calibri" panose="020F0502020204030204" pitchFamily="34" charset="0"/>
              </a:rPr>
              <a:t>114.00 Immune System Disorders (Lupus, Systemic vasculitis, Scleroderma, HIV, Connective Tissue diseases, etc.)</a:t>
            </a:r>
          </a:p>
          <a:p>
            <a:pPr marL="685800" indent="-342900">
              <a:lnSpc>
                <a:spcPct val="100000"/>
              </a:lnSpc>
              <a:spcBef>
                <a:spcPts val="0"/>
              </a:spcBef>
            </a:pPr>
            <a:r>
              <a:rPr lang="en-US" sz="2400" spc="15">
                <a:solidFill>
                  <a:schemeClr val="accent1">
                    <a:lumMod val="50000"/>
                  </a:schemeClr>
                </a:solidFill>
                <a:effectLst/>
                <a:latin typeface="Arial Narrow"/>
                <a:ea typeface="Calibri" panose="020F0502020204030204" pitchFamily="34" charset="0"/>
                <a:cs typeface="Calibri"/>
              </a:rPr>
              <a:t>111.21 Multiple sclerosis (see </a:t>
            </a:r>
            <a:r>
              <a:rPr lang="en-US" sz="2400" u="sng" spc="15">
                <a:solidFill>
                  <a:schemeClr val="accent1">
                    <a:lumMod val="50000"/>
                  </a:schemeClr>
                </a:solidFill>
                <a:effectLst/>
                <a:latin typeface="Arial Narrow"/>
                <a:ea typeface="Calibri" panose="020F0502020204030204" pitchFamily="34" charset="0"/>
                <a:cs typeface="Calibri"/>
                <a:hlinkClick r:id="rId2" tooltip="Section 111.00 - Subsection D1">
                  <a:extLst>
                    <a:ext uri="{A12FA001-AC4F-418D-AE19-62706E023703}">
                      <ahyp:hlinkClr xmlns:ahyp="http://schemas.microsoft.com/office/drawing/2018/hyperlinkcolor" val="tx"/>
                    </a:ext>
                  </a:extLst>
                </a:hlinkClick>
              </a:rPr>
              <a:t>111.00D1</a:t>
            </a:r>
            <a:r>
              <a:rPr lang="en-US" sz="2400">
                <a:solidFill>
                  <a:schemeClr val="accent1">
                    <a:lumMod val="50000"/>
                  </a:schemeClr>
                </a:solidFill>
                <a:effectLst/>
                <a:latin typeface="Arial Narrow"/>
                <a:ea typeface="Calibri" panose="020F0502020204030204" pitchFamily="34" charset="0"/>
                <a:cs typeface="Calibri"/>
              </a:rPr>
              <a:t>,</a:t>
            </a:r>
            <a:r>
              <a:rPr lang="en-US" sz="2400" spc="15">
                <a:solidFill>
                  <a:schemeClr val="accent1">
                    <a:lumMod val="50000"/>
                  </a:schemeClr>
                </a:solidFill>
                <a:effectLst/>
                <a:latin typeface="Arial Narrow"/>
                <a:ea typeface="Calibri" panose="020F0502020204030204" pitchFamily="34" charset="0"/>
              </a:rPr>
              <a:t> </a:t>
            </a:r>
            <a:r>
              <a:rPr lang="en-US" sz="2400" u="sng" spc="15">
                <a:solidFill>
                  <a:schemeClr val="accent1">
                    <a:lumMod val="50000"/>
                  </a:schemeClr>
                </a:solidFill>
                <a:effectLst/>
                <a:latin typeface="Arial Narrow"/>
                <a:ea typeface="Calibri" panose="020F0502020204030204" pitchFamily="34" charset="0"/>
                <a:cs typeface="Calibri"/>
                <a:hlinkClick r:id="rId3" tooltip="Section 111.00 - Subsection D2">
                  <a:extLst>
                    <a:ext uri="{A12FA001-AC4F-418D-AE19-62706E023703}">
                      <ahyp:hlinkClr xmlns:ahyp="http://schemas.microsoft.com/office/drawing/2018/hyperlinkcolor" val="tx"/>
                    </a:ext>
                  </a:extLst>
                </a:hlinkClick>
              </a:rPr>
              <a:t>111.00D2</a:t>
            </a:r>
            <a:r>
              <a:rPr lang="en-US" sz="2400" spc="15">
                <a:solidFill>
                  <a:schemeClr val="accent1">
                    <a:lumMod val="50000"/>
                  </a:schemeClr>
                </a:solidFill>
                <a:effectLst/>
                <a:latin typeface="Arial Narrow"/>
                <a:ea typeface="Calibri" panose="020F0502020204030204" pitchFamily="34" charset="0"/>
                <a:cs typeface="Calibri"/>
              </a:rPr>
              <a:t>), </a:t>
            </a:r>
            <a:r>
              <a:rPr lang="en-US" sz="2400" i="1" spc="15">
                <a:solidFill>
                  <a:schemeClr val="accent1">
                    <a:lumMod val="50000"/>
                  </a:schemeClr>
                </a:solidFill>
                <a:effectLst/>
                <a:latin typeface="Arial Narrow"/>
                <a:ea typeface="Calibri" panose="020F0502020204030204" pitchFamily="34" charset="0"/>
                <a:cs typeface="Calibri"/>
              </a:rPr>
              <a:t>Please note that a comprehensive PT or OT assessment is needed to assess the beneficiary’s motor function.</a:t>
            </a:r>
          </a:p>
          <a:p>
            <a:pPr marL="0" indent="0">
              <a:lnSpc>
                <a:spcPct val="100000"/>
              </a:lnSpc>
              <a:spcBef>
                <a:spcPts val="0"/>
              </a:spcBef>
              <a:buNone/>
            </a:pPr>
            <a:endParaRPr lang="en-US" sz="2000" b="1" u="sng">
              <a:solidFill>
                <a:srgbClr val="FF0000"/>
              </a:solidFill>
              <a:latin typeface="Arial Narrow"/>
              <a:ea typeface="Calibri" panose="020F0502020204030204" pitchFamily="34" charset="0"/>
            </a:endParaRPr>
          </a:p>
          <a:p>
            <a:pPr marL="0" indent="0">
              <a:lnSpc>
                <a:spcPct val="100000"/>
              </a:lnSpc>
              <a:spcBef>
                <a:spcPts val="0"/>
              </a:spcBef>
              <a:buNone/>
            </a:pPr>
            <a:r>
              <a:rPr lang="en-US" sz="2000" b="1" u="sng">
                <a:solidFill>
                  <a:srgbClr val="FF0000"/>
                </a:solidFill>
                <a:effectLst/>
                <a:latin typeface="Arial Narrow"/>
                <a:ea typeface="Calibri" panose="020F0502020204030204" pitchFamily="34" charset="0"/>
              </a:rPr>
              <a:t>Please note:</a:t>
            </a:r>
            <a:r>
              <a:rPr lang="en-US" sz="2000" b="1">
                <a:solidFill>
                  <a:srgbClr val="FF0000"/>
                </a:solidFill>
                <a:effectLst/>
                <a:latin typeface="Arial Narrow"/>
                <a:ea typeface="Calibri" panose="020F0502020204030204" pitchFamily="34" charset="0"/>
              </a:rPr>
              <a:t> This is not a complete list of CASSIP eligible conditions.</a:t>
            </a:r>
            <a:r>
              <a:rPr lang="en-US" sz="2000" b="1">
                <a:solidFill>
                  <a:srgbClr val="FF0000"/>
                </a:solidFill>
                <a:latin typeface="Arial Narrow"/>
                <a:ea typeface="Calibri" panose="020F0502020204030204" pitchFamily="34" charset="0"/>
              </a:rPr>
              <a:t> </a:t>
            </a:r>
            <a:r>
              <a:rPr lang="en-US" sz="2000" b="1">
                <a:solidFill>
                  <a:srgbClr val="FF0000"/>
                </a:solidFill>
                <a:effectLst/>
                <a:latin typeface="Arial Narrow"/>
                <a:ea typeface="Calibri" panose="020F0502020204030204" pitchFamily="34" charset="0"/>
              </a:rPr>
              <a:t>For a comprehensive list, please follow</a:t>
            </a:r>
            <a:r>
              <a:rPr lang="en-US" sz="2000" b="1">
                <a:solidFill>
                  <a:srgbClr val="FF0000"/>
                </a:solidFill>
                <a:latin typeface="Arial Narrow"/>
                <a:ea typeface="Calibri" panose="020F0502020204030204" pitchFamily="34" charset="0"/>
              </a:rPr>
              <a:t> the link below:</a:t>
            </a:r>
            <a:endParaRPr lang="en-US" sz="2000">
              <a:solidFill>
                <a:srgbClr val="FF0000"/>
              </a:solidFill>
              <a:effectLst/>
              <a:latin typeface="Arial Narrow"/>
              <a:ea typeface="Calibri" panose="020F0502020204030204" pitchFamily="34" charset="0"/>
            </a:endParaRPr>
          </a:p>
          <a:p>
            <a:pPr marL="0" marR="0" indent="0">
              <a:lnSpc>
                <a:spcPct val="100000"/>
              </a:lnSpc>
              <a:spcBef>
                <a:spcPts val="0"/>
              </a:spcBef>
              <a:spcAft>
                <a:spcPts val="0"/>
              </a:spcAft>
              <a:buNone/>
            </a:pPr>
            <a:r>
              <a:rPr lang="en-US" sz="2000" u="sng">
                <a:solidFill>
                  <a:srgbClr val="0563C1"/>
                </a:solidFill>
                <a:effectLst/>
                <a:latin typeface="Arial Narrow"/>
                <a:ea typeface="Calibri" panose="020F0502020204030204" pitchFamily="34" charset="0"/>
                <a:hlinkClick r:id="rId4"/>
              </a:rPr>
              <a:t>https://www.ssa.gov/disability/professionals/bluebook/ChildhoodListings.htm</a:t>
            </a:r>
            <a:endParaRPr lang="en-US" sz="2000">
              <a:effectLst/>
              <a:latin typeface="Arial Narrow"/>
              <a:ea typeface="Calibri" panose="020F0502020204030204" pitchFamily="34" charset="0"/>
            </a:endParaRPr>
          </a:p>
        </p:txBody>
      </p:sp>
      <p:sp>
        <p:nvSpPr>
          <p:cNvPr id="4" name="Footer Placeholder 3">
            <a:extLst>
              <a:ext uri="{FF2B5EF4-FFF2-40B4-BE49-F238E27FC236}">
                <a16:creationId xmlns:a16="http://schemas.microsoft.com/office/drawing/2014/main" id="{AA2F4460-1CFF-6CA2-6730-BC93ACA24FF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5CE695C-1910-5170-BD58-1B3405028B69}"/>
              </a:ext>
            </a:extLst>
          </p:cNvPr>
          <p:cNvSpPr>
            <a:spLocks noGrp="1"/>
          </p:cNvSpPr>
          <p:nvPr>
            <p:ph type="sldNum" sz="quarter" idx="12"/>
          </p:nvPr>
        </p:nvSpPr>
        <p:spPr/>
        <p:txBody>
          <a:bodyPr/>
          <a:lstStyle/>
          <a:p>
            <a:fld id="{9C472D8E-E47F-49FC-95AA-C93CA5E9C0A4}" type="slidenum">
              <a:rPr lang="en-US" smtClean="0"/>
              <a:t>17</a:t>
            </a:fld>
            <a:endParaRPr lang="en-US"/>
          </a:p>
        </p:txBody>
      </p:sp>
    </p:spTree>
    <p:extLst>
      <p:ext uri="{BB962C8B-B14F-4D97-AF65-F5344CB8AC3E}">
        <p14:creationId xmlns:p14="http://schemas.microsoft.com/office/powerpoint/2010/main" val="337829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0B17-E272-75A8-7D5D-4F42D20E40A0}"/>
              </a:ext>
            </a:extLst>
          </p:cNvPr>
          <p:cNvSpPr>
            <a:spLocks noGrp="1"/>
          </p:cNvSpPr>
          <p:nvPr>
            <p:ph type="title"/>
          </p:nvPr>
        </p:nvSpPr>
        <p:spPr/>
        <p:txBody>
          <a:bodyPr/>
          <a:lstStyle/>
          <a:p>
            <a:r>
              <a:rPr lang="en-US"/>
              <a:t>How to Log into the Provider Portal and Start a Request</a:t>
            </a:r>
          </a:p>
        </p:txBody>
      </p:sp>
      <p:sp>
        <p:nvSpPr>
          <p:cNvPr id="3" name="TextBox 2">
            <a:extLst>
              <a:ext uri="{FF2B5EF4-FFF2-40B4-BE49-F238E27FC236}">
                <a16:creationId xmlns:a16="http://schemas.microsoft.com/office/drawing/2014/main" id="{F3112693-DBBA-D45E-7C8A-8921C39CB65A}"/>
              </a:ext>
            </a:extLst>
          </p:cNvPr>
          <p:cNvSpPr txBox="1"/>
          <p:nvPr/>
        </p:nvSpPr>
        <p:spPr>
          <a:xfrm>
            <a:off x="957129" y="1974079"/>
            <a:ext cx="1047082" cy="369332"/>
          </a:xfrm>
          <a:prstGeom prst="rect">
            <a:avLst/>
          </a:prstGeom>
          <a:noFill/>
        </p:spPr>
        <p:txBody>
          <a:bodyPr wrap="none" rtlCol="0">
            <a:spAutoFit/>
          </a:bodyPr>
          <a:lstStyle/>
          <a:p>
            <a:r>
              <a:rPr lang="en-US">
                <a:solidFill>
                  <a:schemeClr val="bg1"/>
                </a:solidFill>
              </a:rPr>
              <a:t>Section 2</a:t>
            </a:r>
          </a:p>
        </p:txBody>
      </p:sp>
    </p:spTree>
    <p:extLst>
      <p:ext uri="{BB962C8B-B14F-4D97-AF65-F5344CB8AC3E}">
        <p14:creationId xmlns:p14="http://schemas.microsoft.com/office/powerpoint/2010/main" val="8855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DD6C-9C14-510B-ED01-8D7ABB365BB3}"/>
              </a:ext>
            </a:extLst>
          </p:cNvPr>
          <p:cNvSpPr>
            <a:spLocks noGrp="1"/>
          </p:cNvSpPr>
          <p:nvPr>
            <p:ph type="title"/>
          </p:nvPr>
        </p:nvSpPr>
        <p:spPr/>
        <p:txBody>
          <a:bodyPr/>
          <a:lstStyle/>
          <a:p>
            <a:r>
              <a:rPr lang="en-US"/>
              <a:t>How to log into the Provider Portal</a:t>
            </a:r>
          </a:p>
        </p:txBody>
      </p:sp>
      <p:pic>
        <p:nvPicPr>
          <p:cNvPr id="4" name="Content Placeholder 4">
            <a:extLst>
              <a:ext uri="{FF2B5EF4-FFF2-40B4-BE49-F238E27FC236}">
                <a16:creationId xmlns:a16="http://schemas.microsoft.com/office/drawing/2014/main" id="{F1EB264B-FB8C-D73B-8C4F-8CCA871664F9}"/>
              </a:ext>
            </a:extLst>
          </p:cNvPr>
          <p:cNvPicPr>
            <a:picLocks noGrp="1" noChangeAspect="1"/>
          </p:cNvPicPr>
          <p:nvPr>
            <p:ph idx="1"/>
          </p:nvPr>
        </p:nvPicPr>
        <p:blipFill>
          <a:blip r:embed="rId2"/>
          <a:stretch>
            <a:fillRect/>
          </a:stretch>
        </p:blipFill>
        <p:spPr>
          <a:xfrm>
            <a:off x="1209964" y="1825625"/>
            <a:ext cx="9403118" cy="4351338"/>
          </a:xfrm>
        </p:spPr>
      </p:pic>
      <p:sp>
        <p:nvSpPr>
          <p:cNvPr id="9" name="TextBox 8">
            <a:extLst>
              <a:ext uri="{FF2B5EF4-FFF2-40B4-BE49-F238E27FC236}">
                <a16:creationId xmlns:a16="http://schemas.microsoft.com/office/drawing/2014/main" id="{9C54E1A9-32E0-127C-423A-F4BE17AD8B31}"/>
              </a:ext>
            </a:extLst>
          </p:cNvPr>
          <p:cNvSpPr txBox="1"/>
          <p:nvPr/>
        </p:nvSpPr>
        <p:spPr>
          <a:xfrm>
            <a:off x="1320799" y="3696494"/>
            <a:ext cx="1283855" cy="1477328"/>
          </a:xfrm>
          <a:prstGeom prst="rect">
            <a:avLst/>
          </a:prstGeom>
          <a:noFill/>
        </p:spPr>
        <p:txBody>
          <a:bodyPr wrap="square" rtlCol="0">
            <a:spAutoFit/>
          </a:bodyPr>
          <a:lstStyle/>
          <a:p>
            <a:r>
              <a:rPr lang="en-US"/>
              <a:t>Click  here to log in to the provider portal</a:t>
            </a:r>
          </a:p>
        </p:txBody>
      </p:sp>
    </p:spTree>
    <p:extLst>
      <p:ext uri="{BB962C8B-B14F-4D97-AF65-F5344CB8AC3E}">
        <p14:creationId xmlns:p14="http://schemas.microsoft.com/office/powerpoint/2010/main" val="94200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EF72D-D182-453E-8FA7-D733E61CF9B7}"/>
              </a:ext>
            </a:extLst>
          </p:cNvPr>
          <p:cNvPicPr>
            <a:picLocks noChangeAspect="1"/>
          </p:cNvPicPr>
          <p:nvPr/>
        </p:nvPicPr>
        <p:blipFill>
          <a:blip r:embed="rId2"/>
          <a:stretch>
            <a:fillRect/>
          </a:stretch>
        </p:blipFill>
        <p:spPr>
          <a:xfrm>
            <a:off x="10820398" y="84216"/>
            <a:ext cx="1228571" cy="752381"/>
          </a:xfrm>
          <a:prstGeom prst="rect">
            <a:avLst/>
          </a:prstGeom>
        </p:spPr>
      </p:pic>
      <p:sp>
        <p:nvSpPr>
          <p:cNvPr id="3" name="Content Placeholder 2">
            <a:extLst>
              <a:ext uri="{FF2B5EF4-FFF2-40B4-BE49-F238E27FC236}">
                <a16:creationId xmlns:a16="http://schemas.microsoft.com/office/drawing/2014/main" id="{3DE5B08B-C9F5-4F80-BCC5-7B4D7CA1BE98}"/>
              </a:ext>
            </a:extLst>
          </p:cNvPr>
          <p:cNvSpPr>
            <a:spLocks noGrp="1"/>
          </p:cNvSpPr>
          <p:nvPr>
            <p:ph idx="1"/>
          </p:nvPr>
        </p:nvSpPr>
        <p:spPr>
          <a:xfrm>
            <a:off x="835979" y="225782"/>
            <a:ext cx="10515600" cy="815134"/>
          </a:xfrm>
        </p:spPr>
        <p:txBody>
          <a:bodyPr vert="horz" lIns="91440" tIns="45720" rIns="91440" bIns="45720" rtlCol="0" anchor="t">
            <a:noAutofit/>
          </a:bodyPr>
          <a:lstStyle/>
          <a:p>
            <a:pPr marL="457200" lvl="1" indent="0" algn="ctr">
              <a:lnSpc>
                <a:spcPct val="100000"/>
              </a:lnSpc>
              <a:spcBef>
                <a:spcPts val="0"/>
              </a:spcBef>
              <a:buNone/>
            </a:pPr>
            <a:r>
              <a:rPr lang="en-US" sz="3800" b="1">
                <a:solidFill>
                  <a:schemeClr val="accent1">
                    <a:lumMod val="50000"/>
                  </a:schemeClr>
                </a:solidFill>
                <a:latin typeface="Arial Narrow"/>
              </a:rPr>
              <a:t>AGENDA</a:t>
            </a:r>
            <a:endParaRPr lang="en-US">
              <a:solidFill>
                <a:schemeClr val="accent1">
                  <a:lumMod val="50000"/>
                </a:schemeClr>
              </a:solidFill>
            </a:endParaRPr>
          </a:p>
        </p:txBody>
      </p:sp>
      <p:sp>
        <p:nvSpPr>
          <p:cNvPr id="2" name="TextBox 1">
            <a:extLst>
              <a:ext uri="{FF2B5EF4-FFF2-40B4-BE49-F238E27FC236}">
                <a16:creationId xmlns:a16="http://schemas.microsoft.com/office/drawing/2014/main" id="{5E1E8B75-96D9-4C4B-93B5-1BB169D455CF}"/>
              </a:ext>
            </a:extLst>
          </p:cNvPr>
          <p:cNvSpPr txBox="1"/>
          <p:nvPr/>
        </p:nvSpPr>
        <p:spPr>
          <a:xfrm rot="10800000" flipV="1">
            <a:off x="1149163" y="1089996"/>
            <a:ext cx="9893675" cy="4684616"/>
          </a:xfrm>
          <a:prstGeom prst="rect">
            <a:avLst/>
          </a:prstGeom>
          <a:noFill/>
        </p:spPr>
        <p:txBody>
          <a:bodyPr wrap="square" lIns="91440" tIns="45720" rIns="91440" bIns="45720" rtlCol="0" anchor="t">
            <a:spAutoFit/>
          </a:bodyPr>
          <a:lstStyle/>
          <a:p>
            <a:pPr marL="514350" indent="-514350">
              <a:lnSpc>
                <a:spcPct val="140000"/>
              </a:lnSpc>
              <a:buAutoNum type="romanUcPeriod"/>
            </a:pPr>
            <a:r>
              <a:rPr lang="en-US" sz="2400" b="1">
                <a:solidFill>
                  <a:schemeClr val="accent1">
                    <a:lumMod val="50000"/>
                  </a:schemeClr>
                </a:solidFill>
                <a:latin typeface="Arial Narrow"/>
              </a:rPr>
              <a:t>Purpose and Policy</a:t>
            </a:r>
            <a:endParaRPr lang="en-US">
              <a:cs typeface="Calibri" panose="020F0502020204030204"/>
            </a:endParaRPr>
          </a:p>
          <a:p>
            <a:pPr marL="514350" indent="-514350">
              <a:lnSpc>
                <a:spcPct val="140000"/>
              </a:lnSpc>
              <a:buFont typeface="+mj-lt"/>
              <a:buAutoNum type="romanUcPeriod" startAt="2"/>
            </a:pPr>
            <a:r>
              <a:rPr lang="en-US" sz="2400" b="1">
                <a:solidFill>
                  <a:schemeClr val="accent1">
                    <a:lumMod val="50000"/>
                  </a:schemeClr>
                </a:solidFill>
                <a:latin typeface="Arial Narrow"/>
              </a:rPr>
              <a:t>CASSIP Enrollment Overview</a:t>
            </a:r>
          </a:p>
          <a:p>
            <a:pPr marL="914400" lvl="1" indent="-457200">
              <a:lnSpc>
                <a:spcPct val="140000"/>
              </a:lnSpc>
              <a:buFont typeface="Arial"/>
              <a:buChar char="•"/>
            </a:pPr>
            <a:r>
              <a:rPr lang="en-US" sz="2400" b="1">
                <a:solidFill>
                  <a:schemeClr val="accent1">
                    <a:lumMod val="50000"/>
                  </a:schemeClr>
                </a:solidFill>
                <a:latin typeface="Arial Narrow"/>
              </a:rPr>
              <a:t>Eligibility Criteria</a:t>
            </a:r>
            <a:endParaRPr lang="en-US" sz="2400" b="1">
              <a:solidFill>
                <a:schemeClr val="accent1">
                  <a:lumMod val="50000"/>
                </a:schemeClr>
              </a:solidFill>
              <a:latin typeface="Arial Narrow"/>
              <a:cs typeface="Calibri" panose="020F0502020204030204"/>
            </a:endParaRPr>
          </a:p>
          <a:p>
            <a:pPr marL="914400" lvl="1" indent="-457200">
              <a:lnSpc>
                <a:spcPct val="140000"/>
              </a:lnSpc>
              <a:buFont typeface="Arial"/>
              <a:buChar char="•"/>
            </a:pPr>
            <a:r>
              <a:rPr lang="en-US" sz="2400" b="1">
                <a:solidFill>
                  <a:schemeClr val="accent1">
                    <a:lumMod val="50000"/>
                  </a:schemeClr>
                </a:solidFill>
                <a:latin typeface="Arial Narrow"/>
              </a:rPr>
              <a:t>Disability Definition for CASSIP Enrollment</a:t>
            </a:r>
            <a:endParaRPr lang="en-US" sz="2400" b="1">
              <a:solidFill>
                <a:schemeClr val="accent1">
                  <a:lumMod val="50000"/>
                </a:schemeClr>
              </a:solidFill>
              <a:latin typeface="Arial Narrow"/>
              <a:cs typeface="Calibri" panose="020F0502020204030204"/>
            </a:endParaRPr>
          </a:p>
          <a:p>
            <a:pPr marL="514350" indent="-514350">
              <a:lnSpc>
                <a:spcPct val="140000"/>
              </a:lnSpc>
              <a:buFont typeface="+mj-lt"/>
              <a:buAutoNum type="romanUcPeriod" startAt="3"/>
            </a:pPr>
            <a:r>
              <a:rPr lang="en-US" sz="2400" b="1">
                <a:solidFill>
                  <a:schemeClr val="accent1">
                    <a:lumMod val="50000"/>
                  </a:schemeClr>
                </a:solidFill>
                <a:latin typeface="Arial Narrow"/>
              </a:rPr>
              <a:t>CASSIP Referral Process</a:t>
            </a:r>
          </a:p>
          <a:p>
            <a:pPr marL="914400" lvl="1" indent="-457200">
              <a:lnSpc>
                <a:spcPct val="140000"/>
              </a:lnSpc>
              <a:buFont typeface="Arial"/>
              <a:buChar char="•"/>
            </a:pPr>
            <a:r>
              <a:rPr lang="en-US" sz="2400" b="1">
                <a:solidFill>
                  <a:schemeClr val="accent1">
                    <a:lumMod val="50000"/>
                  </a:schemeClr>
                </a:solidFill>
                <a:latin typeface="Arial Narrow"/>
              </a:rPr>
              <a:t>Updated CASSIP Referral Form</a:t>
            </a:r>
          </a:p>
          <a:p>
            <a:pPr marL="914400" lvl="1" indent="-457200">
              <a:lnSpc>
                <a:spcPct val="140000"/>
              </a:lnSpc>
              <a:buFont typeface="Arial"/>
              <a:buChar char="•"/>
            </a:pPr>
            <a:r>
              <a:rPr lang="en-US" sz="2400" b="1">
                <a:solidFill>
                  <a:schemeClr val="accent1">
                    <a:lumMod val="50000"/>
                  </a:schemeClr>
                </a:solidFill>
                <a:latin typeface="Arial Narrow"/>
              </a:rPr>
              <a:t>Operational Procedures &amp; Timeframes</a:t>
            </a:r>
          </a:p>
          <a:p>
            <a:pPr marL="914400" lvl="1" indent="-457200">
              <a:lnSpc>
                <a:spcPct val="140000"/>
              </a:lnSpc>
              <a:buFont typeface="Arial"/>
              <a:buChar char="•"/>
            </a:pPr>
            <a:r>
              <a:rPr lang="en-US" sz="2400" b="1">
                <a:solidFill>
                  <a:schemeClr val="accent1">
                    <a:lumMod val="50000"/>
                  </a:schemeClr>
                </a:solidFill>
                <a:latin typeface="Arial Narrow"/>
              </a:rPr>
              <a:t>Comagine Portal </a:t>
            </a:r>
            <a:endParaRPr lang="en-US" sz="2400" b="1">
              <a:solidFill>
                <a:schemeClr val="accent1">
                  <a:lumMod val="50000"/>
                </a:schemeClr>
              </a:solidFill>
              <a:latin typeface="Arial Narrow" panose="020B0606020202030204" pitchFamily="34" charset="0"/>
            </a:endParaRPr>
          </a:p>
          <a:p>
            <a:pPr marL="514350" indent="-514350">
              <a:lnSpc>
                <a:spcPct val="140000"/>
              </a:lnSpc>
              <a:buFont typeface="+mj-lt"/>
              <a:buAutoNum type="romanUcPeriod" startAt="4"/>
            </a:pPr>
            <a:r>
              <a:rPr lang="en-US" sz="2400" b="1">
                <a:solidFill>
                  <a:schemeClr val="accent1">
                    <a:lumMod val="50000"/>
                  </a:schemeClr>
                </a:solidFill>
                <a:latin typeface="Arial Narrow"/>
              </a:rPr>
              <a:t>Questions &amp; Answers </a:t>
            </a:r>
            <a:endParaRPr lang="en-US" sz="2400" b="1">
              <a:solidFill>
                <a:schemeClr val="accent1">
                  <a:lumMod val="50000"/>
                </a:schemeClr>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0FFC38FA-19B4-4D41-B07C-6272B35CD4EB}"/>
              </a:ext>
            </a:extLst>
          </p:cNvPr>
          <p:cNvSpPr>
            <a:spLocks noGrp="1"/>
          </p:cNvSpPr>
          <p:nvPr>
            <p:ph type="sldNum" sz="quarter" idx="12"/>
          </p:nvPr>
        </p:nvSpPr>
        <p:spPr>
          <a:xfrm>
            <a:off x="9171933" y="6492875"/>
            <a:ext cx="2743200" cy="365125"/>
          </a:xfrm>
        </p:spPr>
        <p:txBody>
          <a:bodyPr/>
          <a:lstStyle/>
          <a:p>
            <a:fld id="{9C472D8E-E47F-49FC-95AA-C93CA5E9C0A4}" type="slidenum">
              <a:rPr lang="en-US" smtClean="0"/>
              <a:t>2</a:t>
            </a:fld>
            <a:endParaRPr lang="en-US"/>
          </a:p>
        </p:txBody>
      </p:sp>
    </p:spTree>
    <p:extLst>
      <p:ext uri="{BB962C8B-B14F-4D97-AF65-F5344CB8AC3E}">
        <p14:creationId xmlns:p14="http://schemas.microsoft.com/office/powerpoint/2010/main" val="314804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4C94-B7E0-287A-6155-E193322FD05D}"/>
              </a:ext>
            </a:extLst>
          </p:cNvPr>
          <p:cNvSpPr>
            <a:spLocks noGrp="1"/>
          </p:cNvSpPr>
          <p:nvPr>
            <p:ph type="title"/>
          </p:nvPr>
        </p:nvSpPr>
        <p:spPr/>
        <p:txBody>
          <a:bodyPr/>
          <a:lstStyle/>
          <a:p>
            <a:r>
              <a:rPr lang="en-US"/>
              <a:t>Provider Portal Log in</a:t>
            </a:r>
          </a:p>
        </p:txBody>
      </p:sp>
      <p:pic>
        <p:nvPicPr>
          <p:cNvPr id="4" name="Content Placeholder 4">
            <a:extLst>
              <a:ext uri="{FF2B5EF4-FFF2-40B4-BE49-F238E27FC236}">
                <a16:creationId xmlns:a16="http://schemas.microsoft.com/office/drawing/2014/main" id="{2D8A2670-BD8F-0A02-029E-998B6A06D0E6}"/>
              </a:ext>
            </a:extLst>
          </p:cNvPr>
          <p:cNvPicPr>
            <a:picLocks noGrp="1" noChangeAspect="1"/>
          </p:cNvPicPr>
          <p:nvPr>
            <p:ph idx="1"/>
          </p:nvPr>
        </p:nvPicPr>
        <p:blipFill>
          <a:blip r:embed="rId2"/>
          <a:stretch>
            <a:fillRect/>
          </a:stretch>
        </p:blipFill>
        <p:spPr>
          <a:xfrm>
            <a:off x="879662" y="1788680"/>
            <a:ext cx="9155460" cy="4351338"/>
          </a:xfrm>
        </p:spPr>
      </p:pic>
    </p:spTree>
    <p:extLst>
      <p:ext uri="{BB962C8B-B14F-4D97-AF65-F5344CB8AC3E}">
        <p14:creationId xmlns:p14="http://schemas.microsoft.com/office/powerpoint/2010/main" val="371708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74DC-6E23-1739-1F1A-F9138B7DBCAD}"/>
              </a:ext>
            </a:extLst>
          </p:cNvPr>
          <p:cNvSpPr>
            <a:spLocks noGrp="1"/>
          </p:cNvSpPr>
          <p:nvPr>
            <p:ph type="title"/>
          </p:nvPr>
        </p:nvSpPr>
        <p:spPr/>
        <p:txBody>
          <a:bodyPr/>
          <a:lstStyle/>
          <a:p>
            <a:r>
              <a:rPr lang="en-US"/>
              <a:t>Provider User and Confidentiality Agreement</a:t>
            </a:r>
          </a:p>
        </p:txBody>
      </p:sp>
      <p:pic>
        <p:nvPicPr>
          <p:cNvPr id="4" name="Content Placeholder 4">
            <a:extLst>
              <a:ext uri="{FF2B5EF4-FFF2-40B4-BE49-F238E27FC236}">
                <a16:creationId xmlns:a16="http://schemas.microsoft.com/office/drawing/2014/main" id="{96EC4AAB-08FF-0AF2-9543-234FE9AE40A5}"/>
              </a:ext>
            </a:extLst>
          </p:cNvPr>
          <p:cNvPicPr>
            <a:picLocks noGrp="1" noChangeAspect="1"/>
          </p:cNvPicPr>
          <p:nvPr>
            <p:ph idx="1"/>
          </p:nvPr>
        </p:nvPicPr>
        <p:blipFill>
          <a:blip r:embed="rId2"/>
          <a:stretch>
            <a:fillRect/>
          </a:stretch>
        </p:blipFill>
        <p:spPr>
          <a:xfrm>
            <a:off x="493064" y="1603952"/>
            <a:ext cx="10021018" cy="4351338"/>
          </a:xfrm>
        </p:spPr>
      </p:pic>
    </p:spTree>
    <p:extLst>
      <p:ext uri="{BB962C8B-B14F-4D97-AF65-F5344CB8AC3E}">
        <p14:creationId xmlns:p14="http://schemas.microsoft.com/office/powerpoint/2010/main" val="301881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D776-1E0A-3FCE-242C-C26F4AC8EE90}"/>
              </a:ext>
            </a:extLst>
          </p:cNvPr>
          <p:cNvSpPr>
            <a:spLocks noGrp="1"/>
          </p:cNvSpPr>
          <p:nvPr>
            <p:ph type="title"/>
          </p:nvPr>
        </p:nvSpPr>
        <p:spPr/>
        <p:txBody>
          <a:bodyPr/>
          <a:lstStyle/>
          <a:p>
            <a:r>
              <a:rPr lang="en-US"/>
              <a:t>How to Start a Request</a:t>
            </a:r>
          </a:p>
        </p:txBody>
      </p:sp>
      <p:pic>
        <p:nvPicPr>
          <p:cNvPr id="4" name="Content Placeholder 4">
            <a:extLst>
              <a:ext uri="{FF2B5EF4-FFF2-40B4-BE49-F238E27FC236}">
                <a16:creationId xmlns:a16="http://schemas.microsoft.com/office/drawing/2014/main" id="{11C3CBE4-CFA1-E1DB-48A5-2B2F61C9ACBE}"/>
              </a:ext>
            </a:extLst>
          </p:cNvPr>
          <p:cNvPicPr>
            <a:picLocks noGrp="1" noChangeAspect="1"/>
          </p:cNvPicPr>
          <p:nvPr>
            <p:ph idx="1"/>
          </p:nvPr>
        </p:nvPicPr>
        <p:blipFill>
          <a:blip r:embed="rId2"/>
          <a:stretch>
            <a:fillRect/>
          </a:stretch>
        </p:blipFill>
        <p:spPr>
          <a:xfrm>
            <a:off x="612741" y="2029291"/>
            <a:ext cx="10419845" cy="3568203"/>
          </a:xfrm>
        </p:spPr>
      </p:pic>
      <p:sp>
        <p:nvSpPr>
          <p:cNvPr id="6" name="TextBox 5">
            <a:extLst>
              <a:ext uri="{FF2B5EF4-FFF2-40B4-BE49-F238E27FC236}">
                <a16:creationId xmlns:a16="http://schemas.microsoft.com/office/drawing/2014/main" id="{E87D0CCB-8780-EE21-37BF-126251DE803A}"/>
              </a:ext>
            </a:extLst>
          </p:cNvPr>
          <p:cNvSpPr txBox="1"/>
          <p:nvPr/>
        </p:nvSpPr>
        <p:spPr>
          <a:xfrm>
            <a:off x="3982340" y="3751603"/>
            <a:ext cx="1435694" cy="461665"/>
          </a:xfrm>
          <a:prstGeom prst="rect">
            <a:avLst/>
          </a:prstGeom>
          <a:noFill/>
        </p:spPr>
        <p:txBody>
          <a:bodyPr wrap="square" rtlCol="0">
            <a:spAutoFit/>
          </a:bodyPr>
          <a:lstStyle/>
          <a:p>
            <a:r>
              <a:rPr lang="en-US" sz="1200"/>
              <a:t>1. Select DC  Medicaid</a:t>
            </a:r>
          </a:p>
        </p:txBody>
      </p:sp>
      <p:sp>
        <p:nvSpPr>
          <p:cNvPr id="7" name="TextBox 6">
            <a:extLst>
              <a:ext uri="{FF2B5EF4-FFF2-40B4-BE49-F238E27FC236}">
                <a16:creationId xmlns:a16="http://schemas.microsoft.com/office/drawing/2014/main" id="{6BAE6E25-4AD1-A412-F0EE-868723C4EC03}"/>
              </a:ext>
            </a:extLst>
          </p:cNvPr>
          <p:cNvSpPr txBox="1"/>
          <p:nvPr/>
        </p:nvSpPr>
        <p:spPr>
          <a:xfrm>
            <a:off x="5943584" y="3996106"/>
            <a:ext cx="1526848" cy="461665"/>
          </a:xfrm>
          <a:prstGeom prst="rect">
            <a:avLst/>
          </a:prstGeom>
          <a:noFill/>
        </p:spPr>
        <p:txBody>
          <a:bodyPr wrap="square" rtlCol="0">
            <a:spAutoFit/>
          </a:bodyPr>
          <a:lstStyle/>
          <a:p>
            <a:r>
              <a:rPr lang="en-US" sz="1200"/>
              <a:t>3. Click the Search button</a:t>
            </a:r>
          </a:p>
        </p:txBody>
      </p:sp>
      <p:sp>
        <p:nvSpPr>
          <p:cNvPr id="9" name="TextBox 8">
            <a:extLst>
              <a:ext uri="{FF2B5EF4-FFF2-40B4-BE49-F238E27FC236}">
                <a16:creationId xmlns:a16="http://schemas.microsoft.com/office/drawing/2014/main" id="{91A6CF6B-B41F-3A9D-7DD8-B14CB4954060}"/>
              </a:ext>
            </a:extLst>
          </p:cNvPr>
          <p:cNvSpPr txBox="1"/>
          <p:nvPr/>
        </p:nvSpPr>
        <p:spPr>
          <a:xfrm>
            <a:off x="8725258" y="3876657"/>
            <a:ext cx="1657884" cy="646331"/>
          </a:xfrm>
          <a:prstGeom prst="rect">
            <a:avLst/>
          </a:prstGeom>
          <a:noFill/>
        </p:spPr>
        <p:txBody>
          <a:bodyPr wrap="square" rtlCol="0">
            <a:spAutoFit/>
          </a:bodyPr>
          <a:lstStyle/>
          <a:p>
            <a:r>
              <a:rPr lang="en-US" sz="1200"/>
              <a:t>2. Enter the beneficiary’s DC Medicaid Number</a:t>
            </a:r>
          </a:p>
        </p:txBody>
      </p:sp>
    </p:spTree>
    <p:extLst>
      <p:ext uri="{BB962C8B-B14F-4D97-AF65-F5344CB8AC3E}">
        <p14:creationId xmlns:p14="http://schemas.microsoft.com/office/powerpoint/2010/main" val="120261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CD0-712D-ABEC-5E69-5C2CDA0A7079}"/>
              </a:ext>
            </a:extLst>
          </p:cNvPr>
          <p:cNvSpPr>
            <a:spLocks noGrp="1"/>
          </p:cNvSpPr>
          <p:nvPr>
            <p:ph type="title"/>
          </p:nvPr>
        </p:nvSpPr>
        <p:spPr>
          <a:xfrm>
            <a:off x="612741" y="365125"/>
            <a:ext cx="10982227" cy="814195"/>
          </a:xfrm>
        </p:spPr>
        <p:txBody>
          <a:bodyPr/>
          <a:lstStyle/>
          <a:p>
            <a:r>
              <a:rPr lang="en-US"/>
              <a:t>New Requests</a:t>
            </a:r>
          </a:p>
        </p:txBody>
      </p:sp>
      <p:sp>
        <p:nvSpPr>
          <p:cNvPr id="3" name="Content Placeholder 2">
            <a:extLst>
              <a:ext uri="{FF2B5EF4-FFF2-40B4-BE49-F238E27FC236}">
                <a16:creationId xmlns:a16="http://schemas.microsoft.com/office/drawing/2014/main" id="{33DDE224-6E4A-5910-93D3-74D8F0054BCD}"/>
              </a:ext>
            </a:extLst>
          </p:cNvPr>
          <p:cNvSpPr>
            <a:spLocks noGrp="1"/>
          </p:cNvSpPr>
          <p:nvPr>
            <p:ph idx="1"/>
          </p:nvPr>
        </p:nvSpPr>
        <p:spPr>
          <a:xfrm>
            <a:off x="612742" y="1110953"/>
            <a:ext cx="10982226" cy="5066010"/>
          </a:xfrm>
        </p:spPr>
        <p:txBody>
          <a:bodyPr/>
          <a:lstStyle/>
          <a:p>
            <a:pPr marL="285750" indent="-285750">
              <a:buClr>
                <a:srgbClr val="69BE46"/>
              </a:buClr>
              <a:buFont typeface="Arial" panose="020B0604020202020204" pitchFamily="34" charset="0"/>
              <a:buChar char="•"/>
            </a:pPr>
            <a:r>
              <a:rPr lang="en-US" sz="2000">
                <a:latin typeface="Arial" panose="020B0604020202020204" pitchFamily="34" charset="0"/>
                <a:cs typeface="Arial" panose="020B0604020202020204" pitchFamily="34" charset="0"/>
              </a:rPr>
              <a:t>The member will appear in the </a:t>
            </a:r>
            <a:r>
              <a:rPr lang="en-US" sz="2000" i="1">
                <a:latin typeface="Arial" panose="020B0604020202020204" pitchFamily="34" charset="0"/>
                <a:cs typeface="Arial" panose="020B0604020202020204" pitchFamily="34" charset="0"/>
              </a:rPr>
              <a:t>Member Search Results</a:t>
            </a:r>
          </a:p>
          <a:p>
            <a:pPr marL="285750" indent="-285750">
              <a:buClr>
                <a:srgbClr val="69BE46"/>
              </a:buClr>
              <a:buFont typeface="Arial" panose="020B0604020202020204" pitchFamily="34" charset="0"/>
              <a:buChar char="•"/>
            </a:pPr>
            <a:r>
              <a:rPr lang="en-US" sz="2000">
                <a:latin typeface="Arial" panose="020B0604020202020204" pitchFamily="34" charset="0"/>
                <a:cs typeface="Arial" panose="020B0604020202020204" pitchFamily="34" charset="0"/>
              </a:rPr>
              <a:t>Click on the Action icon      on the far right of their name to begin </a:t>
            </a:r>
            <a:r>
              <a:rPr lang="en-US" sz="2000" i="1">
                <a:latin typeface="Arial" panose="020B0604020202020204" pitchFamily="34" charset="0"/>
                <a:cs typeface="Arial" panose="020B0604020202020204" pitchFamily="34" charset="0"/>
              </a:rPr>
              <a:t>a New Request</a:t>
            </a:r>
          </a:p>
          <a:p>
            <a:endParaRPr lang="en-US"/>
          </a:p>
        </p:txBody>
      </p:sp>
      <p:pic>
        <p:nvPicPr>
          <p:cNvPr id="4" name="Picture 3">
            <a:extLst>
              <a:ext uri="{FF2B5EF4-FFF2-40B4-BE49-F238E27FC236}">
                <a16:creationId xmlns:a16="http://schemas.microsoft.com/office/drawing/2014/main" id="{CD20E5E1-B685-066F-C336-A8D59A81652F}"/>
              </a:ext>
            </a:extLst>
          </p:cNvPr>
          <p:cNvPicPr>
            <a:picLocks noChangeAspect="1"/>
          </p:cNvPicPr>
          <p:nvPr/>
        </p:nvPicPr>
        <p:blipFill>
          <a:blip r:embed="rId2"/>
          <a:stretch>
            <a:fillRect/>
          </a:stretch>
        </p:blipFill>
        <p:spPr>
          <a:xfrm>
            <a:off x="3636110" y="1476011"/>
            <a:ext cx="390950" cy="342082"/>
          </a:xfrm>
          <a:prstGeom prst="rect">
            <a:avLst/>
          </a:prstGeom>
        </p:spPr>
      </p:pic>
      <p:pic>
        <p:nvPicPr>
          <p:cNvPr id="5" name="Picture 4">
            <a:extLst>
              <a:ext uri="{FF2B5EF4-FFF2-40B4-BE49-F238E27FC236}">
                <a16:creationId xmlns:a16="http://schemas.microsoft.com/office/drawing/2014/main" id="{4C0E4025-9FC2-5FF1-A763-BF119CA151CD}"/>
              </a:ext>
            </a:extLst>
          </p:cNvPr>
          <p:cNvPicPr>
            <a:picLocks noChangeAspect="1"/>
          </p:cNvPicPr>
          <p:nvPr/>
        </p:nvPicPr>
        <p:blipFill>
          <a:blip r:embed="rId3"/>
          <a:stretch>
            <a:fillRect/>
          </a:stretch>
        </p:blipFill>
        <p:spPr>
          <a:xfrm>
            <a:off x="566996" y="2015019"/>
            <a:ext cx="10982226" cy="3732028"/>
          </a:xfrm>
          <a:prstGeom prst="rect">
            <a:avLst/>
          </a:prstGeom>
        </p:spPr>
      </p:pic>
    </p:spTree>
    <p:extLst>
      <p:ext uri="{BB962C8B-B14F-4D97-AF65-F5344CB8AC3E}">
        <p14:creationId xmlns:p14="http://schemas.microsoft.com/office/powerpoint/2010/main" val="119307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7C8D-1E00-C152-872B-A21CD469B473}"/>
              </a:ext>
            </a:extLst>
          </p:cNvPr>
          <p:cNvSpPr>
            <a:spLocks noGrp="1"/>
          </p:cNvSpPr>
          <p:nvPr>
            <p:ph type="title"/>
          </p:nvPr>
        </p:nvSpPr>
        <p:spPr>
          <a:xfrm>
            <a:off x="612741" y="365125"/>
            <a:ext cx="10982227" cy="967121"/>
          </a:xfrm>
        </p:spPr>
        <p:txBody>
          <a:bodyPr/>
          <a:lstStyle/>
          <a:p>
            <a:r>
              <a:rPr lang="en-US"/>
              <a:t>Creating a Request, </a:t>
            </a:r>
            <a:r>
              <a:rPr lang="en-US">
                <a:solidFill>
                  <a:schemeClr val="accent6">
                    <a:lumMod val="75000"/>
                  </a:schemeClr>
                </a:solidFill>
              </a:rPr>
              <a:t>part 1</a:t>
            </a:r>
            <a:r>
              <a:rPr lang="en-US"/>
              <a:t> </a:t>
            </a:r>
          </a:p>
        </p:txBody>
      </p:sp>
      <p:sp>
        <p:nvSpPr>
          <p:cNvPr id="6" name="TextBox 5">
            <a:extLst>
              <a:ext uri="{FF2B5EF4-FFF2-40B4-BE49-F238E27FC236}">
                <a16:creationId xmlns:a16="http://schemas.microsoft.com/office/drawing/2014/main" id="{B2CD6055-F9F0-BDEE-373D-DE460591340D}"/>
              </a:ext>
            </a:extLst>
          </p:cNvPr>
          <p:cNvSpPr txBox="1"/>
          <p:nvPr/>
        </p:nvSpPr>
        <p:spPr>
          <a:xfrm>
            <a:off x="546931" y="4042160"/>
            <a:ext cx="1219492" cy="830997"/>
          </a:xfrm>
          <a:prstGeom prst="rect">
            <a:avLst/>
          </a:prstGeom>
          <a:noFill/>
        </p:spPr>
        <p:txBody>
          <a:bodyPr wrap="square" rtlCol="0">
            <a:spAutoFit/>
          </a:bodyPr>
          <a:lstStyle/>
          <a:p>
            <a:r>
              <a:rPr lang="en-US" sz="1200" b="1"/>
              <a:t>Pick the Home Health Service you are requesting</a:t>
            </a:r>
          </a:p>
        </p:txBody>
      </p:sp>
      <p:sp>
        <p:nvSpPr>
          <p:cNvPr id="7" name="TextBox 6">
            <a:extLst>
              <a:ext uri="{FF2B5EF4-FFF2-40B4-BE49-F238E27FC236}">
                <a16:creationId xmlns:a16="http://schemas.microsoft.com/office/drawing/2014/main" id="{2C79647C-15A7-0387-3758-71328C79985B}"/>
              </a:ext>
            </a:extLst>
          </p:cNvPr>
          <p:cNvSpPr txBox="1"/>
          <p:nvPr/>
        </p:nvSpPr>
        <p:spPr>
          <a:xfrm>
            <a:off x="9742206" y="3765161"/>
            <a:ext cx="1462756" cy="1107996"/>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Diagnosis –enter a ICD10 Diagnosis code or word search</a:t>
            </a:r>
          </a:p>
          <a:p>
            <a:endParaRPr lang="en-US"/>
          </a:p>
        </p:txBody>
      </p:sp>
      <p:pic>
        <p:nvPicPr>
          <p:cNvPr id="9" name="Picture 8">
            <a:extLst>
              <a:ext uri="{FF2B5EF4-FFF2-40B4-BE49-F238E27FC236}">
                <a16:creationId xmlns:a16="http://schemas.microsoft.com/office/drawing/2014/main" id="{38F22657-4274-CE87-485C-F10321CF805D}"/>
              </a:ext>
            </a:extLst>
          </p:cNvPr>
          <p:cNvPicPr>
            <a:picLocks noChangeAspect="1"/>
          </p:cNvPicPr>
          <p:nvPr/>
        </p:nvPicPr>
        <p:blipFill>
          <a:blip r:embed="rId2"/>
          <a:stretch>
            <a:fillRect/>
          </a:stretch>
        </p:blipFill>
        <p:spPr>
          <a:xfrm>
            <a:off x="158445" y="1276239"/>
            <a:ext cx="11875110" cy="4305521"/>
          </a:xfrm>
          <a:prstGeom prst="rect">
            <a:avLst/>
          </a:prstGeom>
        </p:spPr>
      </p:pic>
    </p:spTree>
    <p:extLst>
      <p:ext uri="{BB962C8B-B14F-4D97-AF65-F5344CB8AC3E}">
        <p14:creationId xmlns:p14="http://schemas.microsoft.com/office/powerpoint/2010/main" val="151219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17A5-CFFF-F4D7-12F6-F5AF2688FE63}"/>
              </a:ext>
            </a:extLst>
          </p:cNvPr>
          <p:cNvSpPr>
            <a:spLocks noGrp="1"/>
          </p:cNvSpPr>
          <p:nvPr>
            <p:ph type="title"/>
          </p:nvPr>
        </p:nvSpPr>
        <p:spPr>
          <a:xfrm>
            <a:off x="612741" y="365125"/>
            <a:ext cx="10982227" cy="1113297"/>
          </a:xfrm>
        </p:spPr>
        <p:txBody>
          <a:bodyPr/>
          <a:lstStyle/>
          <a:p>
            <a:r>
              <a:rPr lang="en-US"/>
              <a:t>Working Steps to Submit a Request </a:t>
            </a:r>
          </a:p>
        </p:txBody>
      </p:sp>
      <p:pic>
        <p:nvPicPr>
          <p:cNvPr id="4" name="Content Placeholder 4" descr="image001">
            <a:extLst>
              <a:ext uri="{FF2B5EF4-FFF2-40B4-BE49-F238E27FC236}">
                <a16:creationId xmlns:a16="http://schemas.microsoft.com/office/drawing/2014/main" id="{5D2F19F2-491B-16D6-AD1B-D783E191B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3954" y="1701006"/>
            <a:ext cx="2612881"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522B4B4-90E1-6684-2648-E1A718E2FB09}"/>
              </a:ext>
            </a:extLst>
          </p:cNvPr>
          <p:cNvSpPr txBox="1"/>
          <p:nvPr/>
        </p:nvSpPr>
        <p:spPr>
          <a:xfrm>
            <a:off x="5228602" y="1956097"/>
            <a:ext cx="5180176" cy="3385542"/>
          </a:xfrm>
          <a:prstGeom prst="rect">
            <a:avLst/>
          </a:prstGeom>
          <a:noFill/>
        </p:spPr>
        <p:txBody>
          <a:bodyPr wrap="square" rtlCol="0">
            <a:spAutoFit/>
          </a:bodyPr>
          <a:lstStyle/>
          <a:p>
            <a:pPr marL="285750" indent="-285750">
              <a:buClr>
                <a:srgbClr val="69BE46"/>
              </a:buClr>
              <a:buFont typeface="Arial" panose="020B0604020202020204" pitchFamily="34" charset="0"/>
              <a:buChar char="•"/>
            </a:pPr>
            <a:r>
              <a:rPr lang="en-US" sz="2800">
                <a:latin typeface="Arial" panose="020B0604020202020204" pitchFamily="34" charset="0"/>
                <a:cs typeface="Arial" panose="020B0604020202020204" pitchFamily="34" charset="0"/>
              </a:rPr>
              <a:t>Click on each tab in the left navigation panel to complete the steps.</a:t>
            </a:r>
          </a:p>
          <a:p>
            <a:pPr marL="285750" indent="-285750">
              <a:buClr>
                <a:srgbClr val="69BE46"/>
              </a:buClr>
              <a:buFont typeface="Arial" panose="020B0604020202020204" pitchFamily="34" charset="0"/>
              <a:buChar char="•"/>
            </a:pPr>
            <a:r>
              <a:rPr lang="en-US" sz="2800">
                <a:latin typeface="Arial" panose="020B0604020202020204" pitchFamily="34" charset="0"/>
                <a:cs typeface="Arial" panose="020B0604020202020204" pitchFamily="34" charset="0"/>
              </a:rPr>
              <a:t>Step 1 allows you to make edits </a:t>
            </a:r>
          </a:p>
          <a:p>
            <a:pPr marL="285750" indent="-285750">
              <a:buClr>
                <a:srgbClr val="69BE46"/>
              </a:buClr>
              <a:buFont typeface="Arial" panose="020B0604020202020204" pitchFamily="34" charset="0"/>
              <a:buChar char="•"/>
            </a:pPr>
            <a:r>
              <a:rPr lang="en-US" sz="2800">
                <a:latin typeface="Arial" panose="020B0604020202020204" pitchFamily="34" charset="0"/>
                <a:cs typeface="Arial" panose="020B0604020202020204" pitchFamily="34" charset="0"/>
              </a:rPr>
              <a:t>Complete all required steps for your individual request</a:t>
            </a:r>
          </a:p>
          <a:p>
            <a:endParaRPr lang="en-US"/>
          </a:p>
        </p:txBody>
      </p:sp>
    </p:spTree>
    <p:extLst>
      <p:ext uri="{BB962C8B-B14F-4D97-AF65-F5344CB8AC3E}">
        <p14:creationId xmlns:p14="http://schemas.microsoft.com/office/powerpoint/2010/main" val="257448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47C-DF4C-83F5-4889-C8F11DF3C9EE}"/>
              </a:ext>
            </a:extLst>
          </p:cNvPr>
          <p:cNvSpPr>
            <a:spLocks noGrp="1"/>
          </p:cNvSpPr>
          <p:nvPr>
            <p:ph type="title"/>
          </p:nvPr>
        </p:nvSpPr>
        <p:spPr/>
        <p:txBody>
          <a:bodyPr/>
          <a:lstStyle/>
          <a:p>
            <a:r>
              <a:rPr lang="en-US"/>
              <a:t>Working Steps to Submit a Request </a:t>
            </a:r>
          </a:p>
        </p:txBody>
      </p:sp>
      <p:pic>
        <p:nvPicPr>
          <p:cNvPr id="9" name="Picture 8">
            <a:extLst>
              <a:ext uri="{FF2B5EF4-FFF2-40B4-BE49-F238E27FC236}">
                <a16:creationId xmlns:a16="http://schemas.microsoft.com/office/drawing/2014/main" id="{E8B50AF9-EA8F-59D0-7281-023AB9B019C6}"/>
              </a:ext>
            </a:extLst>
          </p:cNvPr>
          <p:cNvPicPr>
            <a:picLocks noChangeAspect="1"/>
          </p:cNvPicPr>
          <p:nvPr/>
        </p:nvPicPr>
        <p:blipFill>
          <a:blip r:embed="rId2"/>
          <a:stretch>
            <a:fillRect/>
          </a:stretch>
        </p:blipFill>
        <p:spPr>
          <a:xfrm>
            <a:off x="167970" y="1257188"/>
            <a:ext cx="11856059" cy="4642680"/>
          </a:xfrm>
          <a:prstGeom prst="rect">
            <a:avLst/>
          </a:prstGeom>
        </p:spPr>
      </p:pic>
    </p:spTree>
    <p:extLst>
      <p:ext uri="{BB962C8B-B14F-4D97-AF65-F5344CB8AC3E}">
        <p14:creationId xmlns:p14="http://schemas.microsoft.com/office/powerpoint/2010/main" val="69256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6EA-751E-CDE3-F5BA-E8EE786E9439}"/>
              </a:ext>
            </a:extLst>
          </p:cNvPr>
          <p:cNvSpPr>
            <a:spLocks noGrp="1"/>
          </p:cNvSpPr>
          <p:nvPr>
            <p:ph type="title"/>
          </p:nvPr>
        </p:nvSpPr>
        <p:spPr>
          <a:xfrm>
            <a:off x="612741" y="365126"/>
            <a:ext cx="10982227" cy="1019294"/>
          </a:xfrm>
        </p:spPr>
        <p:txBody>
          <a:bodyPr/>
          <a:lstStyle/>
          <a:p>
            <a:r>
              <a:rPr lang="en-US"/>
              <a:t>Working Steps to Submit a Request </a:t>
            </a:r>
          </a:p>
        </p:txBody>
      </p:sp>
      <p:sp>
        <p:nvSpPr>
          <p:cNvPr id="5" name="TextBox 4">
            <a:extLst>
              <a:ext uri="{FF2B5EF4-FFF2-40B4-BE49-F238E27FC236}">
                <a16:creationId xmlns:a16="http://schemas.microsoft.com/office/drawing/2014/main" id="{9F34AEB8-F888-A162-1D9C-7A93C716B036}"/>
              </a:ext>
            </a:extLst>
          </p:cNvPr>
          <p:cNvSpPr txBox="1"/>
          <p:nvPr/>
        </p:nvSpPr>
        <p:spPr>
          <a:xfrm>
            <a:off x="6193456" y="4722875"/>
            <a:ext cx="2121601" cy="276999"/>
          </a:xfrm>
          <a:prstGeom prst="rect">
            <a:avLst/>
          </a:prstGeom>
          <a:noFill/>
        </p:spPr>
        <p:txBody>
          <a:bodyPr wrap="square" rtlCol="0">
            <a:spAutoFit/>
          </a:bodyPr>
          <a:lstStyle/>
          <a:p>
            <a:r>
              <a:rPr lang="en-US" sz="1200" b="1"/>
              <a:t>Click “Add service” button</a:t>
            </a:r>
          </a:p>
        </p:txBody>
      </p:sp>
      <p:pic>
        <p:nvPicPr>
          <p:cNvPr id="8" name="Content Placeholder 7">
            <a:extLst>
              <a:ext uri="{FF2B5EF4-FFF2-40B4-BE49-F238E27FC236}">
                <a16:creationId xmlns:a16="http://schemas.microsoft.com/office/drawing/2014/main" id="{73879FD4-2749-2D2A-DB08-DFFF390F2EE8}"/>
              </a:ext>
            </a:extLst>
          </p:cNvPr>
          <p:cNvPicPr>
            <a:picLocks noGrp="1" noChangeAspect="1"/>
          </p:cNvPicPr>
          <p:nvPr>
            <p:ph idx="1"/>
          </p:nvPr>
        </p:nvPicPr>
        <p:blipFill>
          <a:blip r:embed="rId2"/>
          <a:stretch>
            <a:fillRect/>
          </a:stretch>
        </p:blipFill>
        <p:spPr>
          <a:xfrm>
            <a:off x="838200" y="1463040"/>
            <a:ext cx="10756768" cy="4621533"/>
          </a:xfrm>
        </p:spPr>
      </p:pic>
    </p:spTree>
    <p:extLst>
      <p:ext uri="{BB962C8B-B14F-4D97-AF65-F5344CB8AC3E}">
        <p14:creationId xmlns:p14="http://schemas.microsoft.com/office/powerpoint/2010/main" val="201565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6EA-751E-CDE3-F5BA-E8EE786E9439}"/>
              </a:ext>
            </a:extLst>
          </p:cNvPr>
          <p:cNvSpPr>
            <a:spLocks noGrp="1"/>
          </p:cNvSpPr>
          <p:nvPr>
            <p:ph type="title"/>
          </p:nvPr>
        </p:nvSpPr>
        <p:spPr>
          <a:xfrm>
            <a:off x="612741" y="365126"/>
            <a:ext cx="10982227" cy="1019294"/>
          </a:xfrm>
        </p:spPr>
        <p:txBody>
          <a:bodyPr/>
          <a:lstStyle/>
          <a:p>
            <a:r>
              <a:rPr lang="en-US"/>
              <a:t>Working Steps to Submit a Request </a:t>
            </a:r>
          </a:p>
        </p:txBody>
      </p:sp>
      <p:sp>
        <p:nvSpPr>
          <p:cNvPr id="5" name="TextBox 4">
            <a:extLst>
              <a:ext uri="{FF2B5EF4-FFF2-40B4-BE49-F238E27FC236}">
                <a16:creationId xmlns:a16="http://schemas.microsoft.com/office/drawing/2014/main" id="{9F34AEB8-F888-A162-1D9C-7A93C716B036}"/>
              </a:ext>
            </a:extLst>
          </p:cNvPr>
          <p:cNvSpPr txBox="1"/>
          <p:nvPr/>
        </p:nvSpPr>
        <p:spPr>
          <a:xfrm>
            <a:off x="6193456" y="4722875"/>
            <a:ext cx="2121601" cy="276999"/>
          </a:xfrm>
          <a:prstGeom prst="rect">
            <a:avLst/>
          </a:prstGeom>
          <a:noFill/>
        </p:spPr>
        <p:txBody>
          <a:bodyPr wrap="square" rtlCol="0">
            <a:spAutoFit/>
          </a:bodyPr>
          <a:lstStyle/>
          <a:p>
            <a:r>
              <a:rPr lang="en-US" sz="1200" b="1"/>
              <a:t>Click “Add service” button</a:t>
            </a:r>
          </a:p>
        </p:txBody>
      </p:sp>
      <p:pic>
        <p:nvPicPr>
          <p:cNvPr id="7" name="Content Placeholder 6">
            <a:extLst>
              <a:ext uri="{FF2B5EF4-FFF2-40B4-BE49-F238E27FC236}">
                <a16:creationId xmlns:a16="http://schemas.microsoft.com/office/drawing/2014/main" id="{18CB9A2A-15F4-7D09-2FC6-7F2B5F807059}"/>
              </a:ext>
            </a:extLst>
          </p:cNvPr>
          <p:cNvPicPr>
            <a:picLocks noGrp="1" noChangeAspect="1"/>
          </p:cNvPicPr>
          <p:nvPr>
            <p:ph idx="1"/>
          </p:nvPr>
        </p:nvPicPr>
        <p:blipFill>
          <a:blip r:embed="rId2"/>
          <a:stretch>
            <a:fillRect/>
          </a:stretch>
        </p:blipFill>
        <p:spPr>
          <a:xfrm>
            <a:off x="516835" y="1384421"/>
            <a:ext cx="10836965" cy="4601700"/>
          </a:xfrm>
        </p:spPr>
      </p:pic>
    </p:spTree>
    <p:extLst>
      <p:ext uri="{BB962C8B-B14F-4D97-AF65-F5344CB8AC3E}">
        <p14:creationId xmlns:p14="http://schemas.microsoft.com/office/powerpoint/2010/main" val="42665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2629-58E7-27FA-E53E-81D6F30418A6}"/>
              </a:ext>
            </a:extLst>
          </p:cNvPr>
          <p:cNvSpPr>
            <a:spLocks noGrp="1"/>
          </p:cNvSpPr>
          <p:nvPr>
            <p:ph type="title"/>
          </p:nvPr>
        </p:nvSpPr>
        <p:spPr>
          <a:xfrm>
            <a:off x="612741" y="365125"/>
            <a:ext cx="10982227" cy="891107"/>
          </a:xfrm>
        </p:spPr>
        <p:txBody>
          <a:bodyPr/>
          <a:lstStyle/>
          <a:p>
            <a:r>
              <a:rPr lang="en-US"/>
              <a:t>Working Steps to Submit a Request </a:t>
            </a:r>
          </a:p>
        </p:txBody>
      </p:sp>
      <p:pic>
        <p:nvPicPr>
          <p:cNvPr id="5" name="Content Placeholder 4">
            <a:extLst>
              <a:ext uri="{FF2B5EF4-FFF2-40B4-BE49-F238E27FC236}">
                <a16:creationId xmlns:a16="http://schemas.microsoft.com/office/drawing/2014/main" id="{D02D058D-C7FA-0E61-4F26-02C0CDC09213}"/>
              </a:ext>
            </a:extLst>
          </p:cNvPr>
          <p:cNvPicPr>
            <a:picLocks noGrp="1" noChangeAspect="1"/>
          </p:cNvPicPr>
          <p:nvPr>
            <p:ph idx="1"/>
          </p:nvPr>
        </p:nvPicPr>
        <p:blipFill>
          <a:blip r:embed="rId2"/>
          <a:stretch>
            <a:fillRect/>
          </a:stretch>
        </p:blipFill>
        <p:spPr>
          <a:xfrm>
            <a:off x="612775" y="1341690"/>
            <a:ext cx="10982325" cy="4674549"/>
          </a:xfrm>
        </p:spPr>
      </p:pic>
      <p:sp>
        <p:nvSpPr>
          <p:cNvPr id="8" name="TextBox 7">
            <a:extLst>
              <a:ext uri="{FF2B5EF4-FFF2-40B4-BE49-F238E27FC236}">
                <a16:creationId xmlns:a16="http://schemas.microsoft.com/office/drawing/2014/main" id="{6926B437-BA9A-A0C0-C34A-28BCA780117C}"/>
              </a:ext>
            </a:extLst>
          </p:cNvPr>
          <p:cNvSpPr txBox="1"/>
          <p:nvPr/>
        </p:nvSpPr>
        <p:spPr>
          <a:xfrm>
            <a:off x="7409202" y="4512179"/>
            <a:ext cx="2341549" cy="461665"/>
          </a:xfrm>
          <a:prstGeom prst="rect">
            <a:avLst/>
          </a:prstGeom>
          <a:noFill/>
        </p:spPr>
        <p:txBody>
          <a:bodyPr wrap="square" rtlCol="0">
            <a:spAutoFit/>
          </a:bodyPr>
          <a:lstStyle/>
          <a:p>
            <a:r>
              <a:rPr lang="en-US" sz="1200" b="1"/>
              <a:t>Please add your contact information</a:t>
            </a:r>
          </a:p>
        </p:txBody>
      </p:sp>
    </p:spTree>
    <p:extLst>
      <p:ext uri="{BB962C8B-B14F-4D97-AF65-F5344CB8AC3E}">
        <p14:creationId xmlns:p14="http://schemas.microsoft.com/office/powerpoint/2010/main" val="121329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EF72D-D182-453E-8FA7-D733E61CF9B7}"/>
              </a:ext>
            </a:extLst>
          </p:cNvPr>
          <p:cNvPicPr>
            <a:picLocks noChangeAspect="1"/>
          </p:cNvPicPr>
          <p:nvPr/>
        </p:nvPicPr>
        <p:blipFill>
          <a:blip r:embed="rId2"/>
          <a:stretch>
            <a:fillRect/>
          </a:stretch>
        </p:blipFill>
        <p:spPr>
          <a:xfrm>
            <a:off x="10820398" y="84216"/>
            <a:ext cx="1228571" cy="752381"/>
          </a:xfrm>
          <a:prstGeom prst="rect">
            <a:avLst/>
          </a:prstGeom>
        </p:spPr>
      </p:pic>
      <p:sp>
        <p:nvSpPr>
          <p:cNvPr id="3" name="Content Placeholder 2">
            <a:extLst>
              <a:ext uri="{FF2B5EF4-FFF2-40B4-BE49-F238E27FC236}">
                <a16:creationId xmlns:a16="http://schemas.microsoft.com/office/drawing/2014/main" id="{3DE5B08B-C9F5-4F80-BCC5-7B4D7CA1BE98}"/>
              </a:ext>
            </a:extLst>
          </p:cNvPr>
          <p:cNvSpPr>
            <a:spLocks noGrp="1"/>
          </p:cNvSpPr>
          <p:nvPr>
            <p:ph idx="1"/>
          </p:nvPr>
        </p:nvSpPr>
        <p:spPr>
          <a:xfrm>
            <a:off x="575442" y="264729"/>
            <a:ext cx="10515600" cy="1143735"/>
          </a:xfrm>
        </p:spPr>
        <p:txBody>
          <a:bodyPr>
            <a:normAutofit/>
          </a:bodyPr>
          <a:lstStyle/>
          <a:p>
            <a:pPr marL="0" indent="0" algn="ctr">
              <a:buNone/>
            </a:pPr>
            <a:endParaRPr lang="en-US"/>
          </a:p>
          <a:p>
            <a:pPr marL="457200" lvl="1" indent="0" algn="ctr">
              <a:lnSpc>
                <a:spcPct val="100000"/>
              </a:lnSpc>
              <a:spcBef>
                <a:spcPts val="0"/>
              </a:spcBef>
              <a:buNone/>
            </a:pPr>
            <a:r>
              <a:rPr lang="en-US" sz="3800" b="1">
                <a:solidFill>
                  <a:schemeClr val="accent1">
                    <a:lumMod val="50000"/>
                  </a:schemeClr>
                </a:solidFill>
                <a:latin typeface="Arial Narrow" panose="020B0606020202030204" pitchFamily="34" charset="0"/>
              </a:rPr>
              <a:t>Purpose and Policy</a:t>
            </a:r>
          </a:p>
        </p:txBody>
      </p:sp>
      <p:sp>
        <p:nvSpPr>
          <p:cNvPr id="2" name="TextBox 1">
            <a:extLst>
              <a:ext uri="{FF2B5EF4-FFF2-40B4-BE49-F238E27FC236}">
                <a16:creationId xmlns:a16="http://schemas.microsoft.com/office/drawing/2014/main" id="{5E1E8B75-96D9-4C4B-93B5-1BB169D455CF}"/>
              </a:ext>
            </a:extLst>
          </p:cNvPr>
          <p:cNvSpPr txBox="1"/>
          <p:nvPr/>
        </p:nvSpPr>
        <p:spPr>
          <a:xfrm rot="10800000" flipV="1">
            <a:off x="552449" y="1354834"/>
            <a:ext cx="10801351" cy="4483279"/>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400" b="1">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Purpose</a:t>
            </a:r>
          </a:p>
          <a:p>
            <a:pPr marL="0" marR="0">
              <a:lnSpc>
                <a:spcPct val="107000"/>
              </a:lnSpc>
              <a:spcBef>
                <a:spcPts val="0"/>
              </a:spcBef>
              <a:spcAft>
                <a:spcPts val="800"/>
              </a:spcAft>
            </a:pPr>
            <a:r>
              <a:rPr lang="en-US" sz="240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To define the disability determination criteria for District of Columbia (DC) Medicaid beneficiaries aged 0 - 20 years, seeking enrollment into the Child and Adolescent Supplemental Security Income Program (CASSIP) based on a qualified disability, as determined by the DC Department of Health Care Finance (DHCF), or its authorized agent.  </a:t>
            </a:r>
          </a:p>
          <a:p>
            <a:pPr marL="0" marR="0">
              <a:spcBef>
                <a:spcPts val="0"/>
              </a:spcBef>
            </a:pPr>
            <a:endParaRPr lang="en-US" sz="105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b="1">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Policy</a:t>
            </a:r>
          </a:p>
          <a:p>
            <a:pPr marL="0" marR="0">
              <a:lnSpc>
                <a:spcPct val="107000"/>
              </a:lnSpc>
              <a:spcBef>
                <a:spcPts val="0"/>
              </a:spcBef>
              <a:spcAft>
                <a:spcPts val="800"/>
              </a:spcAft>
            </a:pPr>
            <a:r>
              <a:rPr lang="en-US" sz="2400">
                <a:solidFill>
                  <a:schemeClr val="accent1">
                    <a:lumMod val="50000"/>
                  </a:schemeClr>
                </a:solidFill>
                <a:effectLst/>
                <a:latin typeface="Arial Narrow"/>
                <a:ea typeface="Calibri" panose="020F0502020204030204" pitchFamily="34" charset="0"/>
                <a:cs typeface="Arial"/>
              </a:rPr>
              <a:t>All DC Medicaid beneficiaries aged 0 - 20 years are eligible for </a:t>
            </a:r>
            <a:r>
              <a:rPr lang="en-US" sz="2400" b="1">
                <a:solidFill>
                  <a:schemeClr val="accent1">
                    <a:lumMod val="50000"/>
                  </a:schemeClr>
                </a:solidFill>
                <a:effectLst/>
                <a:latin typeface="Arial Narrow"/>
                <a:ea typeface="Calibri" panose="020F0502020204030204" pitchFamily="34" charset="0"/>
                <a:cs typeface="Arial"/>
              </a:rPr>
              <a:t>voluntary</a:t>
            </a:r>
            <a:r>
              <a:rPr lang="en-US" sz="2400">
                <a:solidFill>
                  <a:schemeClr val="accent1">
                    <a:lumMod val="50000"/>
                  </a:schemeClr>
                </a:solidFill>
                <a:effectLst/>
                <a:latin typeface="Arial Narrow"/>
                <a:ea typeface="Calibri" panose="020F0502020204030204" pitchFamily="34" charset="0"/>
                <a:cs typeface="Arial"/>
              </a:rPr>
              <a:t> </a:t>
            </a:r>
            <a:r>
              <a:rPr lang="en-US" sz="2400" b="1">
                <a:solidFill>
                  <a:schemeClr val="accent1">
                    <a:lumMod val="50000"/>
                  </a:schemeClr>
                </a:solidFill>
                <a:effectLst/>
                <a:latin typeface="Arial Narrow"/>
                <a:ea typeface="Calibri" panose="020F0502020204030204" pitchFamily="34" charset="0"/>
                <a:cs typeface="Arial"/>
              </a:rPr>
              <a:t>enrollment</a:t>
            </a:r>
            <a:r>
              <a:rPr lang="en-US" sz="2400">
                <a:solidFill>
                  <a:schemeClr val="accent1">
                    <a:lumMod val="50000"/>
                  </a:schemeClr>
                </a:solidFill>
                <a:effectLst/>
                <a:latin typeface="Arial Narrow"/>
                <a:ea typeface="Calibri" panose="020F0502020204030204" pitchFamily="34" charset="0"/>
                <a:cs typeface="Arial"/>
              </a:rPr>
              <a:t> into CASSIP if they either concurrently receive federal Supplemental Security Income (SSI), </a:t>
            </a:r>
            <a:r>
              <a:rPr lang="en-US" sz="2400" b="1">
                <a:solidFill>
                  <a:schemeClr val="accent1">
                    <a:lumMod val="50000"/>
                  </a:schemeClr>
                </a:solidFill>
                <a:effectLst/>
                <a:latin typeface="Arial Narrow"/>
                <a:ea typeface="Calibri" panose="020F0502020204030204" pitchFamily="34" charset="0"/>
                <a:cs typeface="Arial"/>
              </a:rPr>
              <a:t>or is determined by DHCF or its authorized agent, to meet established disability criteria described later in this presentation.</a:t>
            </a:r>
          </a:p>
        </p:txBody>
      </p:sp>
      <p:sp>
        <p:nvSpPr>
          <p:cNvPr id="5" name="Slide Number Placeholder 4">
            <a:extLst>
              <a:ext uri="{FF2B5EF4-FFF2-40B4-BE49-F238E27FC236}">
                <a16:creationId xmlns:a16="http://schemas.microsoft.com/office/drawing/2014/main" id="{50328E5C-B24B-420A-B7E5-00D783C9064F}"/>
              </a:ext>
            </a:extLst>
          </p:cNvPr>
          <p:cNvSpPr>
            <a:spLocks noGrp="1"/>
          </p:cNvSpPr>
          <p:nvPr>
            <p:ph type="sldNum" sz="quarter" idx="12"/>
          </p:nvPr>
        </p:nvSpPr>
        <p:spPr>
          <a:xfrm>
            <a:off x="9249350" y="6492875"/>
            <a:ext cx="2743200" cy="365125"/>
          </a:xfrm>
        </p:spPr>
        <p:txBody>
          <a:bodyPr/>
          <a:lstStyle/>
          <a:p>
            <a:fld id="{9C472D8E-E47F-49FC-95AA-C93CA5E9C0A4}" type="slidenum">
              <a:rPr lang="en-US" smtClean="0"/>
              <a:t>3</a:t>
            </a:fld>
            <a:endParaRPr lang="en-US"/>
          </a:p>
        </p:txBody>
      </p:sp>
    </p:spTree>
    <p:extLst>
      <p:ext uri="{BB962C8B-B14F-4D97-AF65-F5344CB8AC3E}">
        <p14:creationId xmlns:p14="http://schemas.microsoft.com/office/powerpoint/2010/main" val="3976701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2629-58E7-27FA-E53E-81D6F30418A6}"/>
              </a:ext>
            </a:extLst>
          </p:cNvPr>
          <p:cNvSpPr>
            <a:spLocks noGrp="1"/>
          </p:cNvSpPr>
          <p:nvPr>
            <p:ph type="title"/>
          </p:nvPr>
        </p:nvSpPr>
        <p:spPr>
          <a:xfrm>
            <a:off x="612741" y="365125"/>
            <a:ext cx="10982227" cy="891107"/>
          </a:xfrm>
        </p:spPr>
        <p:txBody>
          <a:bodyPr/>
          <a:lstStyle/>
          <a:p>
            <a:r>
              <a:rPr lang="en-US"/>
              <a:t>Working Steps to Submit a Request </a:t>
            </a:r>
          </a:p>
        </p:txBody>
      </p:sp>
      <p:pic>
        <p:nvPicPr>
          <p:cNvPr id="7" name="Picture 6">
            <a:extLst>
              <a:ext uri="{FF2B5EF4-FFF2-40B4-BE49-F238E27FC236}">
                <a16:creationId xmlns:a16="http://schemas.microsoft.com/office/drawing/2014/main" id="{FDF9611D-CD5E-9058-ABBF-11A1287D4801}"/>
              </a:ext>
            </a:extLst>
          </p:cNvPr>
          <p:cNvPicPr>
            <a:picLocks noChangeAspect="1"/>
          </p:cNvPicPr>
          <p:nvPr/>
        </p:nvPicPr>
        <p:blipFill>
          <a:blip r:embed="rId2"/>
          <a:stretch>
            <a:fillRect/>
          </a:stretch>
        </p:blipFill>
        <p:spPr>
          <a:xfrm>
            <a:off x="234649" y="1105231"/>
            <a:ext cx="11722702" cy="4381169"/>
          </a:xfrm>
          <a:prstGeom prst="rect">
            <a:avLst/>
          </a:prstGeom>
        </p:spPr>
      </p:pic>
    </p:spTree>
    <p:extLst>
      <p:ext uri="{BB962C8B-B14F-4D97-AF65-F5344CB8AC3E}">
        <p14:creationId xmlns:p14="http://schemas.microsoft.com/office/powerpoint/2010/main" val="98473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2629-58E7-27FA-E53E-81D6F30418A6}"/>
              </a:ext>
            </a:extLst>
          </p:cNvPr>
          <p:cNvSpPr>
            <a:spLocks noGrp="1"/>
          </p:cNvSpPr>
          <p:nvPr>
            <p:ph type="title"/>
          </p:nvPr>
        </p:nvSpPr>
        <p:spPr>
          <a:xfrm>
            <a:off x="612741" y="365125"/>
            <a:ext cx="10982227" cy="891107"/>
          </a:xfrm>
        </p:spPr>
        <p:txBody>
          <a:bodyPr/>
          <a:lstStyle/>
          <a:p>
            <a:r>
              <a:rPr lang="en-US"/>
              <a:t>Working Steps to Submit a Request </a:t>
            </a:r>
          </a:p>
        </p:txBody>
      </p:sp>
      <p:pic>
        <p:nvPicPr>
          <p:cNvPr id="4" name="Picture 3">
            <a:extLst>
              <a:ext uri="{FF2B5EF4-FFF2-40B4-BE49-F238E27FC236}">
                <a16:creationId xmlns:a16="http://schemas.microsoft.com/office/drawing/2014/main" id="{2CA43FB3-35D4-D4B1-FBF4-C708076027AA}"/>
              </a:ext>
            </a:extLst>
          </p:cNvPr>
          <p:cNvPicPr>
            <a:picLocks noChangeAspect="1"/>
          </p:cNvPicPr>
          <p:nvPr/>
        </p:nvPicPr>
        <p:blipFill>
          <a:blip r:embed="rId3"/>
          <a:stretch>
            <a:fillRect/>
          </a:stretch>
        </p:blipFill>
        <p:spPr>
          <a:xfrm>
            <a:off x="253699" y="1076204"/>
            <a:ext cx="11684601" cy="4705592"/>
          </a:xfrm>
          <a:prstGeom prst="rect">
            <a:avLst/>
          </a:prstGeom>
        </p:spPr>
      </p:pic>
    </p:spTree>
    <p:extLst>
      <p:ext uri="{BB962C8B-B14F-4D97-AF65-F5344CB8AC3E}">
        <p14:creationId xmlns:p14="http://schemas.microsoft.com/office/powerpoint/2010/main" val="374736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40EC-8BCC-F282-BDFD-6CFADFE052A9}"/>
              </a:ext>
            </a:extLst>
          </p:cNvPr>
          <p:cNvSpPr>
            <a:spLocks noGrp="1"/>
          </p:cNvSpPr>
          <p:nvPr>
            <p:ph type="title"/>
          </p:nvPr>
        </p:nvSpPr>
        <p:spPr/>
        <p:txBody>
          <a:bodyPr/>
          <a:lstStyle/>
          <a:p>
            <a:r>
              <a:rPr lang="en-US"/>
              <a:t>How to Check on an Existing Request</a:t>
            </a:r>
          </a:p>
        </p:txBody>
      </p:sp>
    </p:spTree>
    <p:extLst>
      <p:ext uri="{BB962C8B-B14F-4D97-AF65-F5344CB8AC3E}">
        <p14:creationId xmlns:p14="http://schemas.microsoft.com/office/powerpoint/2010/main" val="295549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94A8-D68C-44F0-E3E2-1F056FA68C1D}"/>
              </a:ext>
            </a:extLst>
          </p:cNvPr>
          <p:cNvSpPr>
            <a:spLocks noGrp="1"/>
          </p:cNvSpPr>
          <p:nvPr>
            <p:ph type="title"/>
          </p:nvPr>
        </p:nvSpPr>
        <p:spPr>
          <a:xfrm>
            <a:off x="839788" y="457200"/>
            <a:ext cx="3932237" cy="1157955"/>
          </a:xfrm>
        </p:spPr>
        <p:txBody>
          <a:bodyPr/>
          <a:lstStyle/>
          <a:p>
            <a:pPr algn="l"/>
            <a:r>
              <a:rPr lang="en-US"/>
              <a:t>Dashboards and Alerts</a:t>
            </a:r>
          </a:p>
        </p:txBody>
      </p:sp>
      <p:sp>
        <p:nvSpPr>
          <p:cNvPr id="3" name="Content Placeholder 2">
            <a:extLst>
              <a:ext uri="{FF2B5EF4-FFF2-40B4-BE49-F238E27FC236}">
                <a16:creationId xmlns:a16="http://schemas.microsoft.com/office/drawing/2014/main" id="{78380D0B-CDC0-193E-9E12-8598B618C53F}"/>
              </a:ext>
            </a:extLst>
          </p:cNvPr>
          <p:cNvSpPr>
            <a:spLocks noGrp="1"/>
          </p:cNvSpPr>
          <p:nvPr>
            <p:ph idx="1"/>
          </p:nvPr>
        </p:nvSpPr>
        <p:spPr>
          <a:xfrm>
            <a:off x="5275521" y="1551447"/>
            <a:ext cx="6172200" cy="4873625"/>
          </a:xfrm>
        </p:spPr>
        <p:txBody>
          <a:bodyPr>
            <a:normAutofit/>
          </a:bodyPr>
          <a:lstStyle/>
          <a:p>
            <a:r>
              <a:rPr lang="en-US" sz="3000">
                <a:latin typeface="Arial" panose="020B0604020202020204" pitchFamily="34" charset="0"/>
                <a:cs typeface="Arial" panose="020B0604020202020204" pitchFamily="34" charset="0"/>
              </a:rPr>
              <a:t>Your dashboard will allow you to view your client/patients </a:t>
            </a:r>
          </a:p>
          <a:p>
            <a:pPr>
              <a:spcBef>
                <a:spcPts val="2400"/>
              </a:spcBef>
            </a:pPr>
            <a:r>
              <a:rPr lang="en-US" sz="3000">
                <a:latin typeface="Arial" panose="020B0604020202020204" pitchFamily="34" charset="0"/>
                <a:cs typeface="Arial" panose="020B0604020202020204" pitchFamily="34" charset="0"/>
              </a:rPr>
              <a:t>To open a request, click on the ‘OP” or ‘IP’ icon</a:t>
            </a:r>
          </a:p>
          <a:p>
            <a:pPr>
              <a:spcBef>
                <a:spcPts val="2400"/>
              </a:spcBef>
            </a:pPr>
            <a:r>
              <a:rPr lang="en-US" sz="3000">
                <a:latin typeface="Arial" panose="020B0604020202020204" pitchFamily="34" charset="0"/>
                <a:cs typeface="Arial" panose="020B0604020202020204" pitchFamily="34" charset="0"/>
              </a:rPr>
              <a:t>The episode number will give you an abstract view only</a:t>
            </a:r>
          </a:p>
          <a:p>
            <a:pPr>
              <a:spcBef>
                <a:spcPts val="2400"/>
              </a:spcBef>
            </a:pPr>
            <a:r>
              <a:rPr lang="en-US" sz="3000">
                <a:latin typeface="Arial" panose="020B0604020202020204" pitchFamily="34" charset="0"/>
                <a:cs typeface="Arial" panose="020B0604020202020204" pitchFamily="34" charset="0"/>
              </a:rPr>
              <a:t>You can monitor your alerts for updates to the request</a:t>
            </a:r>
          </a:p>
          <a:p>
            <a:endParaRPr lang="en-US"/>
          </a:p>
        </p:txBody>
      </p:sp>
      <p:sp>
        <p:nvSpPr>
          <p:cNvPr id="4" name="Text Placeholder 3">
            <a:extLst>
              <a:ext uri="{FF2B5EF4-FFF2-40B4-BE49-F238E27FC236}">
                <a16:creationId xmlns:a16="http://schemas.microsoft.com/office/drawing/2014/main" id="{7863D7B9-07D9-AC35-CEDF-0E3FA00BAC14}"/>
              </a:ext>
            </a:extLst>
          </p:cNvPr>
          <p:cNvSpPr>
            <a:spLocks noGrp="1"/>
          </p:cNvSpPr>
          <p:nvPr>
            <p:ph type="body" sz="half" idx="2"/>
          </p:nvPr>
        </p:nvSpPr>
        <p:spPr>
          <a:xfrm>
            <a:off x="839788" y="1726250"/>
            <a:ext cx="3932237" cy="4142738"/>
          </a:xfrm>
        </p:spPr>
        <p:txBody>
          <a:bodyPr/>
          <a:lstStyle/>
          <a:p>
            <a:endParaRPr lang="en-US"/>
          </a:p>
        </p:txBody>
      </p:sp>
      <p:pic>
        <p:nvPicPr>
          <p:cNvPr id="5" name="Picture 2">
            <a:extLst>
              <a:ext uri="{FF2B5EF4-FFF2-40B4-BE49-F238E27FC236}">
                <a16:creationId xmlns:a16="http://schemas.microsoft.com/office/drawing/2014/main" id="{2D863E2C-87D9-1385-D109-A6BAD899850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4279" y="1690688"/>
            <a:ext cx="4359349" cy="430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3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34E4-7C19-B3DD-A999-4CB76F1381B0}"/>
              </a:ext>
            </a:extLst>
          </p:cNvPr>
          <p:cNvSpPr>
            <a:spLocks noGrp="1"/>
          </p:cNvSpPr>
          <p:nvPr>
            <p:ph type="title"/>
          </p:nvPr>
        </p:nvSpPr>
        <p:spPr>
          <a:xfrm>
            <a:off x="612741" y="365125"/>
            <a:ext cx="10982227" cy="1027839"/>
          </a:xfrm>
        </p:spPr>
        <p:txBody>
          <a:bodyPr/>
          <a:lstStyle/>
          <a:p>
            <a:r>
              <a:rPr lang="en-US"/>
              <a:t>Provider Portal Dashboard and Alerts</a:t>
            </a:r>
          </a:p>
        </p:txBody>
      </p:sp>
      <p:sp>
        <p:nvSpPr>
          <p:cNvPr id="6" name="Content Placeholder 5">
            <a:extLst>
              <a:ext uri="{FF2B5EF4-FFF2-40B4-BE49-F238E27FC236}">
                <a16:creationId xmlns:a16="http://schemas.microsoft.com/office/drawing/2014/main" id="{BC861693-D696-4344-AF57-86A65D7FFB20}"/>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Your dashboard will allow you to view your client/patient(s)</a:t>
            </a:r>
          </a:p>
          <a:p>
            <a:pPr marL="457200" indent="-457200">
              <a:buFont typeface="Arial" panose="020B0604020202020204" pitchFamily="34" charset="0"/>
              <a:buChar char="•"/>
            </a:pPr>
            <a:r>
              <a:rPr lang="en-US" sz="2400"/>
              <a:t>To open a request, click on the ‘IP or OP’ icon next to the person’s name</a:t>
            </a:r>
          </a:p>
          <a:p>
            <a:pPr marL="457200" indent="-457200">
              <a:buFont typeface="Arial" panose="020B0604020202020204" pitchFamily="34" charset="0"/>
              <a:buChar char="•"/>
            </a:pPr>
            <a:r>
              <a:rPr lang="en-US" sz="2400"/>
              <a:t>The episode number will give you an abstract view only</a:t>
            </a:r>
          </a:p>
          <a:p>
            <a:pPr marL="457200" indent="-457200">
              <a:buFont typeface="Arial" panose="020B0604020202020204" pitchFamily="34" charset="0"/>
              <a:buChar char="•"/>
            </a:pPr>
            <a:r>
              <a:rPr lang="en-US" sz="2400"/>
              <a:t> You can monitor your alerts for updates to the PA request</a:t>
            </a:r>
          </a:p>
          <a:p>
            <a:endParaRPr lang="en-US"/>
          </a:p>
        </p:txBody>
      </p:sp>
      <p:pic>
        <p:nvPicPr>
          <p:cNvPr id="7" name="Content Placeholder 6">
            <a:extLst>
              <a:ext uri="{FF2B5EF4-FFF2-40B4-BE49-F238E27FC236}">
                <a16:creationId xmlns:a16="http://schemas.microsoft.com/office/drawing/2014/main" id="{FCC9658B-463A-02BD-9C7D-883652A87CAC}"/>
              </a:ext>
            </a:extLst>
          </p:cNvPr>
          <p:cNvPicPr>
            <a:picLocks noChangeAspect="1"/>
          </p:cNvPicPr>
          <p:nvPr/>
        </p:nvPicPr>
        <p:blipFill>
          <a:blip r:embed="rId2"/>
          <a:stretch>
            <a:fillRect/>
          </a:stretch>
        </p:blipFill>
        <p:spPr>
          <a:xfrm>
            <a:off x="596933" y="1544990"/>
            <a:ext cx="10982325" cy="2615664"/>
          </a:xfrm>
          <a:prstGeom prst="rect">
            <a:avLst/>
          </a:prstGeom>
        </p:spPr>
      </p:pic>
    </p:spTree>
    <p:extLst>
      <p:ext uri="{BB962C8B-B14F-4D97-AF65-F5344CB8AC3E}">
        <p14:creationId xmlns:p14="http://schemas.microsoft.com/office/powerpoint/2010/main" val="3434463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Operational Procedures</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65404" y="64768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8F93D21-238E-4B67-9811-D1C87B948C6D}"/>
              </a:ext>
            </a:extLst>
          </p:cNvPr>
          <p:cNvSpPr txBox="1">
            <a:spLocks/>
          </p:cNvSpPr>
          <p:nvPr/>
        </p:nvSpPr>
        <p:spPr>
          <a:xfrm>
            <a:off x="757317" y="969719"/>
            <a:ext cx="10893577" cy="4588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buFont typeface="+mj-lt"/>
              <a:buAutoNum type="alphaUcPeriod"/>
            </a:pPr>
            <a:r>
              <a:rPr lang="en-US" sz="2600" b="1">
                <a:solidFill>
                  <a:schemeClr val="accent1">
                    <a:lumMod val="50000"/>
                  </a:schemeClr>
                </a:solidFill>
                <a:latin typeface="Arial Narrow"/>
                <a:ea typeface="Calibri" panose="020F0502020204030204" pitchFamily="34" charset="0"/>
                <a:cs typeface="Arial"/>
              </a:rPr>
              <a:t>Submission</a:t>
            </a:r>
          </a:p>
          <a:p>
            <a:pPr marL="742950" lvl="1" indent="-285750">
              <a:lnSpc>
                <a:spcPct val="100000"/>
              </a:lnSpc>
              <a:spcBef>
                <a:spcPts val="0"/>
              </a:spcBef>
              <a:buFont typeface="+mj-lt"/>
              <a:buAutoNum type="alphaLcPeriod"/>
            </a:pPr>
            <a:r>
              <a:rPr lang="en-US" sz="2600">
                <a:solidFill>
                  <a:schemeClr val="accent1">
                    <a:lumMod val="50000"/>
                  </a:schemeClr>
                </a:solidFill>
                <a:latin typeface="Arial Narrow"/>
                <a:ea typeface="Calibri" panose="020F0502020204030204" pitchFamily="34" charset="0"/>
                <a:cs typeface="Arial"/>
              </a:rPr>
              <a:t> All CASSIP disability determination requests must be electronically submitted by the provider directly through the secure portal used by Comagine or by fax-1-800-731-2314 or secure email- dccassipsubmission@comagine.org, DHCF’s contracted agent authorized to review and issue CASSIP disability determinations;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pPr>
            <a:r>
              <a:rPr lang="en-US" sz="2600">
                <a:solidFill>
                  <a:schemeClr val="accent1">
                    <a:lumMod val="50000"/>
                  </a:schemeClr>
                </a:solidFill>
                <a:latin typeface="Arial Narrow"/>
                <a:ea typeface="Calibri" panose="020F0502020204030204" pitchFamily="34" charset="0"/>
                <a:cs typeface="Arial"/>
              </a:rPr>
              <a:t>b. To be processed, all disability determination requests must, at a minimum, contain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pPr>
            <a:r>
              <a:rPr lang="en-US" sz="2600">
                <a:solidFill>
                  <a:schemeClr val="accent1">
                    <a:lumMod val="50000"/>
                  </a:schemeClr>
                </a:solidFill>
                <a:latin typeface="Arial Narrow"/>
                <a:ea typeface="Calibri" panose="020F0502020204030204" pitchFamily="34" charset="0"/>
                <a:cs typeface="Arial"/>
              </a:rPr>
              <a:t>    a complete and accurate Provider Referral Form, and current medical records (documentation dated within six months) that demonstrate that the diagnosis(es) stated on the Form, either meet or equal a Listing, and meet the duration requirement;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105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457200" lvl="1" indent="0">
              <a:spcBef>
                <a:spcPts val="0"/>
              </a:spcBef>
              <a:spcAft>
                <a:spcPts val="600"/>
              </a:spcAft>
              <a:buNone/>
            </a:pPr>
            <a:endParaRPr lang="en-US" b="1">
              <a:latin typeface="Arial Narrow" panose="020B0606020202030204" pitchFamily="34" charset="0"/>
              <a:ea typeface="Cambria" panose="02040503050406030204" pitchFamily="18" charset="0"/>
            </a:endParaRPr>
          </a:p>
        </p:txBody>
      </p:sp>
    </p:spTree>
    <p:extLst>
      <p:ext uri="{BB962C8B-B14F-4D97-AF65-F5344CB8AC3E}">
        <p14:creationId xmlns:p14="http://schemas.microsoft.com/office/powerpoint/2010/main" val="1911147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a:p>
            <a:endParaRPr lang="en-US"/>
          </a:p>
          <a:p>
            <a:endParaRPr lang="en-US"/>
          </a:p>
          <a:p>
            <a:endParaRPr lang="en-US"/>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Operational Procedures (continued)</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251382" y="64768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8F93D21-238E-4B67-9811-D1C87B948C6D}"/>
              </a:ext>
            </a:extLst>
          </p:cNvPr>
          <p:cNvSpPr txBox="1">
            <a:spLocks/>
          </p:cNvSpPr>
          <p:nvPr/>
        </p:nvSpPr>
        <p:spPr>
          <a:xfrm>
            <a:off x="757317" y="1203307"/>
            <a:ext cx="10585353" cy="43550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a:ln>
                <a:noFill/>
              </a:ln>
              <a:solidFill>
                <a:srgbClr val="4472C4">
                  <a:lumMod val="50000"/>
                </a:srgbClr>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defRPr/>
            </a:pPr>
            <a:r>
              <a:rPr kumimoji="0" lang="en-US" sz="2600" b="0" i="0" u="none" strike="noStrike" kern="1200" cap="none" spc="0" normalizeH="0" baseline="0" noProof="0">
                <a:ln>
                  <a:noFill/>
                </a:ln>
                <a:solidFill>
                  <a:srgbClr val="4472C4"/>
                </a:solidFill>
                <a:effectLst/>
                <a:uLnTx/>
                <a:uFillTx/>
                <a:latin typeface="Arial Narrow"/>
                <a:ea typeface="Calibri" panose="020F0502020204030204" pitchFamily="34" charset="0"/>
                <a:cs typeface="Arial"/>
              </a:rPr>
              <a:t>c.</a:t>
            </a:r>
            <a:r>
              <a:rPr lang="en-US" sz="2600">
                <a:solidFill>
                  <a:srgbClr val="4472C4"/>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rgbClr val="4472C4"/>
                </a:solidFill>
                <a:effectLst/>
                <a:uLnTx/>
                <a:uFillTx/>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No later than 2 business days from the date of submission, Comagine will   </a:t>
            </a:r>
          </a:p>
          <a:p>
            <a:pPr marL="457200" lvl="1" indent="0">
              <a:lnSpc>
                <a:spcPct val="100000"/>
              </a:lnSpc>
              <a:spcBef>
                <a:spcPts val="0"/>
              </a:spcBef>
              <a:buNone/>
              <a:defRPr/>
            </a:pP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 notify</a:t>
            </a: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the sending Provider via their portal, of any non-clinical demographic</a:t>
            </a:r>
            <a:r>
              <a:rPr lang="en-US" sz="2600">
                <a:solidFill>
                  <a:schemeClr val="accent1">
                    <a:lumMod val="50000"/>
                  </a:schemeClr>
                </a:solidFill>
                <a:latin typeface="Arial Narrow"/>
                <a:ea typeface="Calibri" panose="020F0502020204030204" pitchFamily="34" charset="0"/>
                <a:cs typeface="Arial"/>
              </a:rPr>
              <a:t>  </a:t>
            </a:r>
            <a:endParaRPr lang="en-US" sz="2600" b="0"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defRPr/>
            </a:pP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information that is either missing or incorrect from the Provider Referral Form.</a:t>
            </a:r>
            <a:r>
              <a:rPr lang="en-US" sz="2600">
                <a:solidFill>
                  <a:schemeClr val="accent1">
                    <a:lumMod val="50000"/>
                  </a:schemeClr>
                </a:solidFill>
                <a:latin typeface="Arial Narrow"/>
                <a:ea typeface="Calibri" panose="020F0502020204030204" pitchFamily="34" charset="0"/>
                <a:cs typeface="Arial"/>
              </a:rPr>
              <a:t> </a:t>
            </a:r>
            <a:endParaRPr lang="en-US" sz="2600" b="0"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defRPr/>
            </a:pP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Providers have 2 business days from receipt of the portal notification to    </a:t>
            </a:r>
          </a:p>
          <a:p>
            <a:pPr marL="457200" lvl="1" indent="0">
              <a:lnSpc>
                <a:spcPct val="100000"/>
              </a:lnSpc>
              <a:spcBef>
                <a:spcPts val="0"/>
              </a:spcBef>
              <a:buNone/>
              <a:defRPr/>
            </a:pP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 produce</a:t>
            </a: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or correct the outstanding non-clinical information. If the requisite non-       	clinical</a:t>
            </a:r>
            <a:r>
              <a:rPr lang="en-US" sz="2600">
                <a:solidFill>
                  <a:schemeClr val="accent1">
                    <a:lumMod val="50000"/>
                  </a:schemeClr>
                </a:solidFill>
                <a:latin typeface="Arial Narrow"/>
                <a:ea typeface="Calibri" panose="020F0502020204030204" pitchFamily="34" charset="0"/>
                <a:cs typeface="Arial"/>
              </a:rPr>
              <a:t> </a:t>
            </a:r>
            <a:r>
              <a:rPr kumimoji="0" lang="en-US" sz="2600" b="0" i="0" u="none" strike="noStrike" kern="1200" cap="none" spc="0" normalizeH="0" baseline="0" noProof="0">
                <a:ln>
                  <a:noFill/>
                </a:ln>
                <a:solidFill>
                  <a:schemeClr val="accent1">
                    <a:lumMod val="50000"/>
                  </a:schemeClr>
                </a:solidFill>
                <a:effectLst/>
                <a:uLnTx/>
                <a:uFillTx/>
                <a:latin typeface="Arial Narrow"/>
                <a:ea typeface="Calibri" panose="020F0502020204030204" pitchFamily="34" charset="0"/>
                <a:cs typeface="Arial"/>
              </a:rPr>
              <a:t>information is not received within 2 business days, then Comagine will     	</a:t>
            </a:r>
            <a:r>
              <a:rPr lang="en-US" sz="2600">
                <a:solidFill>
                  <a:schemeClr val="accent1">
                    <a:lumMod val="50000"/>
                  </a:schemeClr>
                </a:solidFill>
                <a:latin typeface="Arial Narrow"/>
                <a:ea typeface="Calibri" panose="020F0502020204030204" pitchFamily="34" charset="0"/>
                <a:cs typeface="Arial"/>
              </a:rPr>
              <a:t>issue a Technical Denial.     </a:t>
            </a:r>
            <a:endParaRPr lang="en-US" sz="2600" b="1"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Cambria" panose="02040503050406030204" pitchFamily="18" charset="0"/>
            </a:endParaRPr>
          </a:p>
        </p:txBody>
      </p:sp>
    </p:spTree>
    <p:extLst>
      <p:ext uri="{BB962C8B-B14F-4D97-AF65-F5344CB8AC3E}">
        <p14:creationId xmlns:p14="http://schemas.microsoft.com/office/powerpoint/2010/main" val="360040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073428"/>
            <a:ext cx="10905423" cy="4987418"/>
          </a:xfrm>
        </p:spPr>
        <p:txBody>
          <a:bodyPr vert="horz" lIns="91440" tIns="45720" rIns="91440" bIns="45720" rtlCol="0" anchor="t">
            <a:normAutofit/>
          </a:bodyPr>
          <a:lstStyle/>
          <a:p>
            <a:pPr marL="457200" marR="0" lvl="0" indent="-457200">
              <a:lnSpc>
                <a:spcPct val="107000"/>
              </a:lnSpc>
              <a:spcBef>
                <a:spcPts val="0"/>
              </a:spcBef>
              <a:spcAft>
                <a:spcPts val="0"/>
              </a:spcAft>
              <a:buFont typeface="+mj-lt"/>
              <a:buAutoNum type="alphaUcPeriod" startAt="2"/>
            </a:pPr>
            <a:r>
              <a:rPr lang="en-US" sz="2400" b="1">
                <a:solidFill>
                  <a:schemeClr val="accent1">
                    <a:lumMod val="50000"/>
                  </a:schemeClr>
                </a:solidFill>
                <a:effectLst/>
                <a:latin typeface="Arial Narrow"/>
                <a:ea typeface="Calibri" panose="020F0502020204030204" pitchFamily="34" charset="0"/>
                <a:cs typeface="Arial"/>
              </a:rPr>
              <a:t>Disposition</a:t>
            </a:r>
          </a:p>
          <a:p>
            <a:pPr marL="0" indent="0">
              <a:lnSpc>
                <a:spcPct val="107000"/>
              </a:lnSpc>
              <a:spcBef>
                <a:spcPts val="0"/>
              </a:spcBef>
              <a:buNone/>
            </a:pPr>
            <a:r>
              <a:rPr lang="en-US" sz="2400">
                <a:solidFill>
                  <a:schemeClr val="accent1">
                    <a:lumMod val="50000"/>
                  </a:schemeClr>
                </a:solidFill>
                <a:effectLst/>
                <a:latin typeface="Arial Narrow"/>
                <a:ea typeface="Calibri" panose="020F0502020204030204" pitchFamily="34" charset="0"/>
                <a:cs typeface="Arial"/>
              </a:rPr>
              <a:t>There are three (3) possible outcomes for each CASSIP disability determination request: (1) </a:t>
            </a:r>
            <a:r>
              <a:rPr lang="en-US" sz="2400">
                <a:solidFill>
                  <a:schemeClr val="accent1">
                    <a:lumMod val="50000"/>
                  </a:schemeClr>
                </a:solidFill>
                <a:latin typeface="Arial Narrow"/>
                <a:ea typeface="Calibri" panose="020F0502020204030204" pitchFamily="34" charset="0"/>
                <a:cs typeface="Arial"/>
              </a:rPr>
              <a:t>Technical Denial</a:t>
            </a:r>
            <a:r>
              <a:rPr lang="en-US" sz="2400">
                <a:solidFill>
                  <a:schemeClr val="accent1">
                    <a:lumMod val="50000"/>
                  </a:schemeClr>
                </a:solidFill>
                <a:effectLst/>
                <a:latin typeface="Arial Narrow"/>
                <a:ea typeface="Calibri" panose="020F0502020204030204" pitchFamily="34" charset="0"/>
                <a:cs typeface="Arial"/>
              </a:rPr>
              <a:t>, (2) Denial, and (3) Approval.</a:t>
            </a:r>
          </a:p>
          <a:p>
            <a:pPr marL="914400" lvl="1" indent="-457200">
              <a:lnSpc>
                <a:spcPct val="107000"/>
              </a:lnSpc>
              <a:spcBef>
                <a:spcPts val="0"/>
              </a:spcBef>
              <a:spcAft>
                <a:spcPts val="800"/>
              </a:spcAft>
              <a:buFont typeface="+mj-lt"/>
              <a:buAutoNum type="arabicParenR"/>
            </a:pPr>
            <a:r>
              <a:rPr lang="en-US" b="1">
                <a:solidFill>
                  <a:schemeClr val="accent1">
                    <a:lumMod val="50000"/>
                  </a:schemeClr>
                </a:solidFill>
                <a:latin typeface="Arial Narrow"/>
                <a:ea typeface="Calibri" panose="020F0502020204030204" pitchFamily="34" charset="0"/>
                <a:cs typeface="Arial"/>
              </a:rPr>
              <a:t>Technical Denial</a:t>
            </a:r>
            <a:r>
              <a:rPr lang="en-US" b="1">
                <a:solidFill>
                  <a:schemeClr val="accent1">
                    <a:lumMod val="50000"/>
                  </a:schemeClr>
                </a:solidFill>
                <a:effectLst/>
                <a:latin typeface="Arial Narrow"/>
                <a:ea typeface="Calibri" panose="020F0502020204030204" pitchFamily="34" charset="0"/>
                <a:cs typeface="Arial"/>
              </a:rPr>
              <a:t>: </a:t>
            </a:r>
            <a:r>
              <a:rPr lang="en-US">
                <a:solidFill>
                  <a:schemeClr val="accent1">
                    <a:lumMod val="50000"/>
                  </a:schemeClr>
                </a:solidFill>
                <a:effectLst/>
                <a:latin typeface="Arial Narrow"/>
                <a:ea typeface="Calibri" panose="020F0502020204030204" pitchFamily="34" charset="0"/>
                <a:cs typeface="Arial"/>
              </a:rPr>
              <a:t>This disposition refers to requests with missing or incorrect non-clinical information on the Provider Referral Form. If the sending provider has not furnished the missing or incorrect information within 2 business days of portal notification, then Comagine will issue, no later than 8 business days from the date the request was received through its portal, a written notification to the subject beneficiary, that their request for disability determination was not processed, including the information required for processing. Comagine will concurrently issue a copy of the same notification to the sending provider and DHCF through the portal.</a:t>
            </a:r>
            <a:r>
              <a:rPr lang="en-US">
                <a:solidFill>
                  <a:schemeClr val="accent1">
                    <a:lumMod val="50000"/>
                  </a:schemeClr>
                </a:solidFill>
                <a:latin typeface="Arial Narrow"/>
                <a:ea typeface="Calibri" panose="020F0502020204030204" pitchFamily="34" charset="0"/>
                <a:cs typeface="Arial"/>
              </a:rPr>
              <a:t> </a:t>
            </a:r>
            <a:endParaRPr lang="en-US">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3"/>
            <a:ext cx="9475971" cy="874804"/>
          </a:xfrm>
        </p:spPr>
        <p:txBody>
          <a:bodyPr>
            <a:normAutofit/>
          </a:bodyPr>
          <a:lstStyle/>
          <a:p>
            <a:pPr algn="ctr"/>
            <a:r>
              <a:rPr kumimoji="0" lang="en-US" sz="3200" b="1" i="0" u="none" strike="noStrike" kern="1200" cap="none" spc="0" normalizeH="0" baseline="0" noProof="0">
                <a:ln>
                  <a:noFill/>
                </a:ln>
                <a:solidFill>
                  <a:srgbClr val="4472C4">
                    <a:lumMod val="50000"/>
                  </a:srgbClr>
                </a:solidFill>
                <a:effectLst/>
                <a:uLnTx/>
                <a:uFillTx/>
                <a:latin typeface="Arial Narrow" panose="020B0606020202030204" pitchFamily="34" charset="0"/>
                <a:ea typeface="+mj-ea"/>
                <a:cs typeface="+mj-cs"/>
              </a:rPr>
              <a:t>Operational Procedures (continued)</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B0E51FCF-ADA0-4C69-9348-61510C74DC26}"/>
              </a:ext>
            </a:extLst>
          </p:cNvPr>
          <p:cNvSpPr>
            <a:spLocks noGrp="1"/>
          </p:cNvSpPr>
          <p:nvPr>
            <p:ph type="sldNum" sz="quarter" idx="12"/>
          </p:nvPr>
        </p:nvSpPr>
        <p:spPr>
          <a:xfrm>
            <a:off x="9172460" y="6492875"/>
            <a:ext cx="2743200" cy="365125"/>
          </a:xfrm>
        </p:spPr>
        <p:txBody>
          <a:bodyPr/>
          <a:lstStyle/>
          <a:p>
            <a:fld id="{9C472D8E-E47F-49FC-95AA-C93CA5E9C0A4}" type="slidenum">
              <a:rPr lang="en-US" smtClean="0"/>
              <a:t>37</a:t>
            </a:fld>
            <a:endParaRPr lang="en-US"/>
          </a:p>
        </p:txBody>
      </p:sp>
    </p:spTree>
    <p:extLst>
      <p:ext uri="{BB962C8B-B14F-4D97-AF65-F5344CB8AC3E}">
        <p14:creationId xmlns:p14="http://schemas.microsoft.com/office/powerpoint/2010/main" val="138800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073428"/>
            <a:ext cx="10905423" cy="4987418"/>
          </a:xfrm>
        </p:spPr>
        <p:txBody>
          <a:bodyPr vert="horz" lIns="91440" tIns="45720" rIns="91440" bIns="45720" rtlCol="0" anchor="t">
            <a:normAutofit/>
          </a:bodyPr>
          <a:lstStyle/>
          <a:p>
            <a:pPr marL="1371600" lvl="2" indent="-457200">
              <a:lnSpc>
                <a:spcPct val="107000"/>
              </a:lnSpc>
              <a:spcBef>
                <a:spcPts val="0"/>
              </a:spcBef>
              <a:spcAft>
                <a:spcPts val="800"/>
              </a:spcAft>
              <a:buFont typeface="+mj-lt"/>
              <a:buAutoNum type="arabicParenR" startAt="2"/>
            </a:pPr>
            <a:r>
              <a:rPr lang="en-US" sz="2400" b="1">
                <a:solidFill>
                  <a:schemeClr val="accent1">
                    <a:lumMod val="50000"/>
                  </a:schemeClr>
                </a:solidFill>
                <a:effectLst/>
                <a:latin typeface="Arial Narrow"/>
                <a:ea typeface="Calibri" panose="020F0502020204030204" pitchFamily="34" charset="0"/>
                <a:cs typeface="Arial"/>
              </a:rPr>
              <a:t>Denial:</a:t>
            </a:r>
            <a:r>
              <a:rPr lang="en-US" sz="2400">
                <a:solidFill>
                  <a:schemeClr val="accent1">
                    <a:lumMod val="50000"/>
                  </a:schemeClr>
                </a:solidFill>
                <a:effectLst/>
                <a:latin typeface="Arial Narrow"/>
                <a:ea typeface="Calibri" panose="020F0502020204030204" pitchFamily="34" charset="0"/>
                <a:cs typeface="Arial"/>
              </a:rPr>
              <a:t> This disposition is the result of a clinical finding that the information contained in the request did not meet the SSA criteria for “childhood disability.” No later than the 8</a:t>
            </a:r>
            <a:r>
              <a:rPr lang="en-US" sz="2400" baseline="30000">
                <a:solidFill>
                  <a:schemeClr val="accent1">
                    <a:lumMod val="50000"/>
                  </a:schemeClr>
                </a:solidFill>
                <a:effectLst/>
                <a:latin typeface="Arial Narrow"/>
                <a:ea typeface="Calibri" panose="020F0502020204030204" pitchFamily="34" charset="0"/>
                <a:cs typeface="Arial"/>
              </a:rPr>
              <a:t>th</a:t>
            </a:r>
            <a:r>
              <a:rPr lang="en-US" sz="2400">
                <a:solidFill>
                  <a:schemeClr val="accent1">
                    <a:lumMod val="50000"/>
                  </a:schemeClr>
                </a:solidFill>
                <a:effectLst/>
                <a:latin typeface="Arial Narrow"/>
                <a:ea typeface="Calibri" panose="020F0502020204030204" pitchFamily="34" charset="0"/>
                <a:cs typeface="Arial"/>
              </a:rPr>
              <a:t> business day from receipt of the request, Comagine will issue a written notification to the subject beneficiary, that their request for disability determination was denied, including the specific basis for denial, and appeal rights. Comagine will concurrently issue a copy of the same notification to the sending provider and DHCF through the portal.</a:t>
            </a:r>
            <a:r>
              <a:rPr lang="en-US" sz="2400">
                <a:solidFill>
                  <a:schemeClr val="accent1">
                    <a:lumMod val="50000"/>
                  </a:schemeClr>
                </a:solidFill>
                <a:latin typeface="Arial Narrow"/>
                <a:ea typeface="Calibri" panose="020F0502020204030204" pitchFamily="34" charset="0"/>
                <a:cs typeface="Arial"/>
              </a:rPr>
              <a:t> </a:t>
            </a:r>
            <a:endParaRPr lang="en-US" sz="240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marL="1371600" lvl="2" indent="-457200">
              <a:lnSpc>
                <a:spcPct val="110000"/>
              </a:lnSpc>
              <a:spcBef>
                <a:spcPts val="0"/>
              </a:spcBef>
              <a:buFont typeface="+mj-lt"/>
              <a:buAutoNum type="arabicParenR" startAt="2"/>
            </a:pPr>
            <a:endParaRPr lang="en-US" sz="130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marL="1428750" lvl="2" indent="-514350">
              <a:lnSpc>
                <a:spcPct val="107000"/>
              </a:lnSpc>
              <a:spcBef>
                <a:spcPts val="0"/>
              </a:spcBef>
              <a:spcAft>
                <a:spcPts val="800"/>
              </a:spcAft>
              <a:buAutoNum type="arabicParenR"/>
            </a:pPr>
            <a:r>
              <a:rPr lang="en-US" sz="2400" b="1">
                <a:solidFill>
                  <a:schemeClr val="accent1">
                    <a:lumMod val="50000"/>
                  </a:schemeClr>
                </a:solidFill>
                <a:effectLst/>
                <a:latin typeface="Arial Narrow"/>
                <a:ea typeface="Calibri" panose="020F0502020204030204" pitchFamily="34" charset="0"/>
                <a:cs typeface="Arial"/>
              </a:rPr>
              <a:t>Approval:</a:t>
            </a:r>
            <a:r>
              <a:rPr lang="en-US" sz="2400">
                <a:solidFill>
                  <a:schemeClr val="accent1">
                    <a:lumMod val="50000"/>
                  </a:schemeClr>
                </a:solidFill>
                <a:effectLst/>
                <a:latin typeface="Arial Narrow"/>
                <a:ea typeface="Calibri" panose="020F0502020204030204" pitchFamily="34" charset="0"/>
                <a:cs typeface="Arial"/>
              </a:rPr>
              <a:t> This disposition is the result of Comagine finding that the subject beneficiary meets the SSA criteria for “childhood disability.” </a:t>
            </a:r>
            <a:r>
              <a:rPr lang="en-US" sz="2400">
                <a:solidFill>
                  <a:srgbClr val="002060"/>
                </a:solidFill>
                <a:latin typeface="Arial Narrow"/>
                <a:ea typeface="+mn-lt"/>
                <a:cs typeface="+mn-lt"/>
              </a:rPr>
              <a:t>Written </a:t>
            </a:r>
            <a:r>
              <a:rPr lang="en-US" sz="2400">
                <a:solidFill>
                  <a:srgbClr val="002060"/>
                </a:solidFill>
                <a:effectLst/>
                <a:latin typeface="Arial Narrow"/>
                <a:ea typeface="+mn-lt"/>
                <a:cs typeface="+mn-lt"/>
              </a:rPr>
              <a:t>notification of </a:t>
            </a:r>
            <a:r>
              <a:rPr lang="en-US" sz="2400">
                <a:solidFill>
                  <a:srgbClr val="002060"/>
                </a:solidFill>
                <a:latin typeface="Arial Narrow"/>
                <a:ea typeface="+mn-lt"/>
                <a:cs typeface="+mn-lt"/>
              </a:rPr>
              <a:t>all disability </a:t>
            </a:r>
            <a:r>
              <a:rPr lang="en-US" sz="2400">
                <a:solidFill>
                  <a:srgbClr val="002060"/>
                </a:solidFill>
                <a:effectLst/>
                <a:latin typeface="Arial Narrow"/>
                <a:ea typeface="+mn-lt"/>
                <a:cs typeface="+mn-lt"/>
              </a:rPr>
              <a:t>approval </a:t>
            </a:r>
            <a:r>
              <a:rPr lang="en-US" sz="2400">
                <a:solidFill>
                  <a:srgbClr val="002060"/>
                </a:solidFill>
                <a:latin typeface="Arial Narrow"/>
                <a:ea typeface="+mn-lt"/>
                <a:cs typeface="+mn-lt"/>
              </a:rPr>
              <a:t>determinations will be issued for</a:t>
            </a:r>
            <a:r>
              <a:rPr lang="en-US" sz="2400">
                <a:solidFill>
                  <a:srgbClr val="002060"/>
                </a:solidFill>
                <a:effectLst/>
                <a:latin typeface="Arial Narrow"/>
                <a:ea typeface="+mn-lt"/>
                <a:cs typeface="+mn-lt"/>
              </a:rPr>
              <a:t> the subject beneficiary</a:t>
            </a:r>
            <a:r>
              <a:rPr lang="en-US" sz="2400">
                <a:solidFill>
                  <a:srgbClr val="002060"/>
                </a:solidFill>
                <a:latin typeface="Arial Narrow"/>
                <a:ea typeface="+mn-lt"/>
                <a:cs typeface="+mn-lt"/>
              </a:rPr>
              <a:t> within 10 business days of receipt of </a:t>
            </a:r>
            <a:r>
              <a:rPr lang="en-US" sz="2400">
                <a:solidFill>
                  <a:srgbClr val="002060"/>
                </a:solidFill>
                <a:effectLst/>
                <a:latin typeface="Arial Narrow"/>
                <a:ea typeface="+mn-lt"/>
                <a:cs typeface="+mn-lt"/>
              </a:rPr>
              <a:t>a </a:t>
            </a:r>
            <a:r>
              <a:rPr lang="en-US" sz="2400">
                <a:solidFill>
                  <a:srgbClr val="002060"/>
                </a:solidFill>
                <a:latin typeface="Arial Narrow"/>
                <a:ea typeface="+mn-lt"/>
                <a:cs typeface="+mn-lt"/>
              </a:rPr>
              <a:t>complete CASSIP disability determination request</a:t>
            </a:r>
            <a:r>
              <a:rPr lang="en-US" sz="2400">
                <a:solidFill>
                  <a:srgbClr val="002060"/>
                </a:solidFill>
                <a:effectLst/>
                <a:latin typeface="Arial Narrow"/>
                <a:ea typeface="+mn-lt"/>
                <a:cs typeface="+mn-lt"/>
              </a:rPr>
              <a:t>.</a:t>
            </a:r>
            <a:r>
              <a:rPr lang="en-US" sz="2400">
                <a:solidFill>
                  <a:srgbClr val="002060"/>
                </a:solidFill>
                <a:latin typeface="Arial Narrow"/>
                <a:ea typeface="+mn-lt"/>
                <a:cs typeface="+mn-lt"/>
              </a:rPr>
              <a:t> </a:t>
            </a:r>
            <a:endParaRPr lang="en-US" sz="2400">
              <a:solidFill>
                <a:srgbClr val="002060"/>
              </a:solidFill>
              <a:effectLst/>
              <a:latin typeface="Arial Narrow" panose="020B0606020202030204" pitchFamily="34" charset="0"/>
              <a:ea typeface="Calibri" panose="020F0502020204030204" pitchFamily="34" charset="0"/>
              <a:cs typeface="Arial" panose="020B0604020202020204" pitchFamily="34"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3"/>
            <a:ext cx="9475971" cy="874804"/>
          </a:xfrm>
        </p:spPr>
        <p:txBody>
          <a:bodyPr>
            <a:normAutofit/>
          </a:bodyPr>
          <a:lstStyle/>
          <a:p>
            <a:pPr algn="ctr"/>
            <a:r>
              <a:rPr kumimoji="0" lang="en-US" sz="3200" b="1" i="0" u="none" strike="noStrike" kern="1200" cap="none" spc="0" normalizeH="0" baseline="0" noProof="0">
                <a:ln>
                  <a:noFill/>
                </a:ln>
                <a:solidFill>
                  <a:srgbClr val="4472C4">
                    <a:lumMod val="50000"/>
                  </a:srgbClr>
                </a:solidFill>
                <a:effectLst/>
                <a:uLnTx/>
                <a:uFillTx/>
                <a:latin typeface="Arial Narrow" panose="020B0606020202030204" pitchFamily="34" charset="0"/>
                <a:ea typeface="+mj-ea"/>
                <a:cs typeface="+mj-cs"/>
              </a:rPr>
              <a:t>Operational Procedures (continued)</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B0E51FCF-ADA0-4C69-9348-61510C74DC26}"/>
              </a:ext>
            </a:extLst>
          </p:cNvPr>
          <p:cNvSpPr>
            <a:spLocks noGrp="1"/>
          </p:cNvSpPr>
          <p:nvPr>
            <p:ph type="sldNum" sz="quarter" idx="12"/>
          </p:nvPr>
        </p:nvSpPr>
        <p:spPr>
          <a:xfrm>
            <a:off x="9175679" y="64768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713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68096" y="1153040"/>
            <a:ext cx="10234408" cy="4543866"/>
          </a:xfrm>
        </p:spPr>
        <p:txBody>
          <a:bodyPr>
            <a:normAutofit/>
          </a:bodyPr>
          <a:lstStyle/>
          <a:p>
            <a:pPr marL="457200" marR="0" lvl="0" indent="-457200">
              <a:lnSpc>
                <a:spcPct val="107000"/>
              </a:lnSpc>
              <a:spcBef>
                <a:spcPts val="0"/>
              </a:spcBef>
              <a:spcAft>
                <a:spcPts val="0"/>
              </a:spcAft>
              <a:buFont typeface="+mj-lt"/>
              <a:buAutoNum type="alphaUcPeriod" startAt="3"/>
            </a:pPr>
            <a:r>
              <a:rPr lang="en-US" sz="2400" b="1">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Reporting to DHCF</a:t>
            </a:r>
          </a:p>
          <a:p>
            <a:pPr marL="0" marR="0" lvl="0" indent="0">
              <a:lnSpc>
                <a:spcPct val="107000"/>
              </a:lnSpc>
              <a:spcBef>
                <a:spcPts val="0"/>
              </a:spcBef>
              <a:spcAft>
                <a:spcPts val="0"/>
              </a:spcAft>
              <a:buNone/>
            </a:pPr>
            <a:r>
              <a:rPr lang="en-US" sz="240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Comagine will maintain the following additional documents for purposes of quality monitoring and accountability: </a:t>
            </a:r>
          </a:p>
          <a:p>
            <a:pPr marL="0" marR="0" lvl="0" indent="0">
              <a:lnSpc>
                <a:spcPct val="100000"/>
              </a:lnSpc>
              <a:spcBef>
                <a:spcPts val="0"/>
              </a:spcBef>
              <a:spcAft>
                <a:spcPts val="0"/>
              </a:spcAft>
              <a:buNone/>
            </a:pPr>
            <a:endParaRPr lang="en-US" sz="110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marL="914400" lvl="1" indent="-457200">
              <a:lnSpc>
                <a:spcPct val="107000"/>
              </a:lnSpc>
              <a:spcBef>
                <a:spcPts val="0"/>
              </a:spcBef>
              <a:buAutoNum type="arabicParenBoth"/>
            </a:pPr>
            <a:r>
              <a:rPr lang="en-US">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Clinical decision checklist for all denials and approvals - </a:t>
            </a:r>
            <a:r>
              <a:rPr kumimoji="0" lang="en-US" b="0" i="0" u="none" strike="noStrike" kern="1200" cap="none" spc="0" normalizeH="0" baseline="0" noProof="0">
                <a:ln>
                  <a:noFill/>
                </a:ln>
                <a:solidFill>
                  <a:srgbClr val="4472C4">
                    <a:lumMod val="50000"/>
                  </a:srgbClr>
                </a:solidFill>
                <a:effectLst/>
                <a:uLnTx/>
                <a:uFillTx/>
                <a:latin typeface="Arial Narrow" panose="020B0606020202030204" pitchFamily="34" charset="0"/>
                <a:ea typeface="Calibri" panose="020F0502020204030204" pitchFamily="34" charset="0"/>
                <a:cs typeface="Arial" panose="020B0604020202020204" pitchFamily="34" charset="0"/>
              </a:rPr>
              <a:t>Comagine will complete and maintain a Clinical Decision Record Document for all denials and approvals. The record must be completed by the clinical decision-maker associated with each determination. </a:t>
            </a:r>
          </a:p>
          <a:p>
            <a:pPr marL="914400" lvl="1" indent="-457200">
              <a:lnSpc>
                <a:spcPct val="107000"/>
              </a:lnSpc>
              <a:spcBef>
                <a:spcPts val="0"/>
              </a:spcBef>
              <a:buAutoNum type="arabicParenBoth"/>
            </a:pPr>
            <a:endParaRPr lang="en-US">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marL="914400" lvl="1" indent="-457200">
              <a:lnSpc>
                <a:spcPct val="107000"/>
              </a:lnSpc>
              <a:spcBef>
                <a:spcPts val="0"/>
              </a:spcBef>
              <a:buAutoNum type="arabicParenBoth"/>
            </a:pPr>
            <a:r>
              <a:rPr lang="en-US">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Outcome Record indicating the outcome and disposition of all requests received are to be reported monthly and placed onto Comagine’s SFTP site.</a:t>
            </a:r>
          </a:p>
          <a:p>
            <a:pPr marL="0" indent="0">
              <a:buNone/>
            </a:pPr>
            <a:endParaRPr lang="en-US" sz="2400">
              <a:solidFill>
                <a:schemeClr val="accent1">
                  <a:lumMod val="50000"/>
                </a:schemeClr>
              </a:solidFill>
              <a:latin typeface="Arial Narrow" panose="020B0606020202030204" pitchFamily="34" charset="0"/>
            </a:endParaRPr>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3"/>
            <a:ext cx="9475971" cy="874804"/>
          </a:xfrm>
        </p:spPr>
        <p:txBody>
          <a:bodyPr>
            <a:normAutofit/>
          </a:bodyPr>
          <a:lstStyle/>
          <a:p>
            <a:pPr algn="ctr"/>
            <a:r>
              <a:rPr kumimoji="0" lang="en-US" sz="3200" b="1" i="0" u="none" strike="noStrike" kern="1200" cap="none" spc="0" normalizeH="0" baseline="0" noProof="0">
                <a:ln>
                  <a:noFill/>
                </a:ln>
                <a:solidFill>
                  <a:srgbClr val="4472C4">
                    <a:lumMod val="50000"/>
                  </a:srgbClr>
                </a:solidFill>
                <a:effectLst/>
                <a:uLnTx/>
                <a:uFillTx/>
                <a:latin typeface="Arial Narrow" panose="020B0606020202030204" pitchFamily="34" charset="0"/>
                <a:ea typeface="+mj-ea"/>
                <a:cs typeface="+mj-cs"/>
              </a:rPr>
              <a:t>Operational Procedures (continued)</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B0E51FCF-ADA0-4C69-9348-61510C74DC26}"/>
              </a:ext>
            </a:extLst>
          </p:cNvPr>
          <p:cNvSpPr>
            <a:spLocks noGrp="1"/>
          </p:cNvSpPr>
          <p:nvPr>
            <p:ph type="sldNum" sz="quarter" idx="12"/>
          </p:nvPr>
        </p:nvSpPr>
        <p:spPr>
          <a:xfrm>
            <a:off x="9165404" y="646377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1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609462"/>
            <a:ext cx="10905423" cy="4451383"/>
          </a:xfrm>
        </p:spPr>
        <p:txBody>
          <a:bodyPr>
            <a:normAutofit/>
          </a:bodyPr>
          <a:lstStyle/>
          <a:p>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kumimoji="0" lang="en-US" sz="3200" b="1" i="0" u="none" strike="noStrike" kern="1200" cap="none" spc="0" normalizeH="0" baseline="0" noProof="0">
                <a:ln>
                  <a:noFill/>
                </a:ln>
                <a:solidFill>
                  <a:schemeClr val="accent1">
                    <a:lumMod val="50000"/>
                  </a:schemeClr>
                </a:solidFill>
                <a:effectLst/>
                <a:uLnTx/>
                <a:uFillTx/>
                <a:latin typeface="Arial Narrow"/>
              </a:rPr>
              <a:t>Disability Definition for CASSIP</a:t>
            </a:r>
            <a:r>
              <a:rPr lang="en-US" sz="3200" b="1">
                <a:solidFill>
                  <a:schemeClr val="accent1">
                    <a:lumMod val="50000"/>
                  </a:schemeClr>
                </a:solidFill>
                <a:latin typeface="Arial Narrow"/>
              </a:rPr>
              <a:t> Enrollment</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7BCC9BD2-3BCA-444C-8FD4-038B547B9885}"/>
              </a:ext>
            </a:extLst>
          </p:cNvPr>
          <p:cNvSpPr>
            <a:spLocks noGrp="1"/>
          </p:cNvSpPr>
          <p:nvPr>
            <p:ph type="sldNum" sz="quarter" idx="12"/>
          </p:nvPr>
        </p:nvSpPr>
        <p:spPr>
          <a:xfrm>
            <a:off x="9134582" y="64768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3325A19-3811-42F5-9CA3-CBAD99C8CAFD}"/>
              </a:ext>
            </a:extLst>
          </p:cNvPr>
          <p:cNvSpPr txBox="1"/>
          <p:nvPr/>
        </p:nvSpPr>
        <p:spPr>
          <a:xfrm>
            <a:off x="757317" y="1313957"/>
            <a:ext cx="10677366" cy="2862322"/>
          </a:xfrm>
          <a:prstGeom prst="rect">
            <a:avLst/>
          </a:prstGeom>
          <a:noFill/>
        </p:spPr>
        <p:txBody>
          <a:bodyPr wrap="square" lIns="91440" tIns="45720" rIns="91440" bIns="45720" anchor="t">
            <a:spAutoFit/>
          </a:bodyPr>
          <a:lstStyle/>
          <a:p>
            <a:r>
              <a:rPr lang="en-US" sz="2600">
                <a:solidFill>
                  <a:schemeClr val="accent1">
                    <a:lumMod val="50000"/>
                  </a:schemeClr>
                </a:solidFill>
                <a:latin typeface="Arial Narrow" panose="020B0606020202030204" pitchFamily="34" charset="0"/>
              </a:rPr>
              <a:t>A DC Medicaid beneficiary under the age of 21 years, seeking enrollment into CASSIP based on disability, is considered disabled if there’s a “medically determinable physical or mental impairment or combination of impairments (MDI) that causes marked and severe functional limitations, and that can be expected to cause death or that has lasted or can be expected to last for a continuous period of not less than 12 months.” </a:t>
            </a:r>
          </a:p>
          <a:p>
            <a:endParaRPr lang="en-US" sz="2600">
              <a:solidFill>
                <a:schemeClr val="accent1">
                  <a:lumMod val="50000"/>
                </a:schemeClr>
              </a:solidFill>
              <a:latin typeface="Arial Narrow" panose="020B0606020202030204" pitchFamily="34" charset="0"/>
            </a:endParaRPr>
          </a:p>
          <a:p>
            <a:endParaRPr lang="en-US" sz="2400">
              <a:solidFill>
                <a:schemeClr val="accent1">
                  <a:lumMod val="50000"/>
                </a:schemeClr>
              </a:solidFill>
              <a:latin typeface="Arial Narrow"/>
            </a:endParaRPr>
          </a:p>
        </p:txBody>
      </p:sp>
    </p:spTree>
    <p:extLst>
      <p:ext uri="{BB962C8B-B14F-4D97-AF65-F5344CB8AC3E}">
        <p14:creationId xmlns:p14="http://schemas.microsoft.com/office/powerpoint/2010/main" val="58356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073428"/>
            <a:ext cx="10905423" cy="4987418"/>
          </a:xfrm>
        </p:spPr>
        <p:txBody>
          <a:bodyPr vert="horz" lIns="91440" tIns="45720" rIns="91440" bIns="45720" rtlCol="0" anchor="t">
            <a:normAutofit/>
          </a:bodyPr>
          <a:lstStyle/>
          <a:p>
            <a:pPr marL="457200" marR="0" lvl="0" indent="-457200">
              <a:lnSpc>
                <a:spcPct val="107000"/>
              </a:lnSpc>
              <a:spcBef>
                <a:spcPts val="0"/>
              </a:spcBef>
              <a:spcAft>
                <a:spcPts val="0"/>
              </a:spcAft>
              <a:buFont typeface="+mj-lt"/>
              <a:buAutoNum type="alphaUcPeriod" startAt="4"/>
            </a:pPr>
            <a:r>
              <a:rPr lang="en-US" sz="2400" b="1">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rPr>
              <a:t>DHCF Operational Functions</a:t>
            </a:r>
          </a:p>
          <a:p>
            <a:pPr lvl="1">
              <a:lnSpc>
                <a:spcPct val="107000"/>
              </a:lnSpc>
              <a:spcBef>
                <a:spcPts val="0"/>
              </a:spcBef>
            </a:pPr>
            <a:r>
              <a:rPr lang="en-US" b="1">
                <a:solidFill>
                  <a:schemeClr val="accent1">
                    <a:lumMod val="50000"/>
                  </a:schemeClr>
                </a:solidFill>
                <a:effectLst/>
                <a:latin typeface="Arial Narrow"/>
                <a:ea typeface="Calibri" panose="020F0502020204030204" pitchFamily="34" charset="0"/>
                <a:cs typeface="Arial"/>
              </a:rPr>
              <a:t>External Correspondence</a:t>
            </a:r>
            <a:r>
              <a:rPr lang="en-US">
                <a:solidFill>
                  <a:schemeClr val="accent1">
                    <a:lumMod val="50000"/>
                  </a:schemeClr>
                </a:solidFill>
                <a:effectLst/>
                <a:latin typeface="Arial Narrow"/>
                <a:ea typeface="Calibri" panose="020F0502020204030204" pitchFamily="34" charset="0"/>
                <a:cs typeface="Arial"/>
              </a:rPr>
              <a:t>:</a:t>
            </a:r>
            <a:r>
              <a:rPr lang="en-US">
                <a:solidFill>
                  <a:schemeClr val="accent1">
                    <a:lumMod val="50000"/>
                  </a:schemeClr>
                </a:solidFill>
                <a:latin typeface="Arial Narrow"/>
                <a:ea typeface="Calibri" panose="020F0502020204030204" pitchFamily="34" charset="0"/>
                <a:cs typeface="Arial"/>
              </a:rPr>
              <a:t>  Comagine will serve as the point of contact regarding any external inquiries about the CASSIP Disability Determination process; </a:t>
            </a:r>
            <a:endParaRPr lang="en-US">
              <a:solidFill>
                <a:schemeClr val="accent1">
                  <a:lumMod val="50000"/>
                </a:schemeClr>
              </a:solidFill>
              <a:effectLst/>
              <a:latin typeface="Arial Narrow"/>
              <a:ea typeface="Calibri" panose="020F0502020204030204" pitchFamily="34" charset="0"/>
              <a:cs typeface="Arial"/>
            </a:endParaRPr>
          </a:p>
          <a:p>
            <a:pPr marL="457200" marR="0" lvl="1" indent="0">
              <a:lnSpc>
                <a:spcPct val="100000"/>
              </a:lnSpc>
              <a:spcBef>
                <a:spcPts val="0"/>
              </a:spcBef>
              <a:spcAft>
                <a:spcPts val="0"/>
              </a:spcAft>
              <a:buNone/>
            </a:pPr>
            <a:endParaRPr lang="en-US" sz="1050">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lvl="1">
              <a:lnSpc>
                <a:spcPct val="107000"/>
              </a:lnSpc>
              <a:spcBef>
                <a:spcPts val="0"/>
              </a:spcBef>
            </a:pPr>
            <a:r>
              <a:rPr lang="en-US" b="1">
                <a:solidFill>
                  <a:schemeClr val="accent1">
                    <a:lumMod val="50000"/>
                  </a:schemeClr>
                </a:solidFill>
                <a:effectLst/>
                <a:latin typeface="Arial Narrow"/>
                <a:ea typeface="Calibri" panose="020F0502020204030204" pitchFamily="34" charset="0"/>
                <a:cs typeface="Arial"/>
              </a:rPr>
              <a:t>Oversight and Monitoring</a:t>
            </a:r>
            <a:r>
              <a:rPr lang="en-US">
                <a:solidFill>
                  <a:schemeClr val="accent1">
                    <a:lumMod val="50000"/>
                  </a:schemeClr>
                </a:solidFill>
                <a:effectLst/>
                <a:latin typeface="Arial Narrow"/>
                <a:ea typeface="Calibri" panose="020F0502020204030204" pitchFamily="34" charset="0"/>
                <a:cs typeface="Arial"/>
              </a:rPr>
              <a:t>: The </a:t>
            </a:r>
            <a:r>
              <a:rPr lang="en-US">
                <a:solidFill>
                  <a:schemeClr val="accent1">
                    <a:lumMod val="50000"/>
                  </a:schemeClr>
                </a:solidFill>
                <a:latin typeface="Arial Narrow"/>
                <a:ea typeface="+mn-lt"/>
                <a:cs typeface="Arial"/>
              </a:rPr>
              <a:t>Contract Administrator (CA) of the Comagine contract </a:t>
            </a:r>
            <a:r>
              <a:rPr lang="en-US">
                <a:solidFill>
                  <a:schemeClr val="accent1">
                    <a:lumMod val="50000"/>
                  </a:schemeClr>
                </a:solidFill>
                <a:effectLst/>
                <a:latin typeface="Arial Narrow"/>
                <a:ea typeface="Calibri" panose="020F0502020204030204" pitchFamily="34" charset="0"/>
                <a:cs typeface="Arial"/>
              </a:rPr>
              <a:t>will lead oversight and monitoring efforts related to the CASSIP Disability Determination functions delegated to Comagine;</a:t>
            </a:r>
          </a:p>
          <a:p>
            <a:pPr marL="457200" lvl="1" indent="0">
              <a:lnSpc>
                <a:spcPct val="107000"/>
              </a:lnSpc>
              <a:spcBef>
                <a:spcPts val="0"/>
              </a:spcBef>
              <a:buNone/>
            </a:pPr>
            <a:endParaRPr lang="en-US">
              <a:solidFill>
                <a:schemeClr val="accent1">
                  <a:lumMod val="50000"/>
                </a:schemeClr>
              </a:solidFill>
              <a:effectLst/>
              <a:latin typeface="Arial Narrow" panose="020B0606020202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r>
              <a:rPr lang="en-US" b="1">
                <a:solidFill>
                  <a:schemeClr val="accent1">
                    <a:lumMod val="50000"/>
                  </a:schemeClr>
                </a:solidFill>
                <a:effectLst/>
                <a:latin typeface="Arial Narrow"/>
                <a:ea typeface="Calibri" panose="020F0502020204030204" pitchFamily="34" charset="0"/>
                <a:cs typeface="Arial"/>
              </a:rPr>
              <a:t>HSCSN Enrollment</a:t>
            </a:r>
            <a:r>
              <a:rPr lang="en-US">
                <a:solidFill>
                  <a:schemeClr val="accent1">
                    <a:lumMod val="50000"/>
                  </a:schemeClr>
                </a:solidFill>
                <a:effectLst/>
                <a:latin typeface="Arial Narrow"/>
                <a:ea typeface="Calibri" panose="020F0502020204030204" pitchFamily="34" charset="0"/>
                <a:cs typeface="Arial"/>
              </a:rPr>
              <a:t>: The</a:t>
            </a:r>
            <a:r>
              <a:rPr lang="en-US">
                <a:solidFill>
                  <a:schemeClr val="accent1">
                    <a:lumMod val="50000"/>
                  </a:schemeClr>
                </a:solidFill>
                <a:latin typeface="Arial Narrow"/>
                <a:ea typeface="Calibri" panose="020F0502020204030204" pitchFamily="34" charset="0"/>
                <a:cs typeface="Arial"/>
              </a:rPr>
              <a:t> Management Analyst within HCDMA </a:t>
            </a:r>
            <a:r>
              <a:rPr lang="en-US">
                <a:solidFill>
                  <a:schemeClr val="accent1">
                    <a:lumMod val="50000"/>
                  </a:schemeClr>
                </a:solidFill>
                <a:effectLst/>
                <a:latin typeface="Arial Narrow"/>
                <a:ea typeface="Calibri" panose="020F0502020204030204" pitchFamily="34" charset="0"/>
                <a:cs typeface="Arial"/>
              </a:rPr>
              <a:t>will oversee timely enrollment and outreach efforts by HSCSN for all individuals approved for CASSIP enrollment based on the disability determination process.</a:t>
            </a:r>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3"/>
            <a:ext cx="9475971" cy="874804"/>
          </a:xfrm>
        </p:spPr>
        <p:txBody>
          <a:bodyPr>
            <a:normAutofit/>
          </a:bodyPr>
          <a:lstStyle/>
          <a:p>
            <a:pPr algn="ctr"/>
            <a:r>
              <a:rPr kumimoji="0" lang="en-US" sz="3200" b="1" i="0" u="none" strike="noStrike" kern="1200" cap="none" spc="0" normalizeH="0" baseline="0" noProof="0">
                <a:ln>
                  <a:noFill/>
                </a:ln>
                <a:solidFill>
                  <a:srgbClr val="4472C4">
                    <a:lumMod val="50000"/>
                  </a:srgbClr>
                </a:solidFill>
                <a:effectLst/>
                <a:uLnTx/>
                <a:uFillTx/>
                <a:latin typeface="Arial Narrow" panose="020B0606020202030204" pitchFamily="34" charset="0"/>
                <a:ea typeface="+mj-ea"/>
                <a:cs typeface="+mj-cs"/>
              </a:rPr>
              <a:t>Operational Procedures (continued)</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B0E51FCF-ADA0-4C69-9348-61510C74DC26}"/>
              </a:ext>
            </a:extLst>
          </p:cNvPr>
          <p:cNvSpPr>
            <a:spLocks noGrp="1"/>
          </p:cNvSpPr>
          <p:nvPr>
            <p:ph type="sldNum" sz="quarter" idx="12"/>
          </p:nvPr>
        </p:nvSpPr>
        <p:spPr>
          <a:xfrm>
            <a:off x="9139410" y="651331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606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9582-5AF8-368D-D3ED-466E18FF66BA}"/>
              </a:ext>
            </a:extLst>
          </p:cNvPr>
          <p:cNvSpPr>
            <a:spLocks noGrp="1"/>
          </p:cNvSpPr>
          <p:nvPr>
            <p:ph type="title"/>
          </p:nvPr>
        </p:nvSpPr>
        <p:spPr>
          <a:xfrm>
            <a:off x="612741" y="365126"/>
            <a:ext cx="10982227" cy="908198"/>
          </a:xfrm>
        </p:spPr>
        <p:txBody>
          <a:bodyPr>
            <a:normAutofit/>
          </a:bodyPr>
          <a:lstStyle/>
          <a:p>
            <a:pPr algn="ctr"/>
            <a:r>
              <a:rPr lang="en-US" sz="3200" b="1">
                <a:latin typeface="Arial Narrow"/>
              </a:rPr>
              <a:t>Who to Call </a:t>
            </a:r>
          </a:p>
        </p:txBody>
      </p:sp>
      <p:sp>
        <p:nvSpPr>
          <p:cNvPr id="3" name="Content Placeholder 2">
            <a:extLst>
              <a:ext uri="{FF2B5EF4-FFF2-40B4-BE49-F238E27FC236}">
                <a16:creationId xmlns:a16="http://schemas.microsoft.com/office/drawing/2014/main" id="{0EA140A8-BE58-44F4-AA07-A2368C17E1D4}"/>
              </a:ext>
            </a:extLst>
          </p:cNvPr>
          <p:cNvSpPr>
            <a:spLocks noGrp="1"/>
          </p:cNvSpPr>
          <p:nvPr>
            <p:ph idx="1"/>
          </p:nvPr>
        </p:nvSpPr>
        <p:spPr>
          <a:xfrm>
            <a:off x="612742" y="1273324"/>
            <a:ext cx="10982226" cy="4653431"/>
          </a:xfrm>
        </p:spPr>
        <p:txBody>
          <a:bodyPr vert="horz" lIns="91440" tIns="45720" rIns="91440" bIns="45720" rtlCol="0" anchor="t">
            <a:normAutofit/>
          </a:bodyPr>
          <a:lstStyle/>
          <a:p>
            <a:r>
              <a:rPr lang="en-US" sz="2400">
                <a:solidFill>
                  <a:schemeClr val="accent1">
                    <a:lumMod val="50000"/>
                  </a:schemeClr>
                </a:solidFill>
                <a:latin typeface="Arial Narrow"/>
              </a:rPr>
              <a:t>If there are errors messages with the Comagine Health Provider Portal (CHPP) </a:t>
            </a:r>
          </a:p>
          <a:p>
            <a:pPr lvl="0"/>
            <a:r>
              <a:rPr lang="en-US" sz="2400">
                <a:solidFill>
                  <a:schemeClr val="accent1">
                    <a:lumMod val="50000"/>
                  </a:schemeClr>
                </a:solidFill>
                <a:latin typeface="Arial Narrow"/>
              </a:rPr>
              <a:t>Request to create a new member in the CHPP</a:t>
            </a:r>
          </a:p>
          <a:p>
            <a:pPr lvl="0"/>
            <a:r>
              <a:rPr lang="en-US" sz="2400">
                <a:solidFill>
                  <a:schemeClr val="accent1">
                    <a:lumMod val="50000"/>
                  </a:schemeClr>
                </a:solidFill>
                <a:latin typeface="Arial Narrow"/>
              </a:rPr>
              <a:t>Questions regarding Medical Necessity Denial or general questions</a:t>
            </a:r>
          </a:p>
          <a:p>
            <a:pPr marL="0" lvl="0" indent="0" algn="ctr">
              <a:buNone/>
            </a:pPr>
            <a:endParaRPr lang="en-US" sz="2400" b="1">
              <a:solidFill>
                <a:schemeClr val="accent1">
                  <a:lumMod val="50000"/>
                </a:schemeClr>
              </a:solidFill>
              <a:latin typeface="Arial Narrow"/>
            </a:endParaRPr>
          </a:p>
          <a:p>
            <a:pPr marL="0" lvl="0" indent="0" algn="ctr">
              <a:buNone/>
            </a:pPr>
            <a:r>
              <a:rPr lang="en-US" sz="2400" b="1">
                <a:solidFill>
                  <a:schemeClr val="accent1">
                    <a:lumMod val="50000"/>
                  </a:schemeClr>
                </a:solidFill>
                <a:latin typeface="Arial Narrow"/>
              </a:rPr>
              <a:t>Comagine Health DC Office</a:t>
            </a:r>
          </a:p>
          <a:p>
            <a:pPr marL="0" indent="0" algn="ctr">
              <a:buNone/>
            </a:pPr>
            <a:r>
              <a:rPr lang="en-US" sz="2400">
                <a:solidFill>
                  <a:schemeClr val="accent1">
                    <a:lumMod val="50000"/>
                  </a:schemeClr>
                </a:solidFill>
                <a:latin typeface="Arial Narrow"/>
              </a:rPr>
              <a:t> Main # 1-800-251-8890</a:t>
            </a:r>
          </a:p>
          <a:p>
            <a:pPr marL="0" indent="0">
              <a:buNone/>
            </a:pPr>
            <a:endParaRPr lang="en-US" sz="2400">
              <a:solidFill>
                <a:schemeClr val="accent1">
                  <a:lumMod val="50000"/>
                </a:schemeClr>
              </a:solidFill>
              <a:latin typeface="Arial Narrow"/>
            </a:endParaRPr>
          </a:p>
          <a:p>
            <a:pPr marL="0" indent="0">
              <a:buNone/>
            </a:pPr>
            <a:r>
              <a:rPr lang="en-US" sz="2400" b="1">
                <a:solidFill>
                  <a:schemeClr val="accent1">
                    <a:lumMod val="50000"/>
                  </a:schemeClr>
                </a:solidFill>
                <a:latin typeface="Arial Narrow"/>
              </a:rPr>
              <a:t>Review related question:</a:t>
            </a:r>
          </a:p>
          <a:p>
            <a:r>
              <a:rPr lang="en-US" sz="2400">
                <a:solidFill>
                  <a:schemeClr val="accent1">
                    <a:lumMod val="50000"/>
                  </a:schemeClr>
                </a:solidFill>
                <a:latin typeface="Arial Narrow"/>
              </a:rPr>
              <a:t>Ask to speak with the QIO Director Folasade </a:t>
            </a:r>
            <a:r>
              <a:rPr lang="en-US" sz="2400" err="1">
                <a:solidFill>
                  <a:schemeClr val="accent1">
                    <a:lumMod val="50000"/>
                  </a:schemeClr>
                </a:solidFill>
                <a:latin typeface="Arial Narrow"/>
              </a:rPr>
              <a:t>Akinkuowo</a:t>
            </a:r>
            <a:endParaRPr lang="en-US" sz="2400">
              <a:solidFill>
                <a:schemeClr val="accent1">
                  <a:lumMod val="50000"/>
                </a:schemeClr>
              </a:solidFill>
              <a:latin typeface="Arial Narrow"/>
            </a:endParaRPr>
          </a:p>
          <a:p>
            <a:r>
              <a:rPr lang="en-US" sz="2400">
                <a:solidFill>
                  <a:schemeClr val="accent1">
                    <a:lumMod val="50000"/>
                  </a:schemeClr>
                </a:solidFill>
                <a:latin typeface="Arial Narrow"/>
              </a:rPr>
              <a:t>Ask to speak with the Clinical manager Christan McNulty</a:t>
            </a:r>
          </a:p>
        </p:txBody>
      </p:sp>
    </p:spTree>
    <p:extLst>
      <p:ext uri="{BB962C8B-B14F-4D97-AF65-F5344CB8AC3E}">
        <p14:creationId xmlns:p14="http://schemas.microsoft.com/office/powerpoint/2010/main" val="465781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2" name="Slide Number Placeholder 1">
            <a:extLst>
              <a:ext uri="{FF2B5EF4-FFF2-40B4-BE49-F238E27FC236}">
                <a16:creationId xmlns:a16="http://schemas.microsoft.com/office/drawing/2014/main" id="{B0E51FCF-ADA0-4C69-9348-61510C74DC26}"/>
              </a:ext>
            </a:extLst>
          </p:cNvPr>
          <p:cNvSpPr>
            <a:spLocks noGrp="1"/>
          </p:cNvSpPr>
          <p:nvPr>
            <p:ph type="sldNum" sz="quarter" idx="12"/>
          </p:nvPr>
        </p:nvSpPr>
        <p:spPr>
          <a:xfrm>
            <a:off x="9106359" y="652433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Content Placeholder 11" descr="A picture containing icon&#10;&#10;Description automatically generated">
            <a:extLst>
              <a:ext uri="{FF2B5EF4-FFF2-40B4-BE49-F238E27FC236}">
                <a16:creationId xmlns:a16="http://schemas.microsoft.com/office/drawing/2014/main" id="{24F0BE19-8127-49A5-88D9-CD724BEFEF7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79410" y="974017"/>
            <a:ext cx="5227406" cy="3926363"/>
          </a:xfrm>
        </p:spPr>
      </p:pic>
      <p:sp>
        <p:nvSpPr>
          <p:cNvPr id="13" name="TextBox 12">
            <a:extLst>
              <a:ext uri="{FF2B5EF4-FFF2-40B4-BE49-F238E27FC236}">
                <a16:creationId xmlns:a16="http://schemas.microsoft.com/office/drawing/2014/main" id="{9BEADEF4-FBAE-4135-9F8F-D530AFBBC57D}"/>
              </a:ext>
            </a:extLst>
          </p:cNvPr>
          <p:cNvSpPr txBox="1"/>
          <p:nvPr/>
        </p:nvSpPr>
        <p:spPr>
          <a:xfrm>
            <a:off x="3238500" y="6147594"/>
            <a:ext cx="5227406" cy="230832"/>
          </a:xfrm>
          <a:prstGeom prst="rect">
            <a:avLst/>
          </a:prstGeom>
          <a:noFill/>
        </p:spPr>
        <p:txBody>
          <a:bodyPr wrap="square" rtlCol="0">
            <a:spAutoFit/>
          </a:bodyPr>
          <a:lstStyle/>
          <a:p>
            <a:r>
              <a:rPr lang="en-US" sz="900">
                <a:hlinkClick r:id="rId4" tooltip="https://leadershipfreak.blog/2010/03/05/10-best-questions-ever/"/>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06075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609462"/>
            <a:ext cx="10905423" cy="4451383"/>
          </a:xfrm>
        </p:spPr>
        <p:txBody>
          <a:bodyPr>
            <a:normAutofit/>
          </a:bodyPr>
          <a:lstStyle/>
          <a:p>
            <a:endParaRPr lang="en-US" sz="2800" b="1">
              <a:solidFill>
                <a:srgbClr val="FF0000"/>
              </a:solidFill>
              <a:latin typeface="Cambria" panose="02040503050406030204" pitchFamily="18" charset="0"/>
              <a:ea typeface="Cambria" panose="02040503050406030204" pitchFamily="18" charset="0"/>
            </a:endParaRPr>
          </a:p>
          <a:p>
            <a:endParaRPr lang="en-US"/>
          </a:p>
          <a:p>
            <a:pPr marL="0" indent="0">
              <a:buNone/>
            </a:pPr>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Eligibility Criteria</a:t>
            </a:r>
          </a:p>
        </p:txBody>
      </p:sp>
      <p:sp>
        <p:nvSpPr>
          <p:cNvPr id="2" name="Slide Number Placeholder 1">
            <a:extLst>
              <a:ext uri="{FF2B5EF4-FFF2-40B4-BE49-F238E27FC236}">
                <a16:creationId xmlns:a16="http://schemas.microsoft.com/office/drawing/2014/main" id="{82EA9CB0-5E74-4CC7-875F-99998250E25C}"/>
              </a:ext>
            </a:extLst>
          </p:cNvPr>
          <p:cNvSpPr>
            <a:spLocks noGrp="1"/>
          </p:cNvSpPr>
          <p:nvPr>
            <p:ph type="sldNum" sz="quarter" idx="12"/>
          </p:nvPr>
        </p:nvSpPr>
        <p:spPr>
          <a:xfrm>
            <a:off x="9165405" y="6476815"/>
            <a:ext cx="2743200" cy="365125"/>
          </a:xfrm>
        </p:spPr>
        <p:txBody>
          <a:bodyPr/>
          <a:lstStyle/>
          <a:p>
            <a:fld id="{9C472D8E-E47F-49FC-95AA-C93CA5E9C0A4}" type="slidenum">
              <a:rPr lang="en-US" smtClean="0"/>
              <a:t>5</a:t>
            </a:fld>
            <a:endParaRPr lang="en-US"/>
          </a:p>
        </p:txBody>
      </p:sp>
      <p:sp>
        <p:nvSpPr>
          <p:cNvPr id="8" name="TextBox 7">
            <a:extLst>
              <a:ext uri="{FF2B5EF4-FFF2-40B4-BE49-F238E27FC236}">
                <a16:creationId xmlns:a16="http://schemas.microsoft.com/office/drawing/2014/main" id="{CF471B4A-643B-409A-A601-BD295A478EFB}"/>
              </a:ext>
            </a:extLst>
          </p:cNvPr>
          <p:cNvSpPr txBox="1"/>
          <p:nvPr/>
        </p:nvSpPr>
        <p:spPr>
          <a:xfrm>
            <a:off x="882595" y="1313957"/>
            <a:ext cx="10471205" cy="3939540"/>
          </a:xfrm>
          <a:prstGeom prst="rect">
            <a:avLst/>
          </a:prstGeom>
          <a:noFill/>
        </p:spPr>
        <p:txBody>
          <a:bodyPr wrap="square" lIns="91440" tIns="45720" rIns="91440" bIns="45720" anchor="t">
            <a:spAutoFit/>
          </a:bodyPr>
          <a:lstStyle/>
          <a:p>
            <a:r>
              <a:rPr lang="en-US" sz="2600">
                <a:solidFill>
                  <a:schemeClr val="accent1">
                    <a:lumMod val="50000"/>
                  </a:schemeClr>
                </a:solidFill>
                <a:latin typeface="Arial Narrow" panose="020B0606020202030204" pitchFamily="34" charset="0"/>
              </a:rPr>
              <a:t>To be eligible for </a:t>
            </a:r>
            <a:r>
              <a:rPr lang="en-US" sz="2600" b="1">
                <a:solidFill>
                  <a:schemeClr val="accent1">
                    <a:lumMod val="50000"/>
                  </a:schemeClr>
                </a:solidFill>
                <a:latin typeface="Arial Narrow" panose="020B0606020202030204" pitchFamily="34" charset="0"/>
              </a:rPr>
              <a:t>voluntary enrollment </a:t>
            </a:r>
            <a:r>
              <a:rPr lang="en-US" sz="2600">
                <a:solidFill>
                  <a:schemeClr val="accent1">
                    <a:lumMod val="50000"/>
                  </a:schemeClr>
                </a:solidFill>
                <a:latin typeface="Arial Narrow" panose="020B0606020202030204" pitchFamily="34" charset="0"/>
              </a:rPr>
              <a:t>into CASSIP, an individual must meet the following criteria:</a:t>
            </a:r>
          </a:p>
          <a:p>
            <a:endParaRPr lang="en-US" sz="1050">
              <a:solidFill>
                <a:schemeClr val="accent1">
                  <a:lumMod val="50000"/>
                </a:schemeClr>
              </a:solidFill>
              <a:latin typeface="Arial Narrow" panose="020B0606020202030204" pitchFamily="34" charset="0"/>
            </a:endParaRPr>
          </a:p>
          <a:p>
            <a:pPr marL="514350" indent="-514350">
              <a:buFont typeface="+mj-lt"/>
              <a:buAutoNum type="arabicPeriod"/>
            </a:pPr>
            <a:r>
              <a:rPr lang="en-US" sz="2600">
                <a:solidFill>
                  <a:schemeClr val="accent1">
                    <a:lumMod val="50000"/>
                  </a:schemeClr>
                </a:solidFill>
                <a:latin typeface="Arial Narrow" panose="020B0606020202030204" pitchFamily="34" charset="0"/>
              </a:rPr>
              <a:t>Active enrollment in the DC Medicaid program at the time of the CASSIP enrollment request; </a:t>
            </a:r>
            <a:r>
              <a:rPr lang="en-US" sz="2600" i="1">
                <a:solidFill>
                  <a:schemeClr val="accent1">
                    <a:lumMod val="50000"/>
                  </a:schemeClr>
                </a:solidFill>
                <a:latin typeface="Arial Narrow" panose="020B0606020202030204" pitchFamily="34" charset="0"/>
              </a:rPr>
              <a:t>and</a:t>
            </a:r>
            <a:r>
              <a:rPr lang="en-US" sz="2600">
                <a:solidFill>
                  <a:schemeClr val="accent1">
                    <a:lumMod val="50000"/>
                  </a:schemeClr>
                </a:solidFill>
                <a:latin typeface="Arial Narrow" panose="020B0606020202030204" pitchFamily="34" charset="0"/>
              </a:rPr>
              <a:t> </a:t>
            </a:r>
          </a:p>
          <a:p>
            <a:endParaRPr lang="en-US" sz="1050">
              <a:solidFill>
                <a:schemeClr val="accent1">
                  <a:lumMod val="50000"/>
                </a:schemeClr>
              </a:solidFill>
              <a:latin typeface="Arial Narrow" panose="020B0606020202030204" pitchFamily="34" charset="0"/>
            </a:endParaRPr>
          </a:p>
          <a:p>
            <a:pPr marL="514350" indent="-514350">
              <a:buFont typeface="+mj-lt"/>
              <a:buAutoNum type="arabicPeriod" startAt="2"/>
            </a:pPr>
            <a:r>
              <a:rPr lang="en-US" sz="2600">
                <a:solidFill>
                  <a:schemeClr val="accent1">
                    <a:lumMod val="50000"/>
                  </a:schemeClr>
                </a:solidFill>
                <a:latin typeface="Arial Narrow" panose="020B0606020202030204" pitchFamily="34" charset="0"/>
              </a:rPr>
              <a:t>Under the age of 21 years old; </a:t>
            </a:r>
            <a:r>
              <a:rPr lang="en-US" sz="2600" i="1">
                <a:solidFill>
                  <a:schemeClr val="accent1">
                    <a:lumMod val="50000"/>
                  </a:schemeClr>
                </a:solidFill>
                <a:latin typeface="Arial Narrow" panose="020B0606020202030204" pitchFamily="34" charset="0"/>
              </a:rPr>
              <a:t>and</a:t>
            </a:r>
            <a:r>
              <a:rPr lang="en-US" sz="2600">
                <a:solidFill>
                  <a:schemeClr val="accent1">
                    <a:lumMod val="50000"/>
                  </a:schemeClr>
                </a:solidFill>
                <a:latin typeface="Arial Narrow" panose="020B0606020202030204" pitchFamily="34" charset="0"/>
              </a:rPr>
              <a:t> </a:t>
            </a:r>
          </a:p>
          <a:p>
            <a:endParaRPr lang="en-US" sz="1050">
              <a:solidFill>
                <a:schemeClr val="accent1">
                  <a:lumMod val="50000"/>
                </a:schemeClr>
              </a:solidFill>
              <a:latin typeface="Arial Narrow" panose="020B0606020202030204" pitchFamily="34" charset="0"/>
            </a:endParaRPr>
          </a:p>
          <a:p>
            <a:pPr marL="514350" indent="-514350">
              <a:buFont typeface="+mj-lt"/>
              <a:buAutoNum type="arabicPeriod" startAt="3"/>
            </a:pPr>
            <a:r>
              <a:rPr lang="en-US" sz="2600">
                <a:solidFill>
                  <a:schemeClr val="accent1">
                    <a:lumMod val="50000"/>
                  </a:schemeClr>
                </a:solidFill>
                <a:latin typeface="Arial Narrow" panose="020B0606020202030204" pitchFamily="34" charset="0"/>
              </a:rPr>
              <a:t>Actively receiving SSI; </a:t>
            </a:r>
            <a:r>
              <a:rPr lang="en-US" sz="2600" i="1">
                <a:solidFill>
                  <a:schemeClr val="accent1">
                    <a:lumMod val="50000"/>
                  </a:schemeClr>
                </a:solidFill>
                <a:latin typeface="Arial Narrow" panose="020B0606020202030204" pitchFamily="34" charset="0"/>
              </a:rPr>
              <a:t>or</a:t>
            </a:r>
            <a:r>
              <a:rPr lang="en-US" sz="2600">
                <a:solidFill>
                  <a:schemeClr val="accent1">
                    <a:lumMod val="50000"/>
                  </a:schemeClr>
                </a:solidFill>
                <a:latin typeface="Arial Narrow" panose="020B0606020202030204" pitchFamily="34" charset="0"/>
              </a:rPr>
              <a:t> </a:t>
            </a:r>
          </a:p>
          <a:p>
            <a:endParaRPr lang="en-US" sz="1050">
              <a:solidFill>
                <a:schemeClr val="accent1">
                  <a:lumMod val="50000"/>
                </a:schemeClr>
              </a:solidFill>
              <a:latin typeface="Arial Narrow" panose="020B0606020202030204" pitchFamily="34" charset="0"/>
            </a:endParaRPr>
          </a:p>
          <a:p>
            <a:pPr marL="514350" indent="-514350">
              <a:buFont typeface="+mj-lt"/>
              <a:buAutoNum type="arabicPeriod" startAt="4"/>
            </a:pPr>
            <a:r>
              <a:rPr lang="en-US" sz="2600" b="1">
                <a:solidFill>
                  <a:schemeClr val="accent1">
                    <a:lumMod val="50000"/>
                  </a:schemeClr>
                </a:solidFill>
                <a:latin typeface="Arial Narrow"/>
              </a:rPr>
              <a:t>Determined by DHCF or its authorized agent to meet the disability definition and criteria utilized by the Social Security Administration (SSA). </a:t>
            </a:r>
            <a:endParaRPr lang="en-US" sz="2600" b="1">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83586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609462"/>
            <a:ext cx="10905423" cy="4451383"/>
          </a:xfrm>
        </p:spPr>
        <p:txBody>
          <a:bodyPr>
            <a:normAutofit/>
          </a:bodyPr>
          <a:lstStyle/>
          <a:p>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kumimoji="0" lang="en-US" sz="3200" b="1"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mj-ea"/>
                <a:cs typeface="+mj-cs"/>
              </a:rPr>
              <a:t>Sequential Evaluation of Disability</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7BCC9BD2-3BCA-444C-8FD4-038B547B9885}"/>
              </a:ext>
            </a:extLst>
          </p:cNvPr>
          <p:cNvSpPr>
            <a:spLocks noGrp="1"/>
          </p:cNvSpPr>
          <p:nvPr>
            <p:ph type="sldNum" sz="quarter" idx="12"/>
          </p:nvPr>
        </p:nvSpPr>
        <p:spPr>
          <a:xfrm>
            <a:off x="9175679" y="647405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E0C196E-0D97-4C86-801E-DFB95C02E83A}"/>
              </a:ext>
            </a:extLst>
          </p:cNvPr>
          <p:cNvSpPr txBox="1">
            <a:spLocks/>
          </p:cNvSpPr>
          <p:nvPr/>
        </p:nvSpPr>
        <p:spPr>
          <a:xfrm>
            <a:off x="852755" y="1408176"/>
            <a:ext cx="10581928" cy="44513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a:solidFill>
                  <a:schemeClr val="accent1">
                    <a:lumMod val="50000"/>
                  </a:schemeClr>
                </a:solidFill>
                <a:latin typeface="Arial Narrow"/>
                <a:ea typeface="Cambria"/>
              </a:rPr>
              <a:t>DHCF has adopted the sequential disability evaluation process set forth in the applicable SSA regulations, which requires –</a:t>
            </a:r>
          </a:p>
          <a:p>
            <a:pPr marL="514350" indent="-514350">
              <a:buFont typeface="Arial" panose="020B0604020202020204" pitchFamily="34" charset="0"/>
              <a:buAutoNum type="arabicParenBoth"/>
            </a:pPr>
            <a:r>
              <a:rPr lang="en-US" sz="2600">
                <a:solidFill>
                  <a:schemeClr val="accent1">
                    <a:lumMod val="50000"/>
                  </a:schemeClr>
                </a:solidFill>
                <a:latin typeface="Arial Narrow"/>
                <a:ea typeface="Cambria"/>
              </a:rPr>
              <a:t>The Provider Referral form clearly states a diagnosis(es) that either meets, medically equals, or functionally equals at least one of the impairments contained in the SSA Listing of Impairments (Listing); </a:t>
            </a:r>
            <a:r>
              <a:rPr lang="en-US" sz="2600" b="1">
                <a:solidFill>
                  <a:schemeClr val="accent1">
                    <a:lumMod val="50000"/>
                  </a:schemeClr>
                </a:solidFill>
                <a:latin typeface="Arial Narrow"/>
                <a:ea typeface="Cambria"/>
              </a:rPr>
              <a:t>and</a:t>
            </a:r>
            <a:r>
              <a:rPr lang="en-US" sz="2600">
                <a:solidFill>
                  <a:schemeClr val="accent1">
                    <a:lumMod val="50000"/>
                  </a:schemeClr>
                </a:solidFill>
                <a:latin typeface="Arial Narrow"/>
                <a:ea typeface="Cambria"/>
              </a:rPr>
              <a:t> </a:t>
            </a:r>
            <a:endParaRPr lang="en-US" sz="2600">
              <a:solidFill>
                <a:schemeClr val="accent1">
                  <a:lumMod val="50000"/>
                </a:schemeClr>
              </a:solidFill>
              <a:latin typeface="Arial Narrow" panose="020B0606020202030204" pitchFamily="34" charset="0"/>
              <a:ea typeface="Cambria" panose="02040503050406030204" pitchFamily="18" charset="0"/>
            </a:endParaRPr>
          </a:p>
          <a:p>
            <a:pPr marL="0" indent="0">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Cambria" panose="02040503050406030204" pitchFamily="18" charset="0"/>
            </a:endParaRPr>
          </a:p>
          <a:p>
            <a:pPr marL="514350" indent="-514350">
              <a:spcBef>
                <a:spcPts val="0"/>
              </a:spcBef>
              <a:buFont typeface="Arial" panose="020B0604020202020204" pitchFamily="34" charset="0"/>
              <a:buAutoNum type="arabicParenBoth" startAt="2"/>
            </a:pPr>
            <a:r>
              <a:rPr lang="en-US" sz="2600">
                <a:solidFill>
                  <a:schemeClr val="accent1">
                    <a:lumMod val="50000"/>
                  </a:schemeClr>
                </a:solidFill>
                <a:latin typeface="Arial Narrow"/>
                <a:ea typeface="Cambria"/>
              </a:rPr>
              <a:t>The impairment results in severe functional limitations; </a:t>
            </a:r>
            <a:r>
              <a:rPr lang="en-US" sz="2600" b="1">
                <a:solidFill>
                  <a:schemeClr val="accent1">
                    <a:lumMod val="50000"/>
                  </a:schemeClr>
                </a:solidFill>
                <a:latin typeface="Arial Narrow"/>
                <a:ea typeface="Cambria"/>
              </a:rPr>
              <a:t>and </a:t>
            </a:r>
            <a:endParaRPr lang="en-US" sz="2600" b="1">
              <a:solidFill>
                <a:schemeClr val="accent1">
                  <a:lumMod val="50000"/>
                </a:schemeClr>
              </a:solidFill>
              <a:latin typeface="Arial Narrow" panose="020B0606020202030204" pitchFamily="34" charset="0"/>
              <a:ea typeface="Cambria" panose="02040503050406030204" pitchFamily="18" charset="0"/>
            </a:endParaRPr>
          </a:p>
          <a:p>
            <a:pPr marL="0" indent="0">
              <a:spcBef>
                <a:spcPts val="0"/>
              </a:spcBef>
              <a:buFont typeface="Arial" panose="020B0604020202020204" pitchFamily="34" charset="0"/>
              <a:buNone/>
            </a:pPr>
            <a:endParaRPr lang="en-US" sz="2600">
              <a:solidFill>
                <a:schemeClr val="accent1">
                  <a:lumMod val="50000"/>
                </a:schemeClr>
              </a:solidFill>
              <a:latin typeface="Arial Narrow" panose="020B0606020202030204" pitchFamily="34" charset="0"/>
              <a:ea typeface="Cambria" panose="02040503050406030204" pitchFamily="18" charset="0"/>
            </a:endParaRPr>
          </a:p>
          <a:p>
            <a:pPr marL="514350" indent="-514350">
              <a:spcBef>
                <a:spcPts val="0"/>
              </a:spcBef>
              <a:buFont typeface="Arial" panose="020B0604020202020204" pitchFamily="34" charset="0"/>
              <a:buAutoNum type="arabicParenBoth" startAt="3"/>
            </a:pPr>
            <a:r>
              <a:rPr lang="en-US" sz="2600">
                <a:solidFill>
                  <a:schemeClr val="accent1">
                    <a:lumMod val="50000"/>
                  </a:schemeClr>
                </a:solidFill>
                <a:latin typeface="Arial Narrow"/>
                <a:ea typeface="Cambria"/>
              </a:rPr>
              <a:t>Such impairment can be expected to cause death, or that has lasted or can be    </a:t>
            </a:r>
          </a:p>
          <a:p>
            <a:pPr marL="0" indent="0">
              <a:spcBef>
                <a:spcPts val="0"/>
              </a:spcBef>
              <a:buNone/>
            </a:pPr>
            <a:r>
              <a:rPr lang="en-US" sz="2600">
                <a:solidFill>
                  <a:schemeClr val="accent1">
                    <a:lumMod val="50000"/>
                  </a:schemeClr>
                </a:solidFill>
                <a:latin typeface="Arial Narrow"/>
                <a:ea typeface="Cambria"/>
              </a:rPr>
              <a:t>       expected to last for a continuous period of not less than 12 months. </a:t>
            </a:r>
            <a:endParaRPr lang="en-US" sz="2600">
              <a:solidFill>
                <a:schemeClr val="accent1">
                  <a:lumMod val="50000"/>
                </a:schemeClr>
              </a:solidFill>
              <a:latin typeface="Arial Narrow" panose="020B0606020202030204" pitchFamily="34" charset="0"/>
              <a:ea typeface="Cambria" panose="02040503050406030204" pitchFamily="18" charset="0"/>
            </a:endParaRPr>
          </a:p>
          <a:p>
            <a:pPr marL="0" indent="0">
              <a:buFont typeface="Arial" panose="020B0604020202020204" pitchFamily="34" charset="0"/>
              <a:buNone/>
            </a:pPr>
            <a:endParaRPr lang="en-US" sz="2400"/>
          </a:p>
          <a:p>
            <a:endParaRPr lang="en-US" sz="2400"/>
          </a:p>
        </p:txBody>
      </p:sp>
    </p:spTree>
    <p:extLst>
      <p:ext uri="{BB962C8B-B14F-4D97-AF65-F5344CB8AC3E}">
        <p14:creationId xmlns:p14="http://schemas.microsoft.com/office/powerpoint/2010/main" val="175204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609462"/>
            <a:ext cx="10905423" cy="4451383"/>
          </a:xfrm>
        </p:spPr>
        <p:txBody>
          <a:bodyPr>
            <a:normAutofit/>
          </a:bodyPr>
          <a:lstStyle/>
          <a:p>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57526"/>
            <a:ext cx="9475971" cy="1038225"/>
          </a:xfrm>
        </p:spPr>
        <p:txBody>
          <a:bodyPr>
            <a:normAutofit/>
          </a:bodyPr>
          <a:lstStyle/>
          <a:p>
            <a:pPr algn="ctr"/>
            <a:r>
              <a:rPr kumimoji="0" lang="en-US" sz="3200" b="1"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mj-ea"/>
                <a:cs typeface="+mj-cs"/>
              </a:rPr>
              <a:t>Medically Determinable Impairment (MDI) </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7BCC9BD2-3BCA-444C-8FD4-038B547B9885}"/>
              </a:ext>
            </a:extLst>
          </p:cNvPr>
          <p:cNvSpPr>
            <a:spLocks noGrp="1"/>
          </p:cNvSpPr>
          <p:nvPr>
            <p:ph type="sldNum" sz="quarter" idx="12"/>
          </p:nvPr>
        </p:nvSpPr>
        <p:spPr>
          <a:xfrm>
            <a:off x="9144856"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C24B009-2161-4051-BE25-C48549284C3B}"/>
              </a:ext>
            </a:extLst>
          </p:cNvPr>
          <p:cNvSpPr txBox="1">
            <a:spLocks/>
          </p:cNvSpPr>
          <p:nvPr/>
        </p:nvSpPr>
        <p:spPr>
          <a:xfrm>
            <a:off x="772973" y="1336008"/>
            <a:ext cx="10417995" cy="44513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sz="2600">
                <a:solidFill>
                  <a:schemeClr val="accent1">
                    <a:lumMod val="50000"/>
                  </a:schemeClr>
                </a:solidFill>
                <a:latin typeface="Arial Narrow"/>
                <a:ea typeface="Calibri" panose="020F0502020204030204" pitchFamily="34" charset="0"/>
                <a:cs typeface="Arial"/>
              </a:rPr>
              <a:t>There are three (3) ways to establish MDI: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defRPr/>
            </a:pPr>
            <a:r>
              <a:rPr lang="en-US" sz="2600" b="1">
                <a:solidFill>
                  <a:schemeClr val="accent1">
                    <a:lumMod val="50000"/>
                  </a:schemeClr>
                </a:solidFill>
                <a:latin typeface="Arial Narrow"/>
                <a:ea typeface="Calibri" panose="020F0502020204030204" pitchFamily="34" charset="0"/>
                <a:cs typeface="Arial"/>
              </a:rPr>
              <a:t>Meets a Listing </a:t>
            </a:r>
            <a:r>
              <a:rPr lang="en-US" sz="2600">
                <a:solidFill>
                  <a:schemeClr val="accent1">
                    <a:lumMod val="50000"/>
                  </a:schemeClr>
                </a:solidFill>
                <a:latin typeface="Arial Narrow"/>
                <a:ea typeface="Calibri" panose="020F0502020204030204" pitchFamily="34" charset="0"/>
                <a:cs typeface="Arial"/>
              </a:rPr>
              <a:t>– the indicated diagnosis(es) explicitly meets an impairment contained in the Listing, </a:t>
            </a:r>
            <a:r>
              <a:rPr lang="en-US" sz="2600" i="1">
                <a:solidFill>
                  <a:schemeClr val="accent1">
                    <a:lumMod val="50000"/>
                  </a:schemeClr>
                </a:solidFill>
                <a:latin typeface="Arial Narrow"/>
                <a:ea typeface="Calibri" panose="020F0502020204030204" pitchFamily="34" charset="0"/>
                <a:cs typeface="Arial"/>
              </a:rPr>
              <a:t>and</a:t>
            </a:r>
            <a:r>
              <a:rPr lang="en-US" sz="2600">
                <a:solidFill>
                  <a:schemeClr val="accent1">
                    <a:lumMod val="50000"/>
                  </a:schemeClr>
                </a:solidFill>
                <a:latin typeface="Arial Narrow"/>
                <a:ea typeface="Calibri" panose="020F0502020204030204" pitchFamily="34" charset="0"/>
                <a:cs typeface="Arial"/>
              </a:rPr>
              <a:t> there is information in the case record that said diagnosis must also </a:t>
            </a:r>
            <a:r>
              <a:rPr lang="en-US" sz="2600" i="1">
                <a:solidFill>
                  <a:schemeClr val="accent1">
                    <a:lumMod val="50000"/>
                  </a:schemeClr>
                </a:solidFill>
                <a:latin typeface="Arial Narrow"/>
                <a:ea typeface="Calibri" panose="020F0502020204030204" pitchFamily="34" charset="0"/>
                <a:cs typeface="Arial"/>
              </a:rPr>
              <a:t>meet</a:t>
            </a:r>
            <a:r>
              <a:rPr lang="en-US" sz="2600">
                <a:solidFill>
                  <a:schemeClr val="accent1">
                    <a:lumMod val="50000"/>
                  </a:schemeClr>
                </a:solidFill>
                <a:latin typeface="Arial Narrow"/>
                <a:ea typeface="Calibri" panose="020F0502020204030204" pitchFamily="34" charset="0"/>
                <a:cs typeface="Arial"/>
              </a:rPr>
              <a:t> the requirements described in the Listing that correspond to the applicable impairment. </a:t>
            </a:r>
          </a:p>
          <a:p>
            <a:pPr marL="342900" indent="-342900">
              <a:spcBef>
                <a:spcPts val="0"/>
              </a:spcBef>
              <a:buFont typeface="+mj-lt"/>
              <a:buAutoNum type="arabicPeriod"/>
              <a:defRPr/>
            </a:pP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spcBef>
                <a:spcPts val="0"/>
              </a:spcBef>
              <a:buNone/>
              <a:defRPr/>
            </a:pPr>
            <a:r>
              <a:rPr lang="en-US" sz="2600" b="1">
                <a:solidFill>
                  <a:schemeClr val="accent1">
                    <a:lumMod val="50000"/>
                  </a:schemeClr>
                </a:solidFill>
                <a:latin typeface="Arial Narrow"/>
                <a:cs typeface="Arial"/>
              </a:rPr>
              <a:t>2.  Medically Equals a Listing </a:t>
            </a:r>
            <a:r>
              <a:rPr lang="en-US" sz="2600">
                <a:solidFill>
                  <a:schemeClr val="accent1">
                    <a:lumMod val="50000"/>
                  </a:schemeClr>
                </a:solidFill>
                <a:latin typeface="Arial Narrow"/>
                <a:ea typeface="Calibri" panose="020F0502020204030204" pitchFamily="34" charset="0"/>
                <a:cs typeface="Arial"/>
              </a:rPr>
              <a:t>– the impairment is medically equivalent to a listing  </a:t>
            </a:r>
          </a:p>
          <a:p>
            <a:pPr marL="0" indent="0">
              <a:spcBef>
                <a:spcPts val="0"/>
              </a:spcBef>
              <a:buNone/>
              <a:defRPr/>
            </a:pPr>
            <a:r>
              <a:rPr lang="en-US" sz="2600">
                <a:solidFill>
                  <a:schemeClr val="accent1">
                    <a:lumMod val="50000"/>
                  </a:schemeClr>
                </a:solidFill>
                <a:latin typeface="Arial Narrow"/>
                <a:ea typeface="Calibri" panose="020F0502020204030204" pitchFamily="34" charset="0"/>
                <a:cs typeface="Arial"/>
              </a:rPr>
              <a:t>     if it is at least equal in </a:t>
            </a:r>
            <a:r>
              <a:rPr lang="en-US" sz="2600" u="sng">
                <a:solidFill>
                  <a:schemeClr val="accent1">
                    <a:lumMod val="50000"/>
                  </a:schemeClr>
                </a:solidFill>
                <a:latin typeface="Arial Narrow"/>
                <a:ea typeface="Calibri" panose="020F0502020204030204" pitchFamily="34" charset="0"/>
                <a:cs typeface="Arial"/>
              </a:rPr>
              <a:t>severity</a:t>
            </a:r>
            <a:r>
              <a:rPr lang="en-US" sz="2600">
                <a:solidFill>
                  <a:schemeClr val="accent1">
                    <a:lumMod val="50000"/>
                  </a:schemeClr>
                </a:solidFill>
                <a:latin typeface="Arial Narrow"/>
                <a:ea typeface="Calibri" panose="020F0502020204030204" pitchFamily="34" charset="0"/>
                <a:cs typeface="Arial"/>
              </a:rPr>
              <a:t> and </a:t>
            </a:r>
            <a:r>
              <a:rPr lang="en-US" sz="2600" u="sng">
                <a:solidFill>
                  <a:schemeClr val="accent1">
                    <a:lumMod val="50000"/>
                  </a:schemeClr>
                </a:solidFill>
                <a:latin typeface="Arial Narrow"/>
                <a:ea typeface="Calibri" panose="020F0502020204030204" pitchFamily="34" charset="0"/>
                <a:cs typeface="Arial"/>
              </a:rPr>
              <a:t>duration</a:t>
            </a:r>
            <a:r>
              <a:rPr lang="en-US" sz="2600">
                <a:solidFill>
                  <a:schemeClr val="accent1">
                    <a:lumMod val="50000"/>
                  </a:schemeClr>
                </a:solidFill>
                <a:latin typeface="Arial Narrow"/>
                <a:ea typeface="Calibri" panose="020F0502020204030204" pitchFamily="34" charset="0"/>
                <a:cs typeface="Arial"/>
              </a:rPr>
              <a:t> to the criteria of any listed</a:t>
            </a:r>
          </a:p>
          <a:p>
            <a:pPr marL="0" indent="0">
              <a:spcBef>
                <a:spcPts val="0"/>
              </a:spcBef>
              <a:buNone/>
              <a:defRPr/>
            </a:pPr>
            <a:r>
              <a:rPr lang="en-US" sz="2600">
                <a:solidFill>
                  <a:schemeClr val="accent1">
                    <a:lumMod val="50000"/>
                  </a:schemeClr>
                </a:solidFill>
                <a:latin typeface="Arial Narrow"/>
                <a:ea typeface="Calibri" panose="020F0502020204030204" pitchFamily="34" charset="0"/>
                <a:cs typeface="Arial"/>
              </a:rPr>
              <a:t>     impairment;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spcBef>
                <a:spcPts val="0"/>
              </a:spcBef>
              <a:buNone/>
              <a:defRPr/>
            </a:pPr>
            <a:r>
              <a:rPr lang="en-US" sz="2600">
                <a:solidFill>
                  <a:schemeClr val="accent1">
                    <a:lumMod val="50000"/>
                  </a:schemeClr>
                </a:solidFill>
                <a:latin typeface="Arial Narrow"/>
                <a:ea typeface="Calibri" panose="020F0502020204030204" pitchFamily="34" charset="0"/>
                <a:cs typeface="Arial"/>
              </a:rPr>
              <a:t>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spcBef>
                <a:spcPts val="0"/>
              </a:spcBef>
              <a:spcAft>
                <a:spcPts val="800"/>
              </a:spcAft>
              <a:buNone/>
            </a:pPr>
            <a:r>
              <a:rPr lang="en-US" sz="2600" b="1">
                <a:solidFill>
                  <a:schemeClr val="accent1">
                    <a:lumMod val="50000"/>
                  </a:schemeClr>
                </a:solidFill>
                <a:latin typeface="Arial Narrow"/>
                <a:ea typeface="Calibri" panose="020F0502020204030204" pitchFamily="34" charset="0"/>
                <a:cs typeface="Arial"/>
              </a:rPr>
              <a:t>3.  Functionally Equals a Listing </a:t>
            </a:r>
            <a:r>
              <a:rPr lang="en-US" sz="2600">
                <a:solidFill>
                  <a:schemeClr val="accent1">
                    <a:lumMod val="50000"/>
                  </a:schemeClr>
                </a:solidFill>
                <a:latin typeface="Arial Narrow"/>
                <a:ea typeface="Calibri" panose="020F0502020204030204" pitchFamily="34" charset="0"/>
                <a:cs typeface="Arial"/>
              </a:rPr>
              <a:t>- whether the child's impairment is of listing-level</a:t>
            </a:r>
          </a:p>
          <a:p>
            <a:pPr marL="0" indent="0">
              <a:spcBef>
                <a:spcPts val="0"/>
              </a:spcBef>
              <a:spcAft>
                <a:spcPts val="800"/>
              </a:spcAft>
              <a:buNone/>
            </a:pPr>
            <a:r>
              <a:rPr lang="en-US" sz="2600">
                <a:solidFill>
                  <a:schemeClr val="accent1">
                    <a:lumMod val="50000"/>
                  </a:schemeClr>
                </a:solidFill>
                <a:latin typeface="Arial Narrow"/>
                <a:ea typeface="Calibri" panose="020F0502020204030204" pitchFamily="34" charset="0"/>
                <a:cs typeface="Arial"/>
              </a:rPr>
              <a:t>      severity, which means it must result in “marked” limitations in two (2) “functional    </a:t>
            </a:r>
          </a:p>
          <a:p>
            <a:pPr marL="0" indent="0">
              <a:spcBef>
                <a:spcPts val="0"/>
              </a:spcBef>
              <a:spcAft>
                <a:spcPts val="800"/>
              </a:spcAft>
              <a:buNone/>
            </a:pPr>
            <a:r>
              <a:rPr lang="en-US" sz="2600">
                <a:solidFill>
                  <a:schemeClr val="accent1">
                    <a:lumMod val="50000"/>
                  </a:schemeClr>
                </a:solidFill>
                <a:latin typeface="Arial Narrow"/>
                <a:ea typeface="Calibri" panose="020F0502020204030204" pitchFamily="34" charset="0"/>
                <a:cs typeface="Arial"/>
              </a:rPr>
              <a:t>      domains” or “extreme” limitation in one “functional domain.”</a:t>
            </a:r>
            <a:endParaRPr lang="en-US">
              <a:solidFill>
                <a:schemeClr val="accent1">
                  <a:lumMod val="50000"/>
                </a:schemeClr>
              </a:solidFill>
            </a:endParaRPr>
          </a:p>
          <a:p>
            <a:pPr marL="0" indent="0">
              <a:buFont typeface="Arial" panose="020B0604020202020204" pitchFamily="34" charset="0"/>
              <a:buNone/>
            </a:pPr>
            <a:endParaRPr lang="en-US" sz="20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6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529260" y="1609462"/>
            <a:ext cx="10905423" cy="4451383"/>
          </a:xfrm>
        </p:spPr>
        <p:txBody>
          <a:bodyPr>
            <a:normAutofit/>
          </a:bodyPr>
          <a:lstStyle/>
          <a:p>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57526"/>
            <a:ext cx="9475971" cy="1038225"/>
          </a:xfrm>
        </p:spPr>
        <p:txBody>
          <a:bodyPr>
            <a:normAutofit/>
          </a:bodyPr>
          <a:lstStyle/>
          <a:p>
            <a:pPr algn="ctr"/>
            <a:r>
              <a:rPr kumimoji="0" lang="en-US" sz="3200" b="1" i="0" u="none" strike="noStrike" kern="1200" cap="none" spc="0" normalizeH="0" baseline="0" noProof="0">
                <a:ln>
                  <a:noFill/>
                </a:ln>
                <a:solidFill>
                  <a:schemeClr val="accent1">
                    <a:lumMod val="50000"/>
                  </a:schemeClr>
                </a:solidFill>
                <a:effectLst/>
                <a:uLnTx/>
                <a:uFillTx/>
                <a:latin typeface="Arial Narrow" panose="020B0606020202030204" pitchFamily="34" charset="0"/>
                <a:ea typeface="+mj-ea"/>
                <a:cs typeface="+mj-cs"/>
              </a:rPr>
              <a:t>Severity of Impairment</a:t>
            </a:r>
            <a:endParaRPr lang="en-US" sz="3200" b="1">
              <a:solidFill>
                <a:schemeClr val="accent1">
                  <a:lumMod val="5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7BCC9BD2-3BCA-444C-8FD4-038B547B9885}"/>
              </a:ext>
            </a:extLst>
          </p:cNvPr>
          <p:cNvSpPr>
            <a:spLocks noGrp="1"/>
          </p:cNvSpPr>
          <p:nvPr>
            <p:ph type="sldNum" sz="quarter" idx="12"/>
          </p:nvPr>
        </p:nvSpPr>
        <p:spPr>
          <a:xfrm>
            <a:off x="9144856" y="651791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2D8E-E47F-49FC-95AA-C93CA5E9C0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54FF604C-73B3-49C3-B89C-EE102D668CB4}"/>
              </a:ext>
            </a:extLst>
          </p:cNvPr>
          <p:cNvSpPr txBox="1">
            <a:spLocks/>
          </p:cNvSpPr>
          <p:nvPr/>
        </p:nvSpPr>
        <p:spPr>
          <a:xfrm>
            <a:off x="873303" y="1408176"/>
            <a:ext cx="10480497" cy="404164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600" spc="15">
                <a:solidFill>
                  <a:schemeClr val="accent1">
                    <a:lumMod val="50000"/>
                  </a:schemeClr>
                </a:solidFill>
                <a:latin typeface="Arial Narrow"/>
                <a:ea typeface="Calibri" panose="020F0502020204030204" pitchFamily="34" charset="0"/>
                <a:cs typeface="Calibri"/>
              </a:rPr>
              <a:t>A severe impairment is </a:t>
            </a:r>
            <a:r>
              <a:rPr lang="en-US" sz="2600">
                <a:solidFill>
                  <a:schemeClr val="accent1">
                    <a:lumMod val="50000"/>
                  </a:schemeClr>
                </a:solidFill>
                <a:latin typeface="Arial Narrow"/>
                <a:ea typeface="Calibri" panose="020F0502020204030204" pitchFamily="34" charset="0"/>
                <a:cs typeface="Calibri"/>
              </a:rPr>
              <a:t>one that is more than “a slight abnormality or a combination of slight abnormalities that causes more than minimal functional limitations.” </a:t>
            </a:r>
            <a:endParaRPr lang="en-US" sz="2600">
              <a:solidFill>
                <a:schemeClr val="accent1">
                  <a:lumMod val="50000"/>
                </a:schemeClr>
              </a:solidFill>
              <a:latin typeface="Arial Narrow" panose="020B0606020202030204" pitchFamily="34" charset="0"/>
              <a:ea typeface="Calibri" panose="020F0502020204030204" pitchFamily="34" charset="0"/>
              <a:cs typeface="Arial" panose="020B0604020202020204" pitchFamily="34" charset="0"/>
            </a:endParaRPr>
          </a:p>
          <a:p>
            <a:pPr marL="0" indent="0">
              <a:spcBef>
                <a:spcPts val="0"/>
              </a:spcBef>
              <a:spcAft>
                <a:spcPts val="800"/>
              </a:spcAft>
              <a:buFont typeface="Arial" panose="020B0604020202020204" pitchFamily="34" charset="0"/>
              <a:buNone/>
            </a:pPr>
            <a:endParaRPr lang="en-US" sz="2600">
              <a:solidFill>
                <a:schemeClr val="accent1">
                  <a:lumMod val="50000"/>
                </a:schemeClr>
              </a:solidFill>
              <a:latin typeface="Arial Narrow" panose="020B0606020202030204" pitchFamily="34" charset="0"/>
              <a:ea typeface="Calibri" panose="020F0502020204030204" pitchFamily="34" charset="0"/>
              <a:cs typeface="Calibri" panose="020F0502020204030204" pitchFamily="34" charset="0"/>
            </a:endParaRPr>
          </a:p>
          <a:p>
            <a:pPr marL="0" indent="0">
              <a:spcBef>
                <a:spcPts val="0"/>
              </a:spcBef>
              <a:spcAft>
                <a:spcPts val="800"/>
              </a:spcAft>
              <a:buNone/>
            </a:pPr>
            <a:r>
              <a:rPr lang="en-US" sz="2600">
                <a:solidFill>
                  <a:schemeClr val="accent1">
                    <a:lumMod val="50000"/>
                  </a:schemeClr>
                </a:solidFill>
                <a:latin typeface="Arial Narrow"/>
                <a:ea typeface="Calibri" panose="020F0502020204030204" pitchFamily="34" charset="0"/>
                <a:cs typeface="Calibri"/>
              </a:rPr>
              <a:t>In assessing severity, DHCF or its authorized agent considers not only the individual’s MDI, but also such factors as: </a:t>
            </a: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Age;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Effects of chronic illness;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Impact of medication(s);</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Effects of structured or highly supported settings;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Adaptions;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Time spent in therapy;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pPr>
            <a:r>
              <a:rPr lang="en-US" sz="2600">
                <a:solidFill>
                  <a:schemeClr val="accent1">
                    <a:lumMod val="50000"/>
                  </a:schemeClr>
                </a:solidFill>
                <a:latin typeface="Arial Narrow"/>
                <a:ea typeface="Calibri" panose="020F0502020204030204" pitchFamily="34" charset="0"/>
                <a:cs typeface="Calibri"/>
              </a:rPr>
              <a:t>School attendance; and </a:t>
            </a:r>
            <a:endParaRPr lang="en-US">
              <a:solidFill>
                <a:schemeClr val="accent1">
                  <a:lumMod val="50000"/>
                </a:schemeClr>
              </a:solidFill>
              <a:latin typeface="Calibri"/>
              <a:ea typeface="Calibri" panose="020F0502020204030204" pitchFamily="34" charset="0"/>
              <a:cs typeface="Calibri"/>
            </a:endParaRPr>
          </a:p>
          <a:p>
            <a:pPr marL="457200" indent="-457200">
              <a:spcBef>
                <a:spcPts val="0"/>
              </a:spcBef>
              <a:spcAft>
                <a:spcPts val="800"/>
              </a:spcAft>
              <a:buFont typeface="Arial" panose="020B0604020202020204" pitchFamily="34" charset="0"/>
              <a:buChar char="•"/>
            </a:pPr>
            <a:r>
              <a:rPr lang="en-US" sz="2600">
                <a:solidFill>
                  <a:schemeClr val="accent1">
                    <a:lumMod val="50000"/>
                  </a:schemeClr>
                </a:solidFill>
                <a:latin typeface="Arial Narrow"/>
                <a:ea typeface="Calibri" panose="020F0502020204030204" pitchFamily="34" charset="0"/>
                <a:cs typeface="Calibri"/>
              </a:rPr>
              <a:t>Pain and other symptomatology.</a:t>
            </a:r>
            <a:endParaRPr lang="en-US">
              <a:solidFill>
                <a:schemeClr val="accent1">
                  <a:lumMod val="50000"/>
                </a:schemeClr>
              </a:solidFill>
              <a:cs typeface="Calibri"/>
            </a:endParaRPr>
          </a:p>
          <a:p>
            <a:pPr marL="0" indent="0">
              <a:spcBef>
                <a:spcPts val="0"/>
              </a:spcBef>
              <a:spcAft>
                <a:spcPts val="800"/>
              </a:spcAft>
              <a:buFont typeface="Arial" panose="020B0604020202020204" pitchFamily="34" charset="0"/>
              <a:buNone/>
            </a:pPr>
            <a:endParaRPr lang="en-US" sz="2400">
              <a:latin typeface="Arial Narrow" panose="020B0606020202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24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655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0667A-74D6-4D76-AD6F-99B6D6606C56}"/>
              </a:ext>
            </a:extLst>
          </p:cNvPr>
          <p:cNvSpPr>
            <a:spLocks noGrp="1"/>
          </p:cNvSpPr>
          <p:nvPr>
            <p:ph idx="1"/>
          </p:nvPr>
        </p:nvSpPr>
        <p:spPr>
          <a:xfrm>
            <a:off x="707666" y="1203308"/>
            <a:ext cx="10727017" cy="4451383"/>
          </a:xfrm>
        </p:spPr>
        <p:txBody>
          <a:bodyPr>
            <a:normAutofit/>
          </a:bodyPr>
          <a:lstStyle/>
          <a:p>
            <a:pPr marL="0" indent="0">
              <a:buNone/>
            </a:pPr>
            <a:endParaRPr lang="en-US" sz="2800" b="1">
              <a:solidFill>
                <a:srgbClr val="FF0000"/>
              </a:solidFill>
              <a:latin typeface="Cambria" panose="02040503050406030204" pitchFamily="18" charset="0"/>
              <a:ea typeface="Cambria" panose="02040503050406030204" pitchFamily="18" charset="0"/>
            </a:endParaRPr>
          </a:p>
          <a:p>
            <a:endParaRPr lang="en-US"/>
          </a:p>
          <a:p>
            <a:endParaRPr lang="en-US"/>
          </a:p>
        </p:txBody>
      </p:sp>
      <p:pic>
        <p:nvPicPr>
          <p:cNvPr id="5" name="Picture 4">
            <a:extLst>
              <a:ext uri="{FF2B5EF4-FFF2-40B4-BE49-F238E27FC236}">
                <a16:creationId xmlns:a16="http://schemas.microsoft.com/office/drawing/2014/main" id="{483D44AE-106B-473E-A6CC-CF33FF5C7796}"/>
              </a:ext>
            </a:extLst>
          </p:cNvPr>
          <p:cNvPicPr>
            <a:picLocks noChangeAspect="1"/>
          </p:cNvPicPr>
          <p:nvPr/>
        </p:nvPicPr>
        <p:blipFill>
          <a:blip r:embed="rId2"/>
          <a:stretch>
            <a:fillRect/>
          </a:stretch>
        </p:blipFill>
        <p:spPr>
          <a:xfrm>
            <a:off x="10820398" y="84216"/>
            <a:ext cx="1228571" cy="752381"/>
          </a:xfrm>
          <a:prstGeom prst="rect">
            <a:avLst/>
          </a:prstGeom>
        </p:spPr>
      </p:pic>
      <p:sp>
        <p:nvSpPr>
          <p:cNvPr id="7" name="Title 1">
            <a:extLst>
              <a:ext uri="{FF2B5EF4-FFF2-40B4-BE49-F238E27FC236}">
                <a16:creationId xmlns:a16="http://schemas.microsoft.com/office/drawing/2014/main" id="{50FF2AB0-646C-4573-A8BA-6C5DDC64919A}"/>
              </a:ext>
            </a:extLst>
          </p:cNvPr>
          <p:cNvSpPr>
            <a:spLocks noGrp="1"/>
          </p:cNvSpPr>
          <p:nvPr>
            <p:ph type="title"/>
          </p:nvPr>
        </p:nvSpPr>
        <p:spPr>
          <a:xfrm>
            <a:off x="1147011" y="198622"/>
            <a:ext cx="9475971" cy="1038225"/>
          </a:xfrm>
        </p:spPr>
        <p:txBody>
          <a:bodyPr>
            <a:normAutofit/>
          </a:bodyPr>
          <a:lstStyle/>
          <a:p>
            <a:pPr algn="ctr"/>
            <a:r>
              <a:rPr lang="en-US" sz="3200" b="1">
                <a:solidFill>
                  <a:schemeClr val="accent1">
                    <a:lumMod val="50000"/>
                  </a:schemeClr>
                </a:solidFill>
                <a:latin typeface="Arial Narrow" panose="020B0606020202030204" pitchFamily="34" charset="0"/>
              </a:rPr>
              <a:t>Functional Domains</a:t>
            </a:r>
          </a:p>
        </p:txBody>
      </p:sp>
      <p:sp>
        <p:nvSpPr>
          <p:cNvPr id="2" name="Slide Number Placeholder 1">
            <a:extLst>
              <a:ext uri="{FF2B5EF4-FFF2-40B4-BE49-F238E27FC236}">
                <a16:creationId xmlns:a16="http://schemas.microsoft.com/office/drawing/2014/main" id="{1957FC16-0F5D-4D5B-8392-AF45745A83B6}"/>
              </a:ext>
            </a:extLst>
          </p:cNvPr>
          <p:cNvSpPr>
            <a:spLocks noGrp="1"/>
          </p:cNvSpPr>
          <p:nvPr>
            <p:ph type="sldNum" sz="quarter" idx="12"/>
          </p:nvPr>
        </p:nvSpPr>
        <p:spPr>
          <a:xfrm>
            <a:off x="9165404" y="6503087"/>
            <a:ext cx="2743200" cy="365125"/>
          </a:xfrm>
        </p:spPr>
        <p:txBody>
          <a:bodyPr/>
          <a:lstStyle/>
          <a:p>
            <a:fld id="{9C472D8E-E47F-49FC-95AA-C93CA5E9C0A4}" type="slidenum">
              <a:rPr lang="en-US" smtClean="0"/>
              <a:t>9</a:t>
            </a:fld>
            <a:endParaRPr lang="en-US"/>
          </a:p>
        </p:txBody>
      </p:sp>
      <p:sp>
        <p:nvSpPr>
          <p:cNvPr id="8" name="TextBox 7">
            <a:extLst>
              <a:ext uri="{FF2B5EF4-FFF2-40B4-BE49-F238E27FC236}">
                <a16:creationId xmlns:a16="http://schemas.microsoft.com/office/drawing/2014/main" id="{373BD808-A1F2-4C25-8894-2BE2AB5A1380}"/>
              </a:ext>
            </a:extLst>
          </p:cNvPr>
          <p:cNvSpPr txBox="1"/>
          <p:nvPr/>
        </p:nvSpPr>
        <p:spPr>
          <a:xfrm>
            <a:off x="914400" y="1203308"/>
            <a:ext cx="10569934" cy="4616007"/>
          </a:xfrm>
          <a:prstGeom prst="rect">
            <a:avLst/>
          </a:prstGeom>
          <a:noFill/>
        </p:spPr>
        <p:txBody>
          <a:bodyPr wrap="square">
            <a:spAutoFit/>
          </a:bodyPr>
          <a:lstStyle/>
          <a:p>
            <a:r>
              <a:rPr lang="en-US" sz="2400">
                <a:solidFill>
                  <a:schemeClr val="accent1">
                    <a:lumMod val="50000"/>
                  </a:schemeClr>
                </a:solidFill>
                <a:latin typeface="Arial Narrow" panose="020B0606020202030204" pitchFamily="34" charset="0"/>
              </a:rPr>
              <a:t>The SSA regulations identify six (6) discrete functional domains, which broadly refer to activities that the individual can and cannot do at home, at school, and in the community compared to typical individuals the same age who do not have impairments: </a:t>
            </a:r>
          </a:p>
          <a:p>
            <a:endParaRPr lang="en-US" sz="900">
              <a:solidFill>
                <a:schemeClr val="accent1">
                  <a:lumMod val="50000"/>
                </a:schemeClr>
              </a:solidFill>
              <a:latin typeface="Arial Narrow" panose="020B0606020202030204" pitchFamily="34" charset="0"/>
            </a:endParaRP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Acquiring and using information; </a:t>
            </a: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Attending and completing tasks; </a:t>
            </a: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Interacting and relating with others; </a:t>
            </a: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Moving about and manipulating objects; </a:t>
            </a: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Caring for the individual’s self; and </a:t>
            </a:r>
          </a:p>
          <a:p>
            <a:pPr marL="514350" indent="-514350">
              <a:lnSpc>
                <a:spcPct val="150000"/>
              </a:lnSpc>
              <a:buAutoNum type="romanLcParenBoth"/>
            </a:pPr>
            <a:r>
              <a:rPr lang="en-US" sz="2400">
                <a:solidFill>
                  <a:schemeClr val="accent1">
                    <a:lumMod val="50000"/>
                  </a:schemeClr>
                </a:solidFill>
                <a:latin typeface="Arial Narrow" panose="020B0606020202030204" pitchFamily="34" charset="0"/>
              </a:rPr>
              <a:t>Health and physical well-being. </a:t>
            </a:r>
          </a:p>
        </p:txBody>
      </p:sp>
    </p:spTree>
    <p:extLst>
      <p:ext uri="{BB962C8B-B14F-4D97-AF65-F5344CB8AC3E}">
        <p14:creationId xmlns:p14="http://schemas.microsoft.com/office/powerpoint/2010/main" val="82602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10047D243F7041B3A1A46139F231FA" ma:contentTypeVersion="13" ma:contentTypeDescription="Create a new document." ma:contentTypeScope="" ma:versionID="c0d7d8aef34864b531f794b97578d154">
  <xsd:schema xmlns:xsd="http://www.w3.org/2001/XMLSchema" xmlns:xs="http://www.w3.org/2001/XMLSchema" xmlns:p="http://schemas.microsoft.com/office/2006/metadata/properties" xmlns:ns3="07a592c2-ba60-46ff-b084-ae88138e5dc3" xmlns:ns4="d61e6259-8eec-4df3-8ec3-6ba5d6ad3480" targetNamespace="http://schemas.microsoft.com/office/2006/metadata/properties" ma:root="true" ma:fieldsID="318420cc5103ec892554d1324192febe" ns3:_="" ns4:_="">
    <xsd:import namespace="07a592c2-ba60-46ff-b084-ae88138e5dc3"/>
    <xsd:import namespace="d61e6259-8eec-4df3-8ec3-6ba5d6ad34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592c2-ba60-46ff-b084-ae88138e5d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1e6259-8eec-4df3-8ec3-6ba5d6ad348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61e6259-8eec-4df3-8ec3-6ba5d6ad3480">
      <UserInfo>
        <DisplayName>Fauntleroy, Elisa (DHCF)</DisplayName>
        <AccountId>190</AccountId>
        <AccountType/>
      </UserInfo>
    </SharedWithUsers>
    <_activity xmlns="07a592c2-ba60-46ff-b084-ae88138e5dc3" xsi:nil="true"/>
  </documentManagement>
</p:properties>
</file>

<file path=customXml/itemProps1.xml><?xml version="1.0" encoding="utf-8"?>
<ds:datastoreItem xmlns:ds="http://schemas.openxmlformats.org/officeDocument/2006/customXml" ds:itemID="{85663EC4-5B7D-4817-BD5A-1061BA610890}">
  <ds:schemaRefs>
    <ds:schemaRef ds:uri="07a592c2-ba60-46ff-b084-ae88138e5dc3"/>
    <ds:schemaRef ds:uri="d61e6259-8eec-4df3-8ec3-6ba5d6ad3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F0BD35-40F9-4D20-B634-D80007C4CBDA}">
  <ds:schemaRefs>
    <ds:schemaRef ds:uri="http://schemas.microsoft.com/sharepoint/v3/contenttype/forms"/>
  </ds:schemaRefs>
</ds:datastoreItem>
</file>

<file path=customXml/itemProps3.xml><?xml version="1.0" encoding="utf-8"?>
<ds:datastoreItem xmlns:ds="http://schemas.openxmlformats.org/officeDocument/2006/customXml" ds:itemID="{44076821-392C-4787-BD1B-2FCB33EC6BB0}">
  <ds:schemaRefs>
    <ds:schemaRef ds:uri="07a592c2-ba60-46ff-b084-ae88138e5dc3"/>
    <ds:schemaRef ds:uri="d61e6259-8eec-4df3-8ec3-6ba5d6ad34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2752</Words>
  <Application>Microsoft Office PowerPoint</Application>
  <PresentationFormat>Widescreen</PresentationFormat>
  <Paragraphs>273</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Narrow</vt:lpstr>
      <vt:lpstr>Calibri</vt:lpstr>
      <vt:lpstr>Calibri Light</vt:lpstr>
      <vt:lpstr>Cambria</vt:lpstr>
      <vt:lpstr>Symbol</vt:lpstr>
      <vt:lpstr>Office Theme</vt:lpstr>
      <vt:lpstr>PowerPoint Presentation</vt:lpstr>
      <vt:lpstr>PowerPoint Presentation</vt:lpstr>
      <vt:lpstr>PowerPoint Presentation</vt:lpstr>
      <vt:lpstr>Disability Definition for CASSIP Enrollment</vt:lpstr>
      <vt:lpstr>Eligibility Criteria</vt:lpstr>
      <vt:lpstr>Sequential Evaluation of Disability</vt:lpstr>
      <vt:lpstr>Medically Determinable Impairment (MDI) </vt:lpstr>
      <vt:lpstr>Severity of Impairment</vt:lpstr>
      <vt:lpstr>Functional Domains</vt:lpstr>
      <vt:lpstr>Marked Limitation</vt:lpstr>
      <vt:lpstr>Marked Limitation (continued)</vt:lpstr>
      <vt:lpstr>Extreme Limitation</vt:lpstr>
      <vt:lpstr>Extreme Limitation (continued)</vt:lpstr>
      <vt:lpstr>Updated CASSIP Referral Form</vt:lpstr>
      <vt:lpstr>Updated CASSIP Referral Form Instructions</vt:lpstr>
      <vt:lpstr>CASSIP Common Diagnoses </vt:lpstr>
      <vt:lpstr>CASSIP Common Diagnoses </vt:lpstr>
      <vt:lpstr>How to Log into the Provider Portal and Start a Request</vt:lpstr>
      <vt:lpstr>How to log into the Provider Portal</vt:lpstr>
      <vt:lpstr>Provider Portal Log in</vt:lpstr>
      <vt:lpstr>Provider User and Confidentiality Agreement</vt:lpstr>
      <vt:lpstr>How to Start a Request</vt:lpstr>
      <vt:lpstr>New Requests</vt:lpstr>
      <vt:lpstr>Creating a Request, part 1 </vt:lpstr>
      <vt:lpstr>Working Steps to Submit a Request </vt:lpstr>
      <vt:lpstr>Working Steps to Submit a Request </vt:lpstr>
      <vt:lpstr>Working Steps to Submit a Request </vt:lpstr>
      <vt:lpstr>Working Steps to Submit a Request </vt:lpstr>
      <vt:lpstr>Working Steps to Submit a Request </vt:lpstr>
      <vt:lpstr>Working Steps to Submit a Request </vt:lpstr>
      <vt:lpstr>Working Steps to Submit a Request </vt:lpstr>
      <vt:lpstr>How to Check on an Existing Request</vt:lpstr>
      <vt:lpstr>Dashboards and Alerts</vt:lpstr>
      <vt:lpstr>Provider Portal Dashboard and Alerts</vt:lpstr>
      <vt:lpstr>Operational Procedures</vt:lpstr>
      <vt:lpstr>Operational Procedures (continued)</vt:lpstr>
      <vt:lpstr>Operational Procedures (continued)</vt:lpstr>
      <vt:lpstr>Operational Procedures (continued)</vt:lpstr>
      <vt:lpstr>Operational Procedures (continued)</vt:lpstr>
      <vt:lpstr>Operational Procedures (continued)</vt:lpstr>
      <vt:lpstr>Who to Call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Truitt, Lisa (DHCF)</dc:creator>
  <cp:lastModifiedBy>Tharpe, Tonyea (OCTO-Contractor)</cp:lastModifiedBy>
  <cp:revision>2</cp:revision>
  <dcterms:created xsi:type="dcterms:W3CDTF">2020-11-10T04:07:24Z</dcterms:created>
  <dcterms:modified xsi:type="dcterms:W3CDTF">2023-05-17T18:06:46Z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0x0101005510047D243F7041B3A1A46139F231FA</vt:lpwstr>
  </property>
</Properties>
</file>