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6" r:id="rId3"/>
    <p:sldId id="266" r:id="rId4"/>
    <p:sldId id="267" r:id="rId5"/>
    <p:sldId id="263" r:id="rId6"/>
    <p:sldId id="271" r:id="rId7"/>
    <p:sldId id="268" r:id="rId8"/>
    <p:sldId id="270" r:id="rId9"/>
    <p:sldId id="269" r:id="rId10"/>
    <p:sldId id="274" r:id="rId11"/>
    <p:sldId id="272" r:id="rId12"/>
    <p:sldId id="273" r:id="rId13"/>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0828" autoAdjust="0"/>
  </p:normalViewPr>
  <p:slideViewPr>
    <p:cSldViewPr>
      <p:cViewPr>
        <p:scale>
          <a:sx n="60" d="100"/>
          <a:sy n="60" d="100"/>
        </p:scale>
        <p:origin x="-1350" y="-22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2830" tIns="46415" rIns="92830" bIns="46415" rtlCol="0"/>
          <a:lstStyle>
            <a:lvl1pPr algn="r">
              <a:defRPr sz="1200"/>
            </a:lvl1pPr>
          </a:lstStyle>
          <a:p>
            <a:fld id="{D39D1472-789C-4B41-807B-7685EA8EB44D}" type="datetimeFigureOut">
              <a:rPr lang="en-US" smtClean="0"/>
              <a:t>2/22/2016</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a:defRPr sz="1200"/>
            </a:lvl1pPr>
          </a:lstStyle>
          <a:p>
            <a:fld id="{2FDE00D9-832D-4B99-95F0-F7E5CEFE52D7}" type="slidenum">
              <a:rPr lang="en-US" smtClean="0"/>
              <a:t>‹#›</a:t>
            </a:fld>
            <a:endParaRPr lang="en-US"/>
          </a:p>
        </p:txBody>
      </p:sp>
    </p:spTree>
    <p:extLst>
      <p:ext uri="{BB962C8B-B14F-4D97-AF65-F5344CB8AC3E}">
        <p14:creationId xmlns:p14="http://schemas.microsoft.com/office/powerpoint/2010/main" val="3940385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Core Quality Measure Collaborative, led by the America’s Health Insurance Plans (AHIP) and its member plans’ Chief Medical Officers, leaders from CMS and the National Quality Forum (NQF), as well as national physician organizations, employers and consumers, worked hard to reach consensus on core performance measures.</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CMS has been working to align measures across public programs. It intends to include, for solicitation of broad input, the agreed upon measure sets for public comment in future proposed rules when and as appropriate.</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CMS is already using measures from the each of the core sets. Using the notice and public comment rule-making process, CMS also intends to implement new core measures across applicable Medicare quality programs as appropriate, while eliminating redundant measures that are not part of the core set.  </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The Health Care Payment Learning and Action Network (HCPLAN), a public-private collaboration established by CMS, will integrate these quality measures into their efforts to align payment model components with public and private sector partners.</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CMS is using new tools from MACRA to support quality improvement and alignment. For example, MACRA provided additional funding to create and implement new measures where gaps exist and to align measures with the private sector. CMS has also developed a draft Quality Measure Development plan, which was informed by the development of the core measure sets and identification of key measure gaps. </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CMS is working with federal partners including the Office of Personnel Management, Department of Defense, and Department of Veterans Affairs, as well as state Medicaid plans to align quality measures where appropriate.</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Commercial health plans will implement these core sets of measures as and when contracts come up for renewal or if existing contracts allow modification of the performance measure set.   </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The Core Quality Measures Collaborative views the upcoming year as a transitional period, as it begins adoption and harmonization of the measures. Ongoing monitoring by the Collaborative of the use of these measures will enable modifications of measure sets, as needed and based on lessons learned, including minimizing unintended consequences and selection of new measures as better measures become available.</a:t>
            </a:r>
          </a:p>
          <a:p>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Private payers will use a phased-in approach to implementation. Contracts between physicians and private payers are individually negotiated and therefore come up for renewal at different times depending on the duration of the contract. Private payers will therefore, implement these core sets of measures as contracts come up for renewal or if existing contracts allow modification of the performance measure set.  </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Several of the measures included in the core set require clinical data extracted from electronic health records (EHRs), are self-reported by providers, or rely on registries. While some plans and providers may be able to collect certain clinical data, a robust infrastructure to collect data on all the measures in the core set does not exist currently. The implementation of some measures in the core set will depend on availability of such clinical data either from EHRs or registries.  Providers and payers will need to work together to create a reporting infrastructure for such measures.  </a:t>
            </a:r>
          </a:p>
          <a:p>
            <a:endParaRPr lang="en-US" dirty="0"/>
          </a:p>
        </p:txBody>
      </p:sp>
      <p:sp>
        <p:nvSpPr>
          <p:cNvPr id="4" name="Slide Number Placeholder 3"/>
          <p:cNvSpPr>
            <a:spLocks noGrp="1"/>
          </p:cNvSpPr>
          <p:nvPr>
            <p:ph type="sldNum" sz="quarter" idx="10"/>
          </p:nvPr>
        </p:nvSpPr>
        <p:spPr/>
        <p:txBody>
          <a:bodyPr/>
          <a:lstStyle/>
          <a:p>
            <a:fld id="{2FDE00D9-832D-4B99-95F0-F7E5CEFE52D7}" type="slidenum">
              <a:rPr lang="en-US" smtClean="0"/>
              <a:t>6</a:t>
            </a:fld>
            <a:endParaRPr lang="en-US"/>
          </a:p>
        </p:txBody>
      </p:sp>
    </p:spTree>
    <p:extLst>
      <p:ext uri="{BB962C8B-B14F-4D97-AF65-F5344CB8AC3E}">
        <p14:creationId xmlns:p14="http://schemas.microsoft.com/office/powerpoint/2010/main" val="2077175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48A008-AE80-4934-B670-B963127455C3}" type="slidenum">
              <a:rPr lang="en-US" smtClean="0"/>
              <a:t>11</a:t>
            </a:fld>
            <a:endParaRPr lang="en-US"/>
          </a:p>
        </p:txBody>
      </p:sp>
    </p:spTree>
    <p:extLst>
      <p:ext uri="{BB962C8B-B14F-4D97-AF65-F5344CB8AC3E}">
        <p14:creationId xmlns:p14="http://schemas.microsoft.com/office/powerpoint/2010/main" val="4828215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48A008-AE80-4934-B670-B963127455C3}" type="slidenum">
              <a:rPr lang="en-US" smtClean="0"/>
              <a:t>12</a:t>
            </a:fld>
            <a:endParaRPr lang="en-US"/>
          </a:p>
        </p:txBody>
      </p:sp>
    </p:spTree>
    <p:extLst>
      <p:ext uri="{BB962C8B-B14F-4D97-AF65-F5344CB8AC3E}">
        <p14:creationId xmlns:p14="http://schemas.microsoft.com/office/powerpoint/2010/main" val="4828215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C8345B-9A3A-46E6-A189-07FF42AD5EC0}" type="datetime1">
              <a:rPr lang="en-US" smtClean="0"/>
              <a:t>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F55F6-AC38-455F-97AF-FD26844CDD50}" type="slidenum">
              <a:rPr lang="en-US" smtClean="0"/>
              <a:t>‹#›</a:t>
            </a:fld>
            <a:endParaRPr lang="en-US"/>
          </a:p>
        </p:txBody>
      </p:sp>
    </p:spTree>
    <p:extLst>
      <p:ext uri="{BB962C8B-B14F-4D97-AF65-F5344CB8AC3E}">
        <p14:creationId xmlns:p14="http://schemas.microsoft.com/office/powerpoint/2010/main" val="1443941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96068C-D185-4CF8-A4AB-4CF8BF8A3C84}" type="datetime1">
              <a:rPr lang="en-US" smtClean="0"/>
              <a:t>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F55F6-AC38-455F-97AF-FD26844CDD50}" type="slidenum">
              <a:rPr lang="en-US" smtClean="0"/>
              <a:t>‹#›</a:t>
            </a:fld>
            <a:endParaRPr lang="en-US"/>
          </a:p>
        </p:txBody>
      </p:sp>
    </p:spTree>
    <p:extLst>
      <p:ext uri="{BB962C8B-B14F-4D97-AF65-F5344CB8AC3E}">
        <p14:creationId xmlns:p14="http://schemas.microsoft.com/office/powerpoint/2010/main" val="804285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CFF601-BBA4-433D-99E5-6C6AD060125B}" type="datetime1">
              <a:rPr lang="en-US" smtClean="0"/>
              <a:t>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F55F6-AC38-455F-97AF-FD26844CDD50}" type="slidenum">
              <a:rPr lang="en-US" smtClean="0"/>
              <a:t>‹#›</a:t>
            </a:fld>
            <a:endParaRPr lang="en-US"/>
          </a:p>
        </p:txBody>
      </p:sp>
    </p:spTree>
    <p:extLst>
      <p:ext uri="{BB962C8B-B14F-4D97-AF65-F5344CB8AC3E}">
        <p14:creationId xmlns:p14="http://schemas.microsoft.com/office/powerpoint/2010/main" val="1719604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38EF5D-421D-4B04-B5F7-73691821875A}" type="datetime1">
              <a:rPr lang="en-US" smtClean="0"/>
              <a:t>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F55F6-AC38-455F-97AF-FD26844CDD50}" type="slidenum">
              <a:rPr lang="en-US" smtClean="0"/>
              <a:t>‹#›</a:t>
            </a:fld>
            <a:endParaRPr lang="en-US"/>
          </a:p>
        </p:txBody>
      </p:sp>
    </p:spTree>
    <p:extLst>
      <p:ext uri="{BB962C8B-B14F-4D97-AF65-F5344CB8AC3E}">
        <p14:creationId xmlns:p14="http://schemas.microsoft.com/office/powerpoint/2010/main" val="4202283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4450A4-8F8C-4E65-8368-AE67CA683445}" type="datetime1">
              <a:rPr lang="en-US" smtClean="0"/>
              <a:t>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F55F6-AC38-455F-97AF-FD26844CDD50}" type="slidenum">
              <a:rPr lang="en-US" smtClean="0"/>
              <a:t>‹#›</a:t>
            </a:fld>
            <a:endParaRPr lang="en-US"/>
          </a:p>
        </p:txBody>
      </p:sp>
    </p:spTree>
    <p:extLst>
      <p:ext uri="{BB962C8B-B14F-4D97-AF65-F5344CB8AC3E}">
        <p14:creationId xmlns:p14="http://schemas.microsoft.com/office/powerpoint/2010/main" val="541428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B5AADD-30D5-4E7C-8EAA-31E870FB0CEA}" type="datetime1">
              <a:rPr lang="en-US" smtClean="0"/>
              <a:t>2/22/2016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F55F6-AC38-455F-97AF-FD26844CDD50}" type="slidenum">
              <a:rPr lang="en-US" smtClean="0"/>
              <a:t>‹#›</a:t>
            </a:fld>
            <a:endParaRPr lang="en-US"/>
          </a:p>
        </p:txBody>
      </p:sp>
    </p:spTree>
    <p:extLst>
      <p:ext uri="{BB962C8B-B14F-4D97-AF65-F5344CB8AC3E}">
        <p14:creationId xmlns:p14="http://schemas.microsoft.com/office/powerpoint/2010/main" val="861892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50D307-9BE9-46B9-B0CC-ADB0BA114F2B}" type="datetime1">
              <a:rPr lang="en-US" smtClean="0"/>
              <a:t>2/22/2016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F55F6-AC38-455F-97AF-FD26844CDD50}" type="slidenum">
              <a:rPr lang="en-US" smtClean="0"/>
              <a:t>‹#›</a:t>
            </a:fld>
            <a:endParaRPr lang="en-US"/>
          </a:p>
        </p:txBody>
      </p:sp>
    </p:spTree>
    <p:extLst>
      <p:ext uri="{BB962C8B-B14F-4D97-AF65-F5344CB8AC3E}">
        <p14:creationId xmlns:p14="http://schemas.microsoft.com/office/powerpoint/2010/main" val="841235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CB563C-A0E6-4AC2-9AAF-39A514223F9E}" type="datetime1">
              <a:rPr lang="en-US" smtClean="0"/>
              <a:t>2/22/2016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F55F6-AC38-455F-97AF-FD26844CDD50}" type="slidenum">
              <a:rPr lang="en-US" smtClean="0"/>
              <a:t>‹#›</a:t>
            </a:fld>
            <a:endParaRPr lang="en-US"/>
          </a:p>
        </p:txBody>
      </p:sp>
    </p:spTree>
    <p:extLst>
      <p:ext uri="{BB962C8B-B14F-4D97-AF65-F5344CB8AC3E}">
        <p14:creationId xmlns:p14="http://schemas.microsoft.com/office/powerpoint/2010/main" val="3992839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C06987-66EA-462F-A748-1BC4129FD9B4}" type="datetime1">
              <a:rPr lang="en-US" smtClean="0"/>
              <a:t>2/22/2016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F55F6-AC38-455F-97AF-FD26844CDD50}" type="slidenum">
              <a:rPr lang="en-US" smtClean="0"/>
              <a:t>‹#›</a:t>
            </a:fld>
            <a:endParaRPr lang="en-US"/>
          </a:p>
        </p:txBody>
      </p:sp>
    </p:spTree>
    <p:extLst>
      <p:ext uri="{BB962C8B-B14F-4D97-AF65-F5344CB8AC3E}">
        <p14:creationId xmlns:p14="http://schemas.microsoft.com/office/powerpoint/2010/main" val="2508472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C1A371-1517-4C72-9729-230755305922}" type="datetime1">
              <a:rPr lang="en-US" smtClean="0"/>
              <a:t>2/22/2016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F55F6-AC38-455F-97AF-FD26844CDD50}" type="slidenum">
              <a:rPr lang="en-US" smtClean="0"/>
              <a:t>‹#›</a:t>
            </a:fld>
            <a:endParaRPr lang="en-US"/>
          </a:p>
        </p:txBody>
      </p:sp>
    </p:spTree>
    <p:extLst>
      <p:ext uri="{BB962C8B-B14F-4D97-AF65-F5344CB8AC3E}">
        <p14:creationId xmlns:p14="http://schemas.microsoft.com/office/powerpoint/2010/main" val="1028405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A0CD8A-B467-4DAF-B10A-E48DBF689E79}" type="datetime1">
              <a:rPr lang="en-US" smtClean="0"/>
              <a:t>2/22/2016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F55F6-AC38-455F-97AF-FD26844CDD50}" type="slidenum">
              <a:rPr lang="en-US" smtClean="0"/>
              <a:t>‹#›</a:t>
            </a:fld>
            <a:endParaRPr lang="en-US"/>
          </a:p>
        </p:txBody>
      </p:sp>
    </p:spTree>
    <p:extLst>
      <p:ext uri="{BB962C8B-B14F-4D97-AF65-F5344CB8AC3E}">
        <p14:creationId xmlns:p14="http://schemas.microsoft.com/office/powerpoint/2010/main" val="3435922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BEA6AF-F0D6-407B-B1A8-213ADB5200BC}" type="datetime1">
              <a:rPr lang="en-US" smtClean="0"/>
              <a:t>2/22/2016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F55F6-AC38-455F-97AF-FD26844CDD50}" type="slidenum">
              <a:rPr lang="en-US" smtClean="0"/>
              <a:t>‹#›</a:t>
            </a:fld>
            <a:endParaRPr lang="en-US"/>
          </a:p>
        </p:txBody>
      </p:sp>
    </p:spTree>
    <p:extLst>
      <p:ext uri="{BB962C8B-B14F-4D97-AF65-F5344CB8AC3E}">
        <p14:creationId xmlns:p14="http://schemas.microsoft.com/office/powerpoint/2010/main" val="6135518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ww.cms.gov/Medicare/Quality-Initiatives-Patient-Assessment-Instruments/QualityMeasures/Downloads/Orthopedic-Measures.pdf" TargetMode="External"/><Relationship Id="rId3" Type="http://schemas.openxmlformats.org/officeDocument/2006/relationships/hyperlink" Target="https://www.cms.gov/Medicare/Quality-Initiatives-Patient-Assessment-Instruments/QualityMeasures/Downloads/Cardiovascular-Measures.pdf" TargetMode="External"/><Relationship Id="rId7" Type="http://schemas.openxmlformats.org/officeDocument/2006/relationships/hyperlink" Target="https://www.cms.gov/Medicare/Quality-Initiatives-Patient-Assessment-Instruments/QualityMeasures/Downloads/OB-GYN-Measures.pdf" TargetMode="External"/><Relationship Id="rId2" Type="http://schemas.openxmlformats.org/officeDocument/2006/relationships/hyperlink" Target="https://www.cms.gov/Medicare/Quality-Initiatives-Patient-Assessment-Instruments/QualityMeasures/Downloads/ACO-and-PCMH-Primary-Care-Measures.pdf" TargetMode="External"/><Relationship Id="rId1" Type="http://schemas.openxmlformats.org/officeDocument/2006/relationships/slideLayout" Target="../slideLayouts/slideLayout2.xml"/><Relationship Id="rId6" Type="http://schemas.openxmlformats.org/officeDocument/2006/relationships/hyperlink" Target="https://www.cms.gov/Medicare/Quality-Initiatives-Patient-Assessment-Instruments/QualityMeasures/Downloads/Medical-Oncology-Measures.pdf" TargetMode="External"/><Relationship Id="rId5" Type="http://schemas.openxmlformats.org/officeDocument/2006/relationships/hyperlink" Target="https://www.cms.gov/Medicare/Quality-Initiatives-Patient-Assessment-Instruments/QualityMeasures/Downloads/HIV-Hep-C-Core-Measures.pdf" TargetMode="External"/><Relationship Id="rId4" Type="http://schemas.openxmlformats.org/officeDocument/2006/relationships/hyperlink" Target="https://www.cms.gov/Medicare/Quality-Initiatives-Patient-Assessment-Instruments/QualityMeasures/Downloads/Gastroenterology-Measures.pdf" TargetMode="External"/><Relationship Id="rId9"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594" y="3200400"/>
            <a:ext cx="9144000" cy="1470025"/>
          </a:xfrm>
        </p:spPr>
        <p:txBody>
          <a:bodyPr>
            <a:normAutofit fontScale="90000"/>
          </a:bodyPr>
          <a:lstStyle/>
          <a:p>
            <a:r>
              <a:rPr lang="en-US" b="1" dirty="0" smtClean="0"/>
              <a:t>SIM </a:t>
            </a:r>
            <a:br>
              <a:rPr lang="en-US" b="1" dirty="0" smtClean="0"/>
            </a:br>
            <a:r>
              <a:rPr lang="en-US" b="1" dirty="0" smtClean="0"/>
              <a:t>Quality Metrics </a:t>
            </a:r>
            <a:br>
              <a:rPr lang="en-US" b="1" dirty="0" smtClean="0"/>
            </a:br>
            <a:r>
              <a:rPr lang="en-US" b="1" dirty="0" smtClean="0"/>
              <a:t>Work Group</a:t>
            </a:r>
            <a:endParaRPr lang="en-US" b="1" dirty="0"/>
          </a:p>
        </p:txBody>
      </p:sp>
      <p:sp>
        <p:nvSpPr>
          <p:cNvPr id="3" name="Subtitle 2"/>
          <p:cNvSpPr>
            <a:spLocks noGrp="1"/>
          </p:cNvSpPr>
          <p:nvPr>
            <p:ph type="subTitle" idx="1"/>
          </p:nvPr>
        </p:nvSpPr>
        <p:spPr>
          <a:xfrm>
            <a:off x="1524000" y="5181600"/>
            <a:ext cx="6400800" cy="1752600"/>
          </a:xfrm>
        </p:spPr>
        <p:txBody>
          <a:bodyPr/>
          <a:lstStyle/>
          <a:p>
            <a:fld id="{5C4FC3E0-3E58-44C2-85F9-11E56A9FBABE}" type="datetime2">
              <a:rPr lang="en-US" smtClean="0"/>
              <a:t>Monday, February 22, 2016</a:t>
            </a:fld>
            <a:endParaRPr lang="en-US" dirty="0"/>
          </a:p>
        </p:txBody>
      </p:sp>
      <p:sp>
        <p:nvSpPr>
          <p:cNvPr id="5" name="Slide Number Placeholder 2"/>
          <p:cNvSpPr>
            <a:spLocks noGrp="1"/>
          </p:cNvSpPr>
          <p:nvPr>
            <p:ph type="sldNum" sz="quarter" idx="12"/>
          </p:nvPr>
        </p:nvSpPr>
        <p:spPr>
          <a:xfrm>
            <a:off x="7010400" y="6356350"/>
            <a:ext cx="2133600" cy="365125"/>
          </a:xfrm>
        </p:spPr>
        <p:txBody>
          <a:bodyPr/>
          <a:lstStyle/>
          <a:p>
            <a:fld id="{79B9149A-6301-476B-9EA6-F6190652CB16}" type="slidenum">
              <a:rPr lang="en-US" smtClean="0"/>
              <a:t>1</a:t>
            </a:fld>
            <a:endParaRPr lang="en-US" dirty="0"/>
          </a:p>
        </p:txBody>
      </p:sp>
      <p:pic>
        <p:nvPicPr>
          <p:cNvPr id="6" name="Picture 5"/>
          <p:cNvPicPr/>
          <p:nvPr/>
        </p:nvPicPr>
        <p:blipFill rotWithShape="1">
          <a:blip r:embed="rId2" cstate="print">
            <a:extLst>
              <a:ext uri="{28A0092B-C50C-407E-A947-70E740481C1C}">
                <a14:useLocalDpi xmlns:a14="http://schemas.microsoft.com/office/drawing/2010/main" val="0"/>
              </a:ext>
            </a:extLst>
          </a:blip>
          <a:srcRect t="3521"/>
          <a:stretch/>
        </p:blipFill>
        <p:spPr bwMode="auto">
          <a:xfrm>
            <a:off x="3048000" y="838200"/>
            <a:ext cx="2971800" cy="22860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33903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Addendum</a:t>
            </a:r>
            <a:endParaRPr lang="en-US" dirty="0"/>
          </a:p>
        </p:txBody>
      </p:sp>
      <p:sp>
        <p:nvSpPr>
          <p:cNvPr id="2" name="Slide Number Placeholder 1"/>
          <p:cNvSpPr>
            <a:spLocks noGrp="1"/>
          </p:cNvSpPr>
          <p:nvPr>
            <p:ph type="sldNum" sz="quarter" idx="12"/>
          </p:nvPr>
        </p:nvSpPr>
        <p:spPr/>
        <p:txBody>
          <a:bodyPr/>
          <a:lstStyle/>
          <a:p>
            <a:fld id="{9B6F55F6-AC38-455F-97AF-FD26844CDD50}" type="slidenum">
              <a:rPr lang="en-US" smtClean="0"/>
              <a:t>10</a:t>
            </a:fld>
            <a:endParaRPr lang="en-US"/>
          </a:p>
        </p:txBody>
      </p:sp>
    </p:spTree>
    <p:extLst>
      <p:ext uri="{BB962C8B-B14F-4D97-AF65-F5344CB8AC3E}">
        <p14:creationId xmlns:p14="http://schemas.microsoft.com/office/powerpoint/2010/main" val="3461513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dirty="0" smtClean="0"/>
              <a:t>FFS High-Cost </a:t>
            </a:r>
            <a:r>
              <a:rPr lang="en-US" sz="2700" dirty="0"/>
              <a:t>Beneficiaries by Percentile of Total Spend (</a:t>
            </a:r>
            <a:r>
              <a:rPr lang="en-US" sz="2700" dirty="0" smtClean="0"/>
              <a:t>FY14)</a:t>
            </a:r>
            <a:br>
              <a:rPr lang="en-US" sz="2700" dirty="0" smtClean="0"/>
            </a:br>
            <a:r>
              <a:rPr lang="en-US" sz="2700" dirty="0"/>
              <a:t/>
            </a:r>
            <a:br>
              <a:rPr lang="en-US" sz="2700" dirty="0"/>
            </a:br>
            <a:r>
              <a:rPr lang="en-US" sz="2700" dirty="0" smtClean="0"/>
              <a:t> </a:t>
            </a:r>
            <a:r>
              <a:rPr lang="en-US" sz="2800" dirty="0"/>
              <a:t/>
            </a:r>
            <a:br>
              <a:rPr lang="en-US" sz="2800" dirty="0"/>
            </a:br>
            <a:endParaRPr lang="en-US" sz="2800" dirty="0"/>
          </a:p>
        </p:txBody>
      </p:sp>
      <p:sp>
        <p:nvSpPr>
          <p:cNvPr id="11" name="Slide Number Placeholder 2"/>
          <p:cNvSpPr>
            <a:spLocks noGrp="1"/>
          </p:cNvSpPr>
          <p:nvPr>
            <p:ph type="sldNum" sz="quarter" idx="12"/>
          </p:nvPr>
        </p:nvSpPr>
        <p:spPr>
          <a:xfrm>
            <a:off x="7010400" y="6356350"/>
            <a:ext cx="2133600" cy="365125"/>
          </a:xfrm>
        </p:spPr>
        <p:txBody>
          <a:bodyPr/>
          <a:lstStyle/>
          <a:p>
            <a:fld id="{79B9149A-6301-476B-9EA6-F6190652CB16}" type="slidenum">
              <a:rPr lang="en-US" smtClean="0"/>
              <a:t>11</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965166150"/>
              </p:ext>
            </p:extLst>
          </p:nvPr>
        </p:nvGraphicFramePr>
        <p:xfrm>
          <a:off x="301751" y="609599"/>
          <a:ext cx="8613649" cy="6095633"/>
        </p:xfrm>
        <a:graphic>
          <a:graphicData uri="http://schemas.openxmlformats.org/drawingml/2006/table">
            <a:tbl>
              <a:tblPr firstRow="1" firstCol="1" bandRow="1">
                <a:tableStyleId>{5C22544A-7EE6-4342-B048-85BDC9FD1C3A}</a:tableStyleId>
              </a:tblPr>
              <a:tblGrid>
                <a:gridCol w="1299860"/>
                <a:gridCol w="1179643"/>
                <a:gridCol w="1297608"/>
                <a:gridCol w="1415572"/>
                <a:gridCol w="1297608"/>
                <a:gridCol w="2123358"/>
              </a:tblGrid>
              <a:tr h="751276">
                <a:tc>
                  <a:txBody>
                    <a:bodyPr/>
                    <a:lstStyle/>
                    <a:p>
                      <a:pPr marL="0" marR="0" algn="ctr">
                        <a:spcBef>
                          <a:spcPts val="0"/>
                        </a:spcBef>
                        <a:spcAft>
                          <a:spcPts val="0"/>
                        </a:spcAft>
                      </a:pPr>
                      <a:r>
                        <a:rPr lang="en-US" sz="1100" dirty="0">
                          <a:effectLst/>
                        </a:rPr>
                        <a:t>Percentile of Total </a:t>
                      </a:r>
                      <a:r>
                        <a:rPr lang="en-US" sz="1100" dirty="0" smtClean="0">
                          <a:effectLst/>
                        </a:rPr>
                        <a:t>Spending</a:t>
                      </a:r>
                    </a:p>
                    <a:p>
                      <a:pPr marL="0" marR="0" algn="ctr">
                        <a:spcBef>
                          <a:spcPts val="0"/>
                        </a:spcBef>
                        <a:spcAft>
                          <a:spcPts val="0"/>
                        </a:spcAft>
                      </a:pPr>
                      <a:r>
                        <a:rPr lang="en-US" sz="1100" dirty="0" smtClean="0">
                          <a:effectLst/>
                        </a:rPr>
                        <a:t>(FFS) </a:t>
                      </a:r>
                      <a:endParaRPr lang="en-US" sz="1100" dirty="0">
                        <a:effectLst/>
                      </a:endParaRPr>
                    </a:p>
                  </a:txBody>
                  <a:tcPr marL="68580" marR="68580" marT="0" marB="0"/>
                </a:tc>
                <a:tc>
                  <a:txBody>
                    <a:bodyPr/>
                    <a:lstStyle/>
                    <a:p>
                      <a:pPr marL="0" marR="0" algn="ctr">
                        <a:spcBef>
                          <a:spcPts val="0"/>
                        </a:spcBef>
                        <a:spcAft>
                          <a:spcPts val="0"/>
                        </a:spcAft>
                      </a:pPr>
                      <a:r>
                        <a:rPr lang="en-US" sz="1100" dirty="0">
                          <a:effectLst/>
                        </a:rPr>
                        <a:t>Number of </a:t>
                      </a:r>
                      <a:r>
                        <a:rPr lang="en-US" sz="1100" dirty="0" smtClean="0">
                          <a:effectLst/>
                        </a:rPr>
                        <a:t>Beneficiaries</a:t>
                      </a:r>
                      <a:endParaRPr lang="en-US" sz="1100" dirty="0">
                        <a:effectLst/>
                        <a:latin typeface="Calibri"/>
                        <a:ea typeface="Calibri"/>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effectLst/>
                        </a:rPr>
                        <a:t>Number of Beneficiaries by Age </a:t>
                      </a:r>
                      <a:endParaRPr lang="en-US" sz="1100" dirty="0" smtClean="0">
                        <a:effectLst/>
                        <a:latin typeface="+mn-lt"/>
                        <a:ea typeface="Calibri"/>
                      </a:endParaRPr>
                    </a:p>
                  </a:txBody>
                  <a:tcPr marL="68580" marR="68580" marT="0" marB="0"/>
                </a:tc>
                <a:tc>
                  <a:txBody>
                    <a:bodyPr/>
                    <a:lstStyle/>
                    <a:p>
                      <a:pPr marL="0" marR="0" algn="ctr">
                        <a:spcBef>
                          <a:spcPts val="0"/>
                        </a:spcBef>
                        <a:spcAft>
                          <a:spcPts val="0"/>
                        </a:spcAft>
                      </a:pPr>
                      <a:r>
                        <a:rPr lang="en-US" sz="1100" dirty="0">
                          <a:effectLst/>
                        </a:rPr>
                        <a:t>Average Total </a:t>
                      </a:r>
                      <a:r>
                        <a:rPr lang="en-US" sz="1100" dirty="0" smtClean="0">
                          <a:effectLst/>
                        </a:rPr>
                        <a:t>Cost by Age</a:t>
                      </a:r>
                      <a:endParaRPr lang="en-US" sz="1100" dirty="0">
                        <a:effectLst/>
                        <a:latin typeface="Calibri"/>
                        <a:ea typeface="Calibri"/>
                      </a:endParaRPr>
                    </a:p>
                  </a:txBody>
                  <a:tcPr marL="68580" marR="68580" marT="0" marB="0"/>
                </a:tc>
                <a:tc>
                  <a:txBody>
                    <a:bodyPr/>
                    <a:lstStyle/>
                    <a:p>
                      <a:pPr marL="0" marR="0" algn="ctr">
                        <a:spcBef>
                          <a:spcPts val="0"/>
                        </a:spcBef>
                        <a:spcAft>
                          <a:spcPts val="0"/>
                        </a:spcAft>
                      </a:pPr>
                      <a:r>
                        <a:rPr lang="en-US" sz="1100" dirty="0">
                          <a:effectLst/>
                        </a:rPr>
                        <a:t>Total </a:t>
                      </a:r>
                      <a:r>
                        <a:rPr lang="en-US" sz="1100" dirty="0" smtClean="0">
                          <a:effectLst/>
                        </a:rPr>
                        <a:t>Cost</a:t>
                      </a:r>
                    </a:p>
                  </a:txBody>
                  <a:tcPr marL="68580" marR="68580" marT="0" marB="0"/>
                </a:tc>
                <a:tc>
                  <a:txBody>
                    <a:bodyPr/>
                    <a:lstStyle/>
                    <a:p>
                      <a:pPr marL="0" marR="0" algn="ctr">
                        <a:spcBef>
                          <a:spcPts val="0"/>
                        </a:spcBef>
                        <a:spcAft>
                          <a:spcPts val="0"/>
                        </a:spcAft>
                      </a:pPr>
                      <a:r>
                        <a:rPr lang="en-US" sz="1100" dirty="0">
                          <a:effectLst/>
                        </a:rPr>
                        <a:t>Top 10 Chronic Conditions</a:t>
                      </a:r>
                      <a:endParaRPr lang="en-US" sz="1100" dirty="0">
                        <a:effectLst/>
                        <a:latin typeface="Calibri"/>
                        <a:ea typeface="Calibri"/>
                      </a:endParaRPr>
                    </a:p>
                  </a:txBody>
                  <a:tcPr marL="68580" marR="68580" marT="0" marB="0"/>
                </a:tc>
              </a:tr>
              <a:tr h="1768207">
                <a:tc>
                  <a:txBody>
                    <a:bodyPr/>
                    <a:lstStyle/>
                    <a:p>
                      <a:pPr marL="0" marR="0" algn="ctr">
                        <a:spcBef>
                          <a:spcPts val="0"/>
                        </a:spcBef>
                        <a:spcAft>
                          <a:spcPts val="0"/>
                        </a:spcAft>
                      </a:pPr>
                      <a:endParaRPr lang="en-US" sz="1200" dirty="0" smtClean="0">
                        <a:effectLst/>
                      </a:endParaRPr>
                    </a:p>
                    <a:p>
                      <a:pPr marL="0" marR="0" algn="ctr">
                        <a:spcBef>
                          <a:spcPts val="0"/>
                        </a:spcBef>
                        <a:spcAft>
                          <a:spcPts val="0"/>
                        </a:spcAft>
                      </a:pPr>
                      <a:endParaRPr lang="en-US" sz="1200" dirty="0" smtClean="0">
                        <a:effectLst/>
                      </a:endParaRPr>
                    </a:p>
                    <a:p>
                      <a:pPr marL="0" marR="0" algn="ctr">
                        <a:spcBef>
                          <a:spcPts val="0"/>
                        </a:spcBef>
                        <a:spcAft>
                          <a:spcPts val="0"/>
                        </a:spcAft>
                      </a:pPr>
                      <a:endParaRPr lang="en-US" sz="1200" dirty="0" smtClean="0">
                        <a:effectLst/>
                      </a:endParaRPr>
                    </a:p>
                    <a:p>
                      <a:pPr marL="0" marR="0" algn="ctr">
                        <a:spcBef>
                          <a:spcPts val="0"/>
                        </a:spcBef>
                        <a:spcAft>
                          <a:spcPts val="0"/>
                        </a:spcAft>
                      </a:pPr>
                      <a:endParaRPr lang="en-US" sz="1200" dirty="0" smtClean="0">
                        <a:effectLst/>
                      </a:endParaRPr>
                    </a:p>
                    <a:p>
                      <a:pPr marL="0" marR="0" algn="ctr">
                        <a:spcBef>
                          <a:spcPts val="0"/>
                        </a:spcBef>
                        <a:spcAft>
                          <a:spcPts val="0"/>
                        </a:spcAft>
                      </a:pPr>
                      <a:r>
                        <a:rPr lang="en-US" sz="1200" dirty="0" smtClean="0">
                          <a:effectLst/>
                        </a:rPr>
                        <a:t> Top 1%</a:t>
                      </a:r>
                    </a:p>
                    <a:p>
                      <a:pPr marL="0" marR="0" algn="ctr">
                        <a:spcBef>
                          <a:spcPts val="0"/>
                        </a:spcBef>
                        <a:spcAft>
                          <a:spcPts val="0"/>
                        </a:spcAft>
                      </a:pPr>
                      <a:endParaRPr lang="en-US" sz="1000" dirty="0" smtClean="0">
                        <a:effectLst/>
                        <a:latin typeface="Calibri"/>
                        <a:ea typeface="Calibri"/>
                      </a:endParaRPr>
                    </a:p>
                    <a:p>
                      <a:pPr marL="0" marR="0" algn="ctr">
                        <a:spcBef>
                          <a:spcPts val="0"/>
                        </a:spcBef>
                        <a:spcAft>
                          <a:spcPts val="0"/>
                        </a:spcAft>
                      </a:pPr>
                      <a:endParaRPr lang="en-US" sz="1000" dirty="0" smtClean="0">
                        <a:effectLst/>
                        <a:latin typeface="Calibri"/>
                        <a:ea typeface="Calibri"/>
                      </a:endParaRPr>
                    </a:p>
                    <a:p>
                      <a:pPr marL="0" marR="0" algn="ctr">
                        <a:spcBef>
                          <a:spcPts val="0"/>
                        </a:spcBef>
                        <a:spcAft>
                          <a:spcPts val="0"/>
                        </a:spcAft>
                      </a:pPr>
                      <a:r>
                        <a:rPr lang="en-US" sz="1000" b="0" u="sng" dirty="0" smtClean="0">
                          <a:effectLst/>
                          <a:latin typeface="+mn-lt"/>
                          <a:ea typeface="Calibri"/>
                        </a:rPr>
                        <a:t>Range</a:t>
                      </a:r>
                      <a:endParaRPr lang="en-US" sz="1000" dirty="0" smtClean="0">
                        <a:effectLst/>
                        <a:latin typeface="Calibri"/>
                        <a:ea typeface="Calibri"/>
                      </a:endParaRPr>
                    </a:p>
                    <a:p>
                      <a:pPr marL="0" marR="0" algn="ctr">
                        <a:spcBef>
                          <a:spcPts val="0"/>
                        </a:spcBef>
                        <a:spcAft>
                          <a:spcPts val="0"/>
                        </a:spcAft>
                      </a:pPr>
                      <a:r>
                        <a:rPr lang="en-US" sz="1000" b="0" dirty="0" smtClean="0">
                          <a:effectLst/>
                          <a:latin typeface="+mn-lt"/>
                          <a:ea typeface="Calibri"/>
                        </a:rPr>
                        <a:t>$366K - $1.3M</a:t>
                      </a:r>
                      <a:endParaRPr lang="en-US" sz="1000" dirty="0">
                        <a:effectLst/>
                        <a:latin typeface="Calibri"/>
                        <a:ea typeface="Calibri"/>
                      </a:endParaRPr>
                    </a:p>
                  </a:txBody>
                  <a:tcPr marL="68580" marR="68580" marT="0" marB="0" anchor="ctr"/>
                </a:tc>
                <a:tc>
                  <a:txBody>
                    <a:bodyPr/>
                    <a:lstStyle/>
                    <a:p>
                      <a:pPr marL="0" marR="0" algn="ctr">
                        <a:spcBef>
                          <a:spcPts val="0"/>
                        </a:spcBef>
                        <a:spcAft>
                          <a:spcPts val="0"/>
                        </a:spcAft>
                      </a:pPr>
                      <a:r>
                        <a:rPr lang="en-US" sz="1100" b="1" dirty="0" smtClean="0">
                          <a:effectLst/>
                          <a:latin typeface="+mn-lt"/>
                        </a:rPr>
                        <a:t>1,165</a:t>
                      </a:r>
                    </a:p>
                  </a:txBody>
                  <a:tcPr marL="68580" marR="68580" marT="0" marB="0" anchor="ctr"/>
                </a:tc>
                <a:tc>
                  <a:txBody>
                    <a:bodyPr/>
                    <a:lstStyle/>
                    <a:p>
                      <a:pPr marL="0" marR="0" algn="ctr">
                        <a:spcBef>
                          <a:spcPts val="0"/>
                        </a:spcBef>
                        <a:spcAft>
                          <a:spcPts val="0"/>
                        </a:spcAft>
                      </a:pPr>
                      <a:r>
                        <a:rPr lang="en-US" sz="1100" dirty="0" smtClean="0">
                          <a:effectLst/>
                          <a:latin typeface="+mn-lt"/>
                        </a:rPr>
                        <a:t> </a:t>
                      </a:r>
                      <a:r>
                        <a:rPr lang="en-US" sz="1100" u="sng" dirty="0" smtClean="0">
                          <a:effectLst/>
                          <a:latin typeface="+mn-lt"/>
                        </a:rPr>
                        <a:t>0-18</a:t>
                      </a:r>
                      <a:r>
                        <a:rPr lang="en-US" sz="1100" dirty="0" smtClean="0">
                          <a:effectLst/>
                          <a:latin typeface="+mn-lt"/>
                        </a:rPr>
                        <a:t>: </a:t>
                      </a:r>
                    </a:p>
                    <a:p>
                      <a:pPr marL="0" marR="0" algn="ctr">
                        <a:spcBef>
                          <a:spcPts val="0"/>
                        </a:spcBef>
                        <a:spcAft>
                          <a:spcPts val="0"/>
                        </a:spcAft>
                      </a:pPr>
                      <a:r>
                        <a:rPr lang="en-US" sz="1100" dirty="0" smtClean="0">
                          <a:effectLst/>
                          <a:latin typeface="+mn-lt"/>
                        </a:rPr>
                        <a:t>21</a:t>
                      </a:r>
                    </a:p>
                    <a:p>
                      <a:pPr marL="0" marR="0" algn="ctr">
                        <a:spcBef>
                          <a:spcPts val="0"/>
                        </a:spcBef>
                        <a:spcAft>
                          <a:spcPts val="0"/>
                        </a:spcAft>
                      </a:pPr>
                      <a:endParaRPr lang="en-US" sz="1100" dirty="0" smtClean="0">
                        <a:effectLst/>
                        <a:latin typeface="+mn-lt"/>
                      </a:endParaRPr>
                    </a:p>
                    <a:p>
                      <a:pPr marL="0" marR="0" algn="ctr">
                        <a:spcBef>
                          <a:spcPts val="0"/>
                        </a:spcBef>
                        <a:spcAft>
                          <a:spcPts val="0"/>
                        </a:spcAft>
                      </a:pPr>
                      <a:endParaRPr lang="en-US" sz="1100" dirty="0" smtClean="0">
                        <a:effectLst/>
                        <a:latin typeface="+mn-lt"/>
                      </a:endParaRPr>
                    </a:p>
                    <a:p>
                      <a:pPr marL="0" marR="0" algn="ctr">
                        <a:spcBef>
                          <a:spcPts val="0"/>
                        </a:spcBef>
                        <a:spcAft>
                          <a:spcPts val="0"/>
                        </a:spcAft>
                      </a:pPr>
                      <a:r>
                        <a:rPr lang="en-US" sz="1100" u="sng" dirty="0" smtClean="0">
                          <a:effectLst/>
                          <a:latin typeface="+mn-lt"/>
                        </a:rPr>
                        <a:t>19-64:</a:t>
                      </a:r>
                      <a:r>
                        <a:rPr lang="en-US" sz="1100" dirty="0" smtClean="0">
                          <a:effectLst/>
                          <a:latin typeface="+mn-lt"/>
                        </a:rPr>
                        <a:t> </a:t>
                      </a:r>
                    </a:p>
                    <a:p>
                      <a:pPr marL="0" marR="0" algn="ctr">
                        <a:spcBef>
                          <a:spcPts val="0"/>
                        </a:spcBef>
                        <a:spcAft>
                          <a:spcPts val="0"/>
                        </a:spcAft>
                      </a:pPr>
                      <a:r>
                        <a:rPr lang="en-US" sz="1100" dirty="0" smtClean="0">
                          <a:effectLst/>
                          <a:latin typeface="+mn-lt"/>
                        </a:rPr>
                        <a:t>333</a:t>
                      </a:r>
                    </a:p>
                    <a:p>
                      <a:pPr marL="0" marR="0" algn="ctr">
                        <a:spcBef>
                          <a:spcPts val="0"/>
                        </a:spcBef>
                        <a:spcAft>
                          <a:spcPts val="0"/>
                        </a:spcAft>
                      </a:pPr>
                      <a:endParaRPr lang="en-US" sz="1100" dirty="0" smtClean="0">
                        <a:effectLst/>
                        <a:latin typeface="+mn-lt"/>
                      </a:endParaRPr>
                    </a:p>
                    <a:p>
                      <a:pPr marL="0" marR="0" algn="ctr">
                        <a:spcBef>
                          <a:spcPts val="0"/>
                        </a:spcBef>
                        <a:spcAft>
                          <a:spcPts val="0"/>
                        </a:spcAft>
                      </a:pPr>
                      <a:endParaRPr lang="en-US" sz="1100" dirty="0" smtClean="0">
                        <a:effectLst/>
                        <a:latin typeface="+mn-lt"/>
                      </a:endParaRPr>
                    </a:p>
                    <a:p>
                      <a:pPr marL="0" marR="0" algn="ctr">
                        <a:spcBef>
                          <a:spcPts val="0"/>
                        </a:spcBef>
                        <a:spcAft>
                          <a:spcPts val="0"/>
                        </a:spcAft>
                      </a:pPr>
                      <a:r>
                        <a:rPr lang="en-US" sz="1100" u="sng" dirty="0" smtClean="0">
                          <a:effectLst/>
                          <a:latin typeface="+mn-lt"/>
                        </a:rPr>
                        <a:t>65+:</a:t>
                      </a:r>
                      <a:r>
                        <a:rPr lang="en-US" sz="1100" u="none" baseline="0" dirty="0" smtClean="0">
                          <a:effectLst/>
                          <a:latin typeface="+mn-lt"/>
                        </a:rPr>
                        <a:t> </a:t>
                      </a:r>
                    </a:p>
                    <a:p>
                      <a:pPr marL="0" marR="0" algn="ctr">
                        <a:spcBef>
                          <a:spcPts val="0"/>
                        </a:spcBef>
                        <a:spcAft>
                          <a:spcPts val="0"/>
                        </a:spcAft>
                      </a:pPr>
                      <a:r>
                        <a:rPr lang="en-US" sz="1100" u="none" baseline="0" dirty="0" smtClean="0">
                          <a:effectLst/>
                          <a:latin typeface="+mn-lt"/>
                        </a:rPr>
                        <a:t>811</a:t>
                      </a:r>
                      <a:endParaRPr lang="en-US" sz="1100" dirty="0" smtClean="0">
                        <a:effectLst/>
                        <a:latin typeface="+mn-lt"/>
                      </a:endParaRPr>
                    </a:p>
                  </a:txBody>
                  <a:tcPr marL="68580" marR="68580" marT="0" marB="0"/>
                </a:tc>
                <a:tc>
                  <a:txBody>
                    <a:bodyPr/>
                    <a:lstStyle/>
                    <a:p>
                      <a:pPr marL="0" marR="0" algn="ctr">
                        <a:spcBef>
                          <a:spcPts val="0"/>
                        </a:spcBef>
                        <a:spcAft>
                          <a:spcPts val="0"/>
                        </a:spcAft>
                      </a:pPr>
                      <a:r>
                        <a:rPr lang="en-US" sz="1100" dirty="0">
                          <a:effectLst/>
                          <a:latin typeface="+mn-lt"/>
                        </a:rPr>
                        <a:t> </a:t>
                      </a:r>
                      <a:r>
                        <a:rPr lang="en-US" sz="1100" u="sng" dirty="0" smtClean="0">
                          <a:effectLst/>
                          <a:latin typeface="+mn-lt"/>
                        </a:rPr>
                        <a:t>0-18</a:t>
                      </a:r>
                      <a:r>
                        <a:rPr lang="en-US" sz="1100" dirty="0" smtClean="0">
                          <a:effectLst/>
                          <a:latin typeface="+mn-lt"/>
                        </a:rPr>
                        <a:t>: </a:t>
                      </a:r>
                    </a:p>
                    <a:p>
                      <a:pPr marL="0" marR="0" algn="ctr">
                        <a:spcBef>
                          <a:spcPts val="0"/>
                        </a:spcBef>
                        <a:spcAft>
                          <a:spcPts val="0"/>
                        </a:spcAft>
                      </a:pPr>
                      <a:r>
                        <a:rPr lang="en-US" sz="1100" dirty="0" smtClean="0">
                          <a:effectLst/>
                          <a:latin typeface="+mn-lt"/>
                        </a:rPr>
                        <a:t>$483.8</a:t>
                      </a:r>
                      <a:r>
                        <a:rPr lang="en-US" sz="1100" baseline="0" dirty="0" smtClean="0">
                          <a:effectLst/>
                          <a:latin typeface="+mn-lt"/>
                        </a:rPr>
                        <a:t> K</a:t>
                      </a:r>
                      <a:endParaRPr lang="en-US" sz="1100" dirty="0" smtClean="0">
                        <a:effectLst/>
                        <a:latin typeface="+mn-lt"/>
                      </a:endParaRPr>
                    </a:p>
                    <a:p>
                      <a:pPr marL="0" marR="0" algn="ctr">
                        <a:spcBef>
                          <a:spcPts val="0"/>
                        </a:spcBef>
                        <a:spcAft>
                          <a:spcPts val="0"/>
                        </a:spcAft>
                      </a:pPr>
                      <a:endParaRPr lang="en-US" sz="1100" dirty="0" smtClean="0">
                        <a:effectLst/>
                        <a:latin typeface="+mn-lt"/>
                      </a:endParaRPr>
                    </a:p>
                    <a:p>
                      <a:pPr marL="0" marR="0" algn="ctr">
                        <a:spcBef>
                          <a:spcPts val="0"/>
                        </a:spcBef>
                        <a:spcAft>
                          <a:spcPts val="0"/>
                        </a:spcAft>
                      </a:pPr>
                      <a:endParaRPr lang="en-US" sz="1100" dirty="0" smtClean="0">
                        <a:effectLst/>
                        <a:latin typeface="+mn-lt"/>
                      </a:endParaRPr>
                    </a:p>
                    <a:p>
                      <a:pPr marL="0" marR="0" algn="ctr">
                        <a:spcBef>
                          <a:spcPts val="0"/>
                        </a:spcBef>
                        <a:spcAft>
                          <a:spcPts val="0"/>
                        </a:spcAft>
                      </a:pPr>
                      <a:r>
                        <a:rPr lang="en-US" sz="1100" u="sng" dirty="0" smtClean="0">
                          <a:effectLst/>
                          <a:latin typeface="+mn-lt"/>
                        </a:rPr>
                        <a:t>19-64</a:t>
                      </a:r>
                      <a:r>
                        <a:rPr lang="en-US" sz="1100" dirty="0" smtClean="0">
                          <a:effectLst/>
                          <a:latin typeface="+mn-lt"/>
                        </a:rPr>
                        <a:t>: </a:t>
                      </a:r>
                    </a:p>
                    <a:p>
                      <a:pPr marL="0" marR="0" algn="ctr">
                        <a:spcBef>
                          <a:spcPts val="0"/>
                        </a:spcBef>
                        <a:spcAft>
                          <a:spcPts val="0"/>
                        </a:spcAft>
                      </a:pPr>
                      <a:r>
                        <a:rPr lang="en-US" sz="1100" dirty="0" smtClean="0">
                          <a:effectLst/>
                          <a:latin typeface="+mn-lt"/>
                        </a:rPr>
                        <a:t>$508.3 K</a:t>
                      </a:r>
                    </a:p>
                    <a:p>
                      <a:pPr marL="0" marR="0" algn="ctr">
                        <a:spcBef>
                          <a:spcPts val="0"/>
                        </a:spcBef>
                        <a:spcAft>
                          <a:spcPts val="0"/>
                        </a:spcAft>
                      </a:pPr>
                      <a:endParaRPr lang="en-US" sz="1100" dirty="0" smtClean="0">
                        <a:effectLst/>
                        <a:latin typeface="+mn-lt"/>
                      </a:endParaRPr>
                    </a:p>
                    <a:p>
                      <a:pPr marL="0" marR="0" algn="ctr">
                        <a:spcBef>
                          <a:spcPts val="0"/>
                        </a:spcBef>
                        <a:spcAft>
                          <a:spcPts val="0"/>
                        </a:spcAft>
                      </a:pPr>
                      <a:endParaRPr lang="en-US" sz="1100" dirty="0" smtClean="0">
                        <a:effectLst/>
                        <a:latin typeface="+mn-lt"/>
                      </a:endParaRPr>
                    </a:p>
                    <a:p>
                      <a:pPr marL="0" marR="0" algn="ctr">
                        <a:spcBef>
                          <a:spcPts val="0"/>
                        </a:spcBef>
                        <a:spcAft>
                          <a:spcPts val="0"/>
                        </a:spcAft>
                      </a:pPr>
                      <a:r>
                        <a:rPr lang="en-US" sz="1100" u="sng" dirty="0" smtClean="0">
                          <a:effectLst/>
                          <a:latin typeface="+mn-lt"/>
                        </a:rPr>
                        <a:t>65+:</a:t>
                      </a:r>
                      <a:r>
                        <a:rPr lang="en-US" sz="1100" u="none" baseline="0" dirty="0" smtClean="0">
                          <a:effectLst/>
                          <a:latin typeface="+mn-lt"/>
                        </a:rPr>
                        <a:t> </a:t>
                      </a:r>
                    </a:p>
                    <a:p>
                      <a:pPr marL="0" marR="0" algn="ctr">
                        <a:spcBef>
                          <a:spcPts val="0"/>
                        </a:spcBef>
                        <a:spcAft>
                          <a:spcPts val="0"/>
                        </a:spcAft>
                      </a:pPr>
                      <a:r>
                        <a:rPr lang="en-US" sz="1100" u="none" baseline="0" dirty="0" smtClean="0">
                          <a:effectLst/>
                          <a:latin typeface="+mn-lt"/>
                        </a:rPr>
                        <a:t>$491.1 K</a:t>
                      </a:r>
                    </a:p>
                    <a:p>
                      <a:pPr marL="0" marR="0" algn="ctr">
                        <a:spcBef>
                          <a:spcPts val="0"/>
                        </a:spcBef>
                        <a:spcAft>
                          <a:spcPts val="0"/>
                        </a:spcAft>
                      </a:pPr>
                      <a:endParaRPr lang="en-US" sz="1100" dirty="0" smtClean="0">
                        <a:effectLst/>
                        <a:latin typeface="+mn-lt"/>
                      </a:endParaRPr>
                    </a:p>
                  </a:txBody>
                  <a:tcPr marL="68580" marR="68580" marT="0" marB="0"/>
                </a:tc>
                <a:tc>
                  <a:txBody>
                    <a:bodyPr/>
                    <a:lstStyle/>
                    <a:p>
                      <a:pPr marL="0" marR="0" algn="ctr">
                        <a:spcBef>
                          <a:spcPts val="0"/>
                        </a:spcBef>
                        <a:spcAft>
                          <a:spcPts val="0"/>
                        </a:spcAft>
                      </a:pPr>
                      <a:r>
                        <a:rPr lang="en-US" sz="1100" b="1" dirty="0" smtClean="0">
                          <a:effectLst/>
                          <a:latin typeface="+mn-lt"/>
                        </a:rPr>
                        <a:t>$577.6 M</a:t>
                      </a:r>
                    </a:p>
                  </a:txBody>
                  <a:tcPr marL="68580" marR="68580" marT="0" marB="0" anchor="ctr"/>
                </a:tc>
                <a:tc>
                  <a:txBody>
                    <a:bodyPr/>
                    <a:lstStyle/>
                    <a:p>
                      <a:pPr marL="228600" marR="0" indent="-228600" algn="l">
                        <a:spcBef>
                          <a:spcPts val="0"/>
                        </a:spcBef>
                        <a:spcAft>
                          <a:spcPts val="0"/>
                        </a:spcAft>
                        <a:buAutoNum type="arabicParenR"/>
                      </a:pPr>
                      <a:r>
                        <a:rPr lang="en-US" sz="1100" dirty="0" smtClean="0">
                          <a:effectLst/>
                          <a:latin typeface="+mn-lt"/>
                        </a:rPr>
                        <a:t>Hypertension</a:t>
                      </a:r>
                    </a:p>
                    <a:p>
                      <a:pPr marL="228600" marR="0" indent="-228600" algn="l">
                        <a:spcBef>
                          <a:spcPts val="0"/>
                        </a:spcBef>
                        <a:spcAft>
                          <a:spcPts val="0"/>
                        </a:spcAft>
                        <a:buAutoNum type="arabicParenR"/>
                      </a:pPr>
                      <a:r>
                        <a:rPr lang="en-US" sz="1100" dirty="0" smtClean="0">
                          <a:effectLst/>
                          <a:latin typeface="+mn-lt"/>
                        </a:rPr>
                        <a:t>Cerebrovascular</a:t>
                      </a:r>
                    </a:p>
                    <a:p>
                      <a:pPr marL="228600" marR="0" indent="-228600" algn="l">
                        <a:spcBef>
                          <a:spcPts val="0"/>
                        </a:spcBef>
                        <a:spcAft>
                          <a:spcPts val="0"/>
                        </a:spcAft>
                        <a:buAutoNum type="arabicParenR"/>
                      </a:pPr>
                      <a:r>
                        <a:rPr lang="en-US" sz="1100" dirty="0" smtClean="0">
                          <a:effectLst/>
                          <a:latin typeface="+mn-lt"/>
                          <a:ea typeface="Calibri"/>
                        </a:rPr>
                        <a:t>Diabetes</a:t>
                      </a:r>
                    </a:p>
                    <a:p>
                      <a:pPr marL="228600" marR="0" indent="-228600" algn="l">
                        <a:spcBef>
                          <a:spcPts val="0"/>
                        </a:spcBef>
                        <a:spcAft>
                          <a:spcPts val="0"/>
                        </a:spcAft>
                        <a:buAutoNum type="arabicParenR"/>
                      </a:pPr>
                      <a:r>
                        <a:rPr lang="en-US" sz="1100" dirty="0" smtClean="0">
                          <a:effectLst/>
                          <a:latin typeface="+mn-lt"/>
                          <a:ea typeface="Calibri"/>
                        </a:rPr>
                        <a:t>Dementia</a:t>
                      </a:r>
                    </a:p>
                    <a:p>
                      <a:pPr marL="228600" marR="0" indent="-228600" algn="l">
                        <a:spcBef>
                          <a:spcPts val="0"/>
                        </a:spcBef>
                        <a:spcAft>
                          <a:spcPts val="0"/>
                        </a:spcAft>
                        <a:buAutoNum type="arabicParenR"/>
                      </a:pPr>
                      <a:r>
                        <a:rPr lang="en-US" sz="1100" dirty="0" smtClean="0">
                          <a:effectLst/>
                          <a:latin typeface="+mn-lt"/>
                          <a:ea typeface="Calibri"/>
                        </a:rPr>
                        <a:t>Chronic Renal</a:t>
                      </a:r>
                    </a:p>
                    <a:p>
                      <a:pPr marL="228600" marR="0" indent="-228600" algn="l">
                        <a:spcBef>
                          <a:spcPts val="0"/>
                        </a:spcBef>
                        <a:spcAft>
                          <a:spcPts val="0"/>
                        </a:spcAft>
                        <a:buAutoNum type="arabicParenR"/>
                      </a:pPr>
                      <a:r>
                        <a:rPr lang="en-US" sz="1100" dirty="0" smtClean="0">
                          <a:effectLst/>
                          <a:latin typeface="+mn-lt"/>
                          <a:ea typeface="Calibri"/>
                        </a:rPr>
                        <a:t>CHF</a:t>
                      </a:r>
                    </a:p>
                    <a:p>
                      <a:pPr marL="228600" marR="0" indent="-228600" algn="l">
                        <a:spcBef>
                          <a:spcPts val="0"/>
                        </a:spcBef>
                        <a:spcAft>
                          <a:spcPts val="0"/>
                        </a:spcAft>
                        <a:buAutoNum type="arabicParenR"/>
                      </a:pPr>
                      <a:r>
                        <a:rPr lang="en-US" sz="1100" dirty="0" smtClean="0">
                          <a:effectLst/>
                          <a:latin typeface="+mn-lt"/>
                          <a:ea typeface="Calibri"/>
                        </a:rPr>
                        <a:t>Hyperlipidemia</a:t>
                      </a:r>
                    </a:p>
                    <a:p>
                      <a:pPr marL="228600" marR="0" indent="-228600" algn="l">
                        <a:spcBef>
                          <a:spcPts val="0"/>
                        </a:spcBef>
                        <a:spcAft>
                          <a:spcPts val="0"/>
                        </a:spcAft>
                        <a:buAutoNum type="arabicParenR"/>
                      </a:pPr>
                      <a:r>
                        <a:rPr lang="en-US" sz="1100" dirty="0" smtClean="0">
                          <a:effectLst/>
                          <a:latin typeface="+mn-lt"/>
                          <a:ea typeface="Calibri"/>
                        </a:rPr>
                        <a:t>Depression</a:t>
                      </a:r>
                    </a:p>
                    <a:p>
                      <a:pPr marL="228600" marR="0" indent="-228600" algn="l">
                        <a:spcBef>
                          <a:spcPts val="0"/>
                        </a:spcBef>
                        <a:spcAft>
                          <a:spcPts val="0"/>
                        </a:spcAft>
                        <a:buAutoNum type="arabicParenR"/>
                      </a:pPr>
                      <a:r>
                        <a:rPr lang="en-US" sz="1100" dirty="0" smtClean="0">
                          <a:effectLst/>
                          <a:latin typeface="+mn-lt"/>
                          <a:ea typeface="Calibri"/>
                        </a:rPr>
                        <a:t>Atherosclerosis</a:t>
                      </a:r>
                    </a:p>
                    <a:p>
                      <a:pPr marL="228600" marR="0" indent="-228600" algn="l">
                        <a:spcBef>
                          <a:spcPts val="0"/>
                        </a:spcBef>
                        <a:spcAft>
                          <a:spcPts val="0"/>
                        </a:spcAft>
                        <a:buAutoNum type="arabicParenR"/>
                      </a:pPr>
                      <a:r>
                        <a:rPr lang="en-US" sz="1100" dirty="0" smtClean="0">
                          <a:effectLst/>
                          <a:latin typeface="+mn-lt"/>
                          <a:ea typeface="Calibri"/>
                        </a:rPr>
                        <a:t>HIV/AIDS  </a:t>
                      </a:r>
                    </a:p>
                    <a:p>
                      <a:pPr marL="0" marR="0" indent="0" algn="l">
                        <a:spcBef>
                          <a:spcPts val="0"/>
                        </a:spcBef>
                        <a:spcAft>
                          <a:spcPts val="0"/>
                        </a:spcAft>
                        <a:buNone/>
                      </a:pPr>
                      <a:endParaRPr lang="en-US" sz="1100" dirty="0" smtClean="0">
                        <a:effectLst/>
                        <a:latin typeface="+mn-lt"/>
                        <a:ea typeface="Calibri"/>
                      </a:endParaRPr>
                    </a:p>
                  </a:txBody>
                  <a:tcPr marL="68580" marR="68580" marT="0" marB="0"/>
                </a:tc>
              </a:tr>
              <a:tr h="1768207">
                <a:tc>
                  <a:txBody>
                    <a:bodyPr/>
                    <a:lstStyle/>
                    <a:p>
                      <a:pPr marL="0" marR="0" algn="ctr">
                        <a:spcBef>
                          <a:spcPts val="0"/>
                        </a:spcBef>
                        <a:spcAft>
                          <a:spcPts val="0"/>
                        </a:spcAft>
                      </a:pPr>
                      <a:endParaRPr lang="en-US" sz="1200" dirty="0" smtClean="0">
                        <a:effectLst/>
                      </a:endParaRPr>
                    </a:p>
                    <a:p>
                      <a:pPr marL="0" marR="0" algn="ctr">
                        <a:spcBef>
                          <a:spcPts val="0"/>
                        </a:spcBef>
                        <a:spcAft>
                          <a:spcPts val="0"/>
                        </a:spcAft>
                      </a:pPr>
                      <a:endParaRPr lang="en-US" sz="1200" dirty="0" smtClean="0">
                        <a:effectLst/>
                      </a:endParaRPr>
                    </a:p>
                    <a:p>
                      <a:pPr marL="0" marR="0" algn="ctr">
                        <a:spcBef>
                          <a:spcPts val="0"/>
                        </a:spcBef>
                        <a:spcAft>
                          <a:spcPts val="0"/>
                        </a:spcAft>
                      </a:pPr>
                      <a:endParaRPr lang="en-US" sz="1200" dirty="0" smtClean="0">
                        <a:effectLst/>
                      </a:endParaRPr>
                    </a:p>
                    <a:p>
                      <a:pPr marL="0" marR="0" algn="ctr">
                        <a:spcBef>
                          <a:spcPts val="0"/>
                        </a:spcBef>
                        <a:spcAft>
                          <a:spcPts val="0"/>
                        </a:spcAft>
                      </a:pPr>
                      <a:r>
                        <a:rPr lang="en-US" sz="1200" dirty="0" smtClean="0">
                          <a:effectLst/>
                        </a:rPr>
                        <a:t>Top 1-5%</a:t>
                      </a:r>
                    </a:p>
                    <a:p>
                      <a:pPr marL="0" marR="0" algn="ctr">
                        <a:spcBef>
                          <a:spcPts val="0"/>
                        </a:spcBef>
                        <a:spcAft>
                          <a:spcPts val="0"/>
                        </a:spcAft>
                      </a:pPr>
                      <a:endParaRPr lang="en-US" sz="1000" dirty="0" smtClean="0">
                        <a:effectLst/>
                        <a:latin typeface="Calibri"/>
                        <a:ea typeface="Calibri"/>
                      </a:endParaRPr>
                    </a:p>
                    <a:p>
                      <a:pPr marL="0" marR="0" algn="ctr">
                        <a:spcBef>
                          <a:spcPts val="0"/>
                        </a:spcBef>
                        <a:spcAft>
                          <a:spcPts val="0"/>
                        </a:spcAft>
                      </a:pPr>
                      <a:endParaRPr lang="en-US" sz="1000" dirty="0" smtClean="0">
                        <a:effectLst/>
                        <a:latin typeface="Calibri"/>
                        <a:ea typeface="Calibri"/>
                      </a:endParaRPr>
                    </a:p>
                    <a:p>
                      <a:pPr marL="0" marR="0" algn="ctr">
                        <a:spcBef>
                          <a:spcPts val="0"/>
                        </a:spcBef>
                        <a:spcAft>
                          <a:spcPts val="0"/>
                        </a:spcAft>
                      </a:pPr>
                      <a:r>
                        <a:rPr lang="en-US" sz="1000" b="0" u="sng" dirty="0" smtClean="0">
                          <a:effectLst/>
                          <a:latin typeface="+mn-lt"/>
                          <a:ea typeface="Calibri"/>
                        </a:rPr>
                        <a:t>Range</a:t>
                      </a:r>
                      <a:endParaRPr lang="en-US" sz="1000" dirty="0" smtClean="0">
                        <a:effectLst/>
                        <a:latin typeface="Calibri"/>
                        <a:ea typeface="Calibri"/>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000" b="0" dirty="0" smtClean="0">
                          <a:effectLst/>
                          <a:latin typeface="+mn-lt"/>
                          <a:ea typeface="Calibri"/>
                        </a:rPr>
                        <a:t>$95K - $366K</a:t>
                      </a:r>
                      <a:endParaRPr lang="en-US" sz="1000" dirty="0" smtClean="0">
                        <a:effectLst/>
                        <a:latin typeface="+mn-lt"/>
                        <a:ea typeface="Calibri"/>
                      </a:endParaRPr>
                    </a:p>
                  </a:txBody>
                  <a:tcPr marL="68580" marR="68580" marT="0" marB="0" anchor="ctr"/>
                </a:tc>
                <a:tc>
                  <a:txBody>
                    <a:bodyPr/>
                    <a:lstStyle/>
                    <a:p>
                      <a:pPr marL="0" marR="0" algn="ctr">
                        <a:spcBef>
                          <a:spcPts val="0"/>
                        </a:spcBef>
                        <a:spcAft>
                          <a:spcPts val="0"/>
                        </a:spcAft>
                      </a:pPr>
                      <a:r>
                        <a:rPr lang="en-US" sz="1100" b="1" dirty="0" smtClean="0">
                          <a:effectLst/>
                          <a:latin typeface="+mn-lt"/>
                        </a:rPr>
                        <a:t>4,660</a:t>
                      </a:r>
                    </a:p>
                  </a:txBody>
                  <a:tcPr marL="68580" marR="68580" marT="0" marB="0" anchor="ctr"/>
                </a:tc>
                <a:tc>
                  <a:txBody>
                    <a:bodyPr/>
                    <a:lstStyle/>
                    <a:p>
                      <a:pPr marL="0" marR="0" algn="ctr">
                        <a:spcBef>
                          <a:spcPts val="0"/>
                        </a:spcBef>
                        <a:spcAft>
                          <a:spcPts val="0"/>
                        </a:spcAft>
                      </a:pPr>
                      <a:r>
                        <a:rPr lang="en-US" sz="1100" dirty="0" smtClean="0">
                          <a:effectLst/>
                          <a:latin typeface="+mn-lt"/>
                        </a:rPr>
                        <a:t> </a:t>
                      </a:r>
                      <a:r>
                        <a:rPr lang="en-US" sz="1100" u="sng" dirty="0" smtClean="0">
                          <a:effectLst/>
                          <a:latin typeface="+mn-lt"/>
                        </a:rPr>
                        <a:t>0-18</a:t>
                      </a:r>
                      <a:r>
                        <a:rPr lang="en-US" sz="1100" dirty="0" smtClean="0">
                          <a:effectLst/>
                          <a:latin typeface="+mn-lt"/>
                        </a:rPr>
                        <a:t>: </a:t>
                      </a:r>
                    </a:p>
                    <a:p>
                      <a:pPr marL="0" marR="0" algn="ctr">
                        <a:spcBef>
                          <a:spcPts val="0"/>
                        </a:spcBef>
                        <a:spcAft>
                          <a:spcPts val="0"/>
                        </a:spcAft>
                      </a:pPr>
                      <a:r>
                        <a:rPr lang="en-US" sz="1100" dirty="0" smtClean="0">
                          <a:effectLst/>
                          <a:latin typeface="+mn-lt"/>
                        </a:rPr>
                        <a:t>106</a:t>
                      </a:r>
                    </a:p>
                    <a:p>
                      <a:pPr marL="0" marR="0" algn="ctr">
                        <a:spcBef>
                          <a:spcPts val="0"/>
                        </a:spcBef>
                        <a:spcAft>
                          <a:spcPts val="0"/>
                        </a:spcAft>
                      </a:pPr>
                      <a:endParaRPr lang="en-US" sz="1100" dirty="0" smtClean="0">
                        <a:effectLst/>
                        <a:latin typeface="+mn-lt"/>
                      </a:endParaRPr>
                    </a:p>
                    <a:p>
                      <a:pPr marL="0" marR="0" algn="ctr">
                        <a:spcBef>
                          <a:spcPts val="0"/>
                        </a:spcBef>
                        <a:spcAft>
                          <a:spcPts val="0"/>
                        </a:spcAft>
                      </a:pPr>
                      <a:endParaRPr lang="en-US" sz="1100" dirty="0" smtClean="0">
                        <a:effectLst/>
                        <a:latin typeface="+mn-lt"/>
                      </a:endParaRPr>
                    </a:p>
                    <a:p>
                      <a:pPr marL="0" marR="0" algn="ctr">
                        <a:spcBef>
                          <a:spcPts val="0"/>
                        </a:spcBef>
                        <a:spcAft>
                          <a:spcPts val="0"/>
                        </a:spcAft>
                      </a:pPr>
                      <a:r>
                        <a:rPr lang="en-US" sz="1100" u="sng" dirty="0" smtClean="0">
                          <a:effectLst/>
                          <a:latin typeface="+mn-lt"/>
                        </a:rPr>
                        <a:t>19-64:</a:t>
                      </a:r>
                      <a:r>
                        <a:rPr lang="en-US" sz="1100" u="none" baseline="0" dirty="0" smtClean="0">
                          <a:effectLst/>
                          <a:latin typeface="+mn-lt"/>
                        </a:rPr>
                        <a:t> </a:t>
                      </a:r>
                    </a:p>
                    <a:p>
                      <a:pPr marL="0" marR="0" algn="ctr">
                        <a:spcBef>
                          <a:spcPts val="0"/>
                        </a:spcBef>
                        <a:spcAft>
                          <a:spcPts val="0"/>
                        </a:spcAft>
                      </a:pPr>
                      <a:r>
                        <a:rPr lang="en-US" sz="1100" u="none" baseline="0" dirty="0" smtClean="0">
                          <a:effectLst/>
                          <a:latin typeface="+mn-lt"/>
                        </a:rPr>
                        <a:t>2,398</a:t>
                      </a:r>
                      <a:endParaRPr lang="en-US" sz="1100" u="sng" dirty="0" smtClean="0">
                        <a:effectLst/>
                        <a:latin typeface="+mn-lt"/>
                      </a:endParaRPr>
                    </a:p>
                    <a:p>
                      <a:pPr marL="0" marR="0" algn="ctr">
                        <a:spcBef>
                          <a:spcPts val="0"/>
                        </a:spcBef>
                        <a:spcAft>
                          <a:spcPts val="0"/>
                        </a:spcAft>
                      </a:pPr>
                      <a:endParaRPr lang="en-US" sz="1100" dirty="0" smtClean="0">
                        <a:effectLst/>
                        <a:latin typeface="+mn-lt"/>
                      </a:endParaRPr>
                    </a:p>
                    <a:p>
                      <a:pPr marL="0" marR="0" algn="ctr">
                        <a:spcBef>
                          <a:spcPts val="0"/>
                        </a:spcBef>
                        <a:spcAft>
                          <a:spcPts val="0"/>
                        </a:spcAft>
                      </a:pPr>
                      <a:endParaRPr lang="en-US" sz="1100" dirty="0" smtClean="0">
                        <a:effectLst/>
                        <a:latin typeface="+mn-lt"/>
                      </a:endParaRPr>
                    </a:p>
                    <a:p>
                      <a:pPr marL="0" marR="0" algn="ctr">
                        <a:spcBef>
                          <a:spcPts val="0"/>
                        </a:spcBef>
                        <a:spcAft>
                          <a:spcPts val="0"/>
                        </a:spcAft>
                      </a:pPr>
                      <a:r>
                        <a:rPr lang="en-US" sz="1100" u="sng" dirty="0" smtClean="0">
                          <a:effectLst/>
                          <a:latin typeface="+mn-lt"/>
                        </a:rPr>
                        <a:t>65+:</a:t>
                      </a:r>
                      <a:r>
                        <a:rPr lang="en-US" sz="1100" u="none" baseline="0" dirty="0" smtClean="0">
                          <a:effectLst/>
                          <a:latin typeface="+mn-lt"/>
                        </a:rPr>
                        <a:t> </a:t>
                      </a:r>
                    </a:p>
                    <a:p>
                      <a:pPr marL="0" marR="0" algn="ctr">
                        <a:spcBef>
                          <a:spcPts val="0"/>
                        </a:spcBef>
                        <a:spcAft>
                          <a:spcPts val="0"/>
                        </a:spcAft>
                      </a:pPr>
                      <a:r>
                        <a:rPr lang="en-US" sz="1100" u="none" baseline="0" dirty="0" smtClean="0">
                          <a:effectLst/>
                          <a:latin typeface="+mn-lt"/>
                        </a:rPr>
                        <a:t>2,156</a:t>
                      </a:r>
                      <a:endParaRPr lang="en-US" sz="1100" dirty="0" smtClean="0">
                        <a:effectLst/>
                        <a:latin typeface="+mn-lt"/>
                      </a:endParaRPr>
                    </a:p>
                  </a:txBody>
                  <a:tcPr marL="68580" marR="68580" marT="0" marB="0"/>
                </a:tc>
                <a:tc>
                  <a:txBody>
                    <a:bodyPr/>
                    <a:lstStyle/>
                    <a:p>
                      <a:pPr marL="0" marR="0" algn="ctr">
                        <a:spcBef>
                          <a:spcPts val="0"/>
                        </a:spcBef>
                        <a:spcAft>
                          <a:spcPts val="0"/>
                        </a:spcAft>
                      </a:pPr>
                      <a:r>
                        <a:rPr lang="en-US" sz="1100" dirty="0">
                          <a:effectLst/>
                          <a:latin typeface="+mn-lt"/>
                        </a:rPr>
                        <a:t> </a:t>
                      </a:r>
                      <a:r>
                        <a:rPr lang="en-US" sz="1100" u="sng" dirty="0" smtClean="0">
                          <a:effectLst/>
                          <a:latin typeface="+mn-lt"/>
                        </a:rPr>
                        <a:t>0-18</a:t>
                      </a:r>
                      <a:r>
                        <a:rPr lang="en-US" sz="1100" dirty="0" smtClean="0">
                          <a:effectLst/>
                          <a:latin typeface="+mn-lt"/>
                        </a:rPr>
                        <a:t>: </a:t>
                      </a:r>
                    </a:p>
                    <a:p>
                      <a:pPr marL="0" marR="0" algn="ctr">
                        <a:spcBef>
                          <a:spcPts val="0"/>
                        </a:spcBef>
                        <a:spcAft>
                          <a:spcPts val="0"/>
                        </a:spcAft>
                      </a:pPr>
                      <a:r>
                        <a:rPr lang="en-US" sz="1100" dirty="0" smtClean="0">
                          <a:effectLst/>
                          <a:latin typeface="+mn-lt"/>
                        </a:rPr>
                        <a:t>$184.2 K</a:t>
                      </a:r>
                    </a:p>
                    <a:p>
                      <a:pPr marL="0" marR="0" algn="ctr">
                        <a:spcBef>
                          <a:spcPts val="0"/>
                        </a:spcBef>
                        <a:spcAft>
                          <a:spcPts val="0"/>
                        </a:spcAft>
                      </a:pPr>
                      <a:endParaRPr lang="en-US" sz="1100" u="none" dirty="0" smtClean="0">
                        <a:effectLst/>
                        <a:latin typeface="+mn-lt"/>
                      </a:endParaRPr>
                    </a:p>
                    <a:p>
                      <a:pPr marL="0" marR="0" algn="ctr">
                        <a:spcBef>
                          <a:spcPts val="0"/>
                        </a:spcBef>
                        <a:spcAft>
                          <a:spcPts val="0"/>
                        </a:spcAft>
                      </a:pPr>
                      <a:endParaRPr lang="en-US" sz="1100" u="none" dirty="0" smtClean="0">
                        <a:effectLst/>
                        <a:latin typeface="+mn-lt"/>
                      </a:endParaRPr>
                    </a:p>
                    <a:p>
                      <a:pPr marL="0" marR="0" algn="ctr">
                        <a:spcBef>
                          <a:spcPts val="0"/>
                        </a:spcBef>
                        <a:spcAft>
                          <a:spcPts val="0"/>
                        </a:spcAft>
                      </a:pPr>
                      <a:r>
                        <a:rPr lang="en-US" sz="1100" u="sng" dirty="0" smtClean="0">
                          <a:effectLst/>
                          <a:latin typeface="+mn-lt"/>
                        </a:rPr>
                        <a:t>19-64</a:t>
                      </a:r>
                      <a:r>
                        <a:rPr lang="en-US" sz="1100" dirty="0" smtClean="0">
                          <a:effectLst/>
                          <a:latin typeface="+mn-lt"/>
                        </a:rPr>
                        <a:t>:</a:t>
                      </a:r>
                    </a:p>
                    <a:p>
                      <a:pPr marL="0" marR="0" algn="ctr">
                        <a:spcBef>
                          <a:spcPts val="0"/>
                        </a:spcBef>
                        <a:spcAft>
                          <a:spcPts val="0"/>
                        </a:spcAft>
                      </a:pPr>
                      <a:r>
                        <a:rPr lang="en-US" sz="1100" dirty="0" smtClean="0">
                          <a:effectLst/>
                          <a:latin typeface="+mn-lt"/>
                        </a:rPr>
                        <a:t>$176.9</a:t>
                      </a:r>
                      <a:r>
                        <a:rPr lang="en-US" sz="1100" baseline="0" dirty="0" smtClean="0">
                          <a:effectLst/>
                          <a:latin typeface="+mn-lt"/>
                        </a:rPr>
                        <a:t> K</a:t>
                      </a:r>
                      <a:endParaRPr lang="en-US" sz="1100" dirty="0" smtClean="0">
                        <a:effectLst/>
                        <a:latin typeface="+mn-lt"/>
                      </a:endParaRPr>
                    </a:p>
                    <a:p>
                      <a:pPr marL="0" marR="0" algn="ctr">
                        <a:spcBef>
                          <a:spcPts val="0"/>
                        </a:spcBef>
                        <a:spcAft>
                          <a:spcPts val="0"/>
                        </a:spcAft>
                      </a:pPr>
                      <a:endParaRPr lang="en-US" sz="1100" dirty="0" smtClean="0">
                        <a:effectLst/>
                        <a:latin typeface="+mn-lt"/>
                      </a:endParaRPr>
                    </a:p>
                    <a:p>
                      <a:pPr marL="0" marR="0" algn="ctr">
                        <a:spcBef>
                          <a:spcPts val="0"/>
                        </a:spcBef>
                        <a:spcAft>
                          <a:spcPts val="0"/>
                        </a:spcAft>
                      </a:pPr>
                      <a:endParaRPr lang="en-US" sz="1100" dirty="0" smtClean="0">
                        <a:effectLst/>
                        <a:latin typeface="+mn-lt"/>
                      </a:endParaRPr>
                    </a:p>
                    <a:p>
                      <a:pPr marL="0" marR="0" algn="ctr">
                        <a:spcBef>
                          <a:spcPts val="0"/>
                        </a:spcBef>
                        <a:spcAft>
                          <a:spcPts val="0"/>
                        </a:spcAft>
                      </a:pPr>
                      <a:r>
                        <a:rPr lang="en-US" sz="1100" u="sng" dirty="0" smtClean="0">
                          <a:effectLst/>
                          <a:latin typeface="+mn-lt"/>
                        </a:rPr>
                        <a:t>65+:</a:t>
                      </a:r>
                      <a:r>
                        <a:rPr lang="en-US" sz="1100" u="none" baseline="0" dirty="0" smtClean="0">
                          <a:effectLst/>
                          <a:latin typeface="+mn-lt"/>
                        </a:rPr>
                        <a:t> </a:t>
                      </a:r>
                    </a:p>
                    <a:p>
                      <a:pPr marL="0" marR="0" algn="ctr">
                        <a:spcBef>
                          <a:spcPts val="0"/>
                        </a:spcBef>
                        <a:spcAft>
                          <a:spcPts val="0"/>
                        </a:spcAft>
                      </a:pPr>
                      <a:r>
                        <a:rPr lang="en-US" sz="1100" u="none" baseline="0" dirty="0" smtClean="0">
                          <a:effectLst/>
                          <a:latin typeface="+mn-lt"/>
                        </a:rPr>
                        <a:t>$199.4 K</a:t>
                      </a:r>
                    </a:p>
                  </a:txBody>
                  <a:tcPr marL="68580" marR="68580" marT="0" marB="0"/>
                </a:tc>
                <a:tc>
                  <a:txBody>
                    <a:bodyPr/>
                    <a:lstStyle/>
                    <a:p>
                      <a:pPr marL="0" marR="0" algn="ctr">
                        <a:spcBef>
                          <a:spcPts val="0"/>
                        </a:spcBef>
                        <a:spcAft>
                          <a:spcPts val="0"/>
                        </a:spcAft>
                      </a:pPr>
                      <a:r>
                        <a:rPr lang="en-US" sz="1100" b="1" dirty="0" smtClean="0">
                          <a:effectLst/>
                          <a:latin typeface="+mn-lt"/>
                        </a:rPr>
                        <a:t>$873.6 M</a:t>
                      </a:r>
                      <a:endParaRPr lang="en-US" sz="1100" b="1" dirty="0">
                        <a:effectLst/>
                        <a:latin typeface="+mn-lt"/>
                        <a:ea typeface="Calibri"/>
                      </a:endParaRPr>
                    </a:p>
                  </a:txBody>
                  <a:tcPr marL="68580" marR="68580" marT="0" marB="0" anchor="ctr"/>
                </a:tc>
                <a:tc>
                  <a:txBody>
                    <a:bodyPr/>
                    <a:lstStyle/>
                    <a:p>
                      <a:pPr marL="228600" marR="0" indent="-228600" algn="l">
                        <a:spcBef>
                          <a:spcPts val="0"/>
                        </a:spcBef>
                        <a:spcAft>
                          <a:spcPts val="0"/>
                        </a:spcAft>
                        <a:buAutoNum type="arabicParenR"/>
                      </a:pPr>
                      <a:r>
                        <a:rPr lang="en-US" sz="1100" dirty="0" smtClean="0">
                          <a:effectLst/>
                          <a:latin typeface="+mn-lt"/>
                        </a:rPr>
                        <a:t>Hypertension</a:t>
                      </a:r>
                    </a:p>
                    <a:p>
                      <a:pPr marL="228600" marR="0" indent="-228600" algn="l">
                        <a:spcBef>
                          <a:spcPts val="0"/>
                        </a:spcBef>
                        <a:spcAft>
                          <a:spcPts val="0"/>
                        </a:spcAft>
                        <a:buAutoNum type="arabicParenR"/>
                      </a:pPr>
                      <a:r>
                        <a:rPr lang="en-US" sz="1100" dirty="0" smtClean="0">
                          <a:effectLst/>
                          <a:latin typeface="+mn-lt"/>
                        </a:rPr>
                        <a:t>Chronic Renal</a:t>
                      </a:r>
                    </a:p>
                    <a:p>
                      <a:pPr marL="228600" marR="0" indent="-228600" algn="l">
                        <a:spcBef>
                          <a:spcPts val="0"/>
                        </a:spcBef>
                        <a:spcAft>
                          <a:spcPts val="0"/>
                        </a:spcAft>
                        <a:buAutoNum type="arabicParenR"/>
                      </a:pPr>
                      <a:r>
                        <a:rPr lang="en-US" sz="1100" dirty="0" smtClean="0">
                          <a:effectLst/>
                          <a:latin typeface="+mn-lt"/>
                        </a:rPr>
                        <a:t>Diabetes</a:t>
                      </a:r>
                    </a:p>
                    <a:p>
                      <a:pPr marL="228600" marR="0" indent="-228600" algn="l">
                        <a:spcBef>
                          <a:spcPts val="0"/>
                        </a:spcBef>
                        <a:spcAft>
                          <a:spcPts val="0"/>
                        </a:spcAft>
                        <a:buAutoNum type="arabicParenR"/>
                      </a:pPr>
                      <a:r>
                        <a:rPr lang="en-US" sz="1100" dirty="0" smtClean="0">
                          <a:effectLst/>
                          <a:latin typeface="+mn-lt"/>
                        </a:rPr>
                        <a:t>Dementia</a:t>
                      </a:r>
                    </a:p>
                    <a:p>
                      <a:pPr marL="228600" marR="0" indent="-228600" algn="l">
                        <a:spcBef>
                          <a:spcPts val="0"/>
                        </a:spcBef>
                        <a:spcAft>
                          <a:spcPts val="0"/>
                        </a:spcAft>
                        <a:buAutoNum type="arabicParenR"/>
                      </a:pPr>
                      <a:r>
                        <a:rPr lang="en-US" sz="1100" dirty="0" smtClean="0">
                          <a:effectLst/>
                          <a:latin typeface="+mn-lt"/>
                        </a:rPr>
                        <a:t>Cerebrovascular</a:t>
                      </a:r>
                    </a:p>
                    <a:p>
                      <a:pPr marL="228600" marR="0" indent="-228600" algn="l">
                        <a:spcBef>
                          <a:spcPts val="0"/>
                        </a:spcBef>
                        <a:spcAft>
                          <a:spcPts val="0"/>
                        </a:spcAft>
                        <a:buAutoNum type="arabicParenR"/>
                      </a:pPr>
                      <a:r>
                        <a:rPr lang="en-US" sz="1100" dirty="0" smtClean="0">
                          <a:effectLst/>
                          <a:latin typeface="+mn-lt"/>
                        </a:rPr>
                        <a:t>CHF</a:t>
                      </a:r>
                    </a:p>
                    <a:p>
                      <a:pPr marL="228600" marR="0" indent="-228600" algn="l">
                        <a:spcBef>
                          <a:spcPts val="0"/>
                        </a:spcBef>
                        <a:spcAft>
                          <a:spcPts val="0"/>
                        </a:spcAft>
                        <a:buAutoNum type="arabicParenR"/>
                      </a:pPr>
                      <a:r>
                        <a:rPr lang="en-US" sz="1100" dirty="0" smtClean="0">
                          <a:effectLst/>
                          <a:latin typeface="+mn-lt"/>
                        </a:rPr>
                        <a:t>Asthma/COPD</a:t>
                      </a:r>
                    </a:p>
                    <a:p>
                      <a:pPr marL="228600" marR="0" indent="-228600" algn="l">
                        <a:spcBef>
                          <a:spcPts val="0"/>
                        </a:spcBef>
                        <a:spcAft>
                          <a:spcPts val="0"/>
                        </a:spcAft>
                        <a:buAutoNum type="arabicParenR"/>
                      </a:pPr>
                      <a:r>
                        <a:rPr lang="en-US" sz="1100" dirty="0" smtClean="0">
                          <a:effectLst/>
                          <a:latin typeface="+mn-lt"/>
                          <a:ea typeface="Calibri"/>
                        </a:rPr>
                        <a:t>Hyperlipidemia</a:t>
                      </a:r>
                    </a:p>
                    <a:p>
                      <a:pPr marL="228600" marR="0" indent="-228600" algn="l">
                        <a:spcBef>
                          <a:spcPts val="0"/>
                        </a:spcBef>
                        <a:spcAft>
                          <a:spcPts val="0"/>
                        </a:spcAft>
                        <a:buAutoNum type="arabicParenR"/>
                      </a:pPr>
                      <a:r>
                        <a:rPr lang="en-US" sz="1100" dirty="0" smtClean="0">
                          <a:effectLst/>
                          <a:latin typeface="+mn-lt"/>
                        </a:rPr>
                        <a:t>Kidney Disease</a:t>
                      </a:r>
                    </a:p>
                    <a:p>
                      <a:pPr marL="228600" marR="0" indent="-228600" algn="l">
                        <a:spcBef>
                          <a:spcPts val="0"/>
                        </a:spcBef>
                        <a:spcAft>
                          <a:spcPts val="0"/>
                        </a:spcAft>
                        <a:buAutoNum type="arabicParenR"/>
                      </a:pPr>
                      <a:r>
                        <a:rPr lang="en-US" sz="1100" dirty="0" smtClean="0">
                          <a:effectLst/>
                          <a:latin typeface="+mn-lt"/>
                        </a:rPr>
                        <a:t>Depression</a:t>
                      </a:r>
                    </a:p>
                  </a:txBody>
                  <a:tcPr marL="68580" marR="68580" marT="0" marB="0"/>
                </a:tc>
              </a:tr>
              <a:tr h="1732110">
                <a:tc>
                  <a:txBody>
                    <a:bodyPr/>
                    <a:lstStyle/>
                    <a:p>
                      <a:pPr marL="0" marR="0" algn="ctr">
                        <a:spcBef>
                          <a:spcPts val="0"/>
                        </a:spcBef>
                        <a:spcAft>
                          <a:spcPts val="0"/>
                        </a:spcAft>
                      </a:pPr>
                      <a:endParaRPr lang="en-US" sz="1200" dirty="0" smtClean="0">
                        <a:effectLst/>
                      </a:endParaRPr>
                    </a:p>
                    <a:p>
                      <a:pPr marL="0" marR="0" algn="ctr">
                        <a:spcBef>
                          <a:spcPts val="0"/>
                        </a:spcBef>
                        <a:spcAft>
                          <a:spcPts val="0"/>
                        </a:spcAft>
                      </a:pPr>
                      <a:endParaRPr lang="en-US" sz="1200" dirty="0" smtClean="0">
                        <a:effectLst/>
                      </a:endParaRPr>
                    </a:p>
                    <a:p>
                      <a:pPr marL="0" marR="0" algn="ctr">
                        <a:spcBef>
                          <a:spcPts val="0"/>
                        </a:spcBef>
                        <a:spcAft>
                          <a:spcPts val="0"/>
                        </a:spcAft>
                      </a:pPr>
                      <a:endParaRPr lang="en-US" sz="1200" dirty="0" smtClean="0">
                        <a:effectLst/>
                      </a:endParaRPr>
                    </a:p>
                    <a:p>
                      <a:pPr marL="0" marR="0" algn="ctr">
                        <a:spcBef>
                          <a:spcPts val="0"/>
                        </a:spcBef>
                        <a:spcAft>
                          <a:spcPts val="0"/>
                        </a:spcAft>
                      </a:pPr>
                      <a:r>
                        <a:rPr lang="en-US" sz="1200" dirty="0" smtClean="0">
                          <a:effectLst/>
                        </a:rPr>
                        <a:t>Top 6-10%</a:t>
                      </a:r>
                    </a:p>
                    <a:p>
                      <a:pPr marL="0" marR="0" algn="ctr">
                        <a:spcBef>
                          <a:spcPts val="0"/>
                        </a:spcBef>
                        <a:spcAft>
                          <a:spcPts val="0"/>
                        </a:spcAft>
                      </a:pPr>
                      <a:endParaRPr lang="en-US" sz="1000" dirty="0" smtClean="0">
                        <a:effectLst/>
                        <a:latin typeface="Calibri"/>
                        <a:ea typeface="Calibri"/>
                      </a:endParaRPr>
                    </a:p>
                    <a:p>
                      <a:pPr marL="0" marR="0" algn="ctr">
                        <a:spcBef>
                          <a:spcPts val="0"/>
                        </a:spcBef>
                        <a:spcAft>
                          <a:spcPts val="0"/>
                        </a:spcAft>
                      </a:pPr>
                      <a:endParaRPr lang="en-US" sz="1000" dirty="0" smtClean="0">
                        <a:effectLst/>
                        <a:latin typeface="Calibri"/>
                        <a:ea typeface="Calibri"/>
                      </a:endParaRPr>
                    </a:p>
                    <a:p>
                      <a:pPr marL="0" marR="0" algn="ctr">
                        <a:spcBef>
                          <a:spcPts val="0"/>
                        </a:spcBef>
                        <a:spcAft>
                          <a:spcPts val="0"/>
                        </a:spcAft>
                      </a:pPr>
                      <a:r>
                        <a:rPr lang="en-US" sz="1000" b="0" u="sng" dirty="0" smtClean="0">
                          <a:effectLst/>
                          <a:latin typeface="+mn-lt"/>
                          <a:ea typeface="Calibri"/>
                        </a:rPr>
                        <a:t>Range</a:t>
                      </a:r>
                      <a:endParaRPr lang="en-US" sz="1000" dirty="0" smtClean="0">
                        <a:effectLst/>
                        <a:latin typeface="Calibri"/>
                        <a:ea typeface="Calibri"/>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000" b="0" dirty="0" smtClean="0">
                          <a:effectLst/>
                          <a:latin typeface="+mn-lt"/>
                          <a:ea typeface="Calibri"/>
                        </a:rPr>
                        <a:t>$43K - $95K</a:t>
                      </a:r>
                      <a:endParaRPr lang="en-US" sz="1000" dirty="0">
                        <a:effectLst/>
                        <a:latin typeface="Calibri"/>
                        <a:ea typeface="Calibri"/>
                      </a:endParaRPr>
                    </a:p>
                  </a:txBody>
                  <a:tcPr marL="68580" marR="68580" marT="0" marB="0" anchor="ctr"/>
                </a:tc>
                <a:tc>
                  <a:txBody>
                    <a:bodyPr/>
                    <a:lstStyle/>
                    <a:p>
                      <a:pPr marL="0" marR="0" algn="ctr">
                        <a:spcBef>
                          <a:spcPts val="0"/>
                        </a:spcBef>
                        <a:spcAft>
                          <a:spcPts val="0"/>
                        </a:spcAft>
                      </a:pPr>
                      <a:r>
                        <a:rPr lang="en-US" sz="1100" b="1" dirty="0" smtClean="0">
                          <a:effectLst/>
                          <a:latin typeface="+mn-lt"/>
                        </a:rPr>
                        <a:t>5,826</a:t>
                      </a:r>
                    </a:p>
                  </a:txBody>
                  <a:tcPr marL="68580" marR="68580" marT="0" marB="0" anchor="ctr"/>
                </a:tc>
                <a:tc>
                  <a:txBody>
                    <a:bodyPr/>
                    <a:lstStyle/>
                    <a:p>
                      <a:pPr marL="0" marR="0" algn="ctr">
                        <a:spcBef>
                          <a:spcPts val="0"/>
                        </a:spcBef>
                        <a:spcAft>
                          <a:spcPts val="0"/>
                        </a:spcAft>
                      </a:pPr>
                      <a:r>
                        <a:rPr lang="en-US" sz="1100" dirty="0" smtClean="0">
                          <a:effectLst/>
                          <a:latin typeface="+mn-lt"/>
                        </a:rPr>
                        <a:t> </a:t>
                      </a:r>
                      <a:r>
                        <a:rPr lang="en-US" sz="1100" u="sng" dirty="0" smtClean="0">
                          <a:effectLst/>
                          <a:latin typeface="+mn-lt"/>
                        </a:rPr>
                        <a:t>0-18</a:t>
                      </a:r>
                      <a:r>
                        <a:rPr lang="en-US" sz="1100" dirty="0" smtClean="0">
                          <a:effectLst/>
                          <a:latin typeface="+mn-lt"/>
                        </a:rPr>
                        <a:t>: </a:t>
                      </a:r>
                    </a:p>
                    <a:p>
                      <a:pPr marL="0" marR="0" algn="ctr">
                        <a:spcBef>
                          <a:spcPts val="0"/>
                        </a:spcBef>
                        <a:spcAft>
                          <a:spcPts val="0"/>
                        </a:spcAft>
                      </a:pPr>
                      <a:r>
                        <a:rPr lang="en-US" sz="1100" dirty="0" smtClean="0">
                          <a:effectLst/>
                          <a:latin typeface="+mn-lt"/>
                        </a:rPr>
                        <a:t>166</a:t>
                      </a:r>
                    </a:p>
                    <a:p>
                      <a:pPr marL="0" marR="0" algn="ctr">
                        <a:spcBef>
                          <a:spcPts val="0"/>
                        </a:spcBef>
                        <a:spcAft>
                          <a:spcPts val="0"/>
                        </a:spcAft>
                      </a:pPr>
                      <a:endParaRPr lang="en-US" sz="1100" dirty="0" smtClean="0">
                        <a:effectLst/>
                        <a:latin typeface="+mn-lt"/>
                      </a:endParaRPr>
                    </a:p>
                    <a:p>
                      <a:pPr marL="0" marR="0" algn="ctr">
                        <a:spcBef>
                          <a:spcPts val="0"/>
                        </a:spcBef>
                        <a:spcAft>
                          <a:spcPts val="0"/>
                        </a:spcAft>
                      </a:pPr>
                      <a:endParaRPr lang="en-US" sz="1100" dirty="0" smtClean="0">
                        <a:effectLst/>
                        <a:latin typeface="+mn-lt"/>
                      </a:endParaRPr>
                    </a:p>
                    <a:p>
                      <a:pPr marL="0" marR="0" algn="ctr">
                        <a:spcBef>
                          <a:spcPts val="0"/>
                        </a:spcBef>
                        <a:spcAft>
                          <a:spcPts val="0"/>
                        </a:spcAft>
                      </a:pPr>
                      <a:r>
                        <a:rPr lang="en-US" sz="1100" u="sng" dirty="0" smtClean="0">
                          <a:effectLst/>
                          <a:latin typeface="+mn-lt"/>
                        </a:rPr>
                        <a:t>19-64:</a:t>
                      </a:r>
                      <a:r>
                        <a:rPr lang="en-US" sz="1100" dirty="0" smtClean="0">
                          <a:effectLst/>
                          <a:latin typeface="+mn-lt"/>
                        </a:rPr>
                        <a:t> </a:t>
                      </a:r>
                    </a:p>
                    <a:p>
                      <a:pPr marL="0" marR="0" algn="ctr">
                        <a:spcBef>
                          <a:spcPts val="0"/>
                        </a:spcBef>
                        <a:spcAft>
                          <a:spcPts val="0"/>
                        </a:spcAft>
                      </a:pPr>
                      <a:r>
                        <a:rPr lang="en-US" sz="1100" dirty="0" smtClean="0">
                          <a:effectLst/>
                          <a:latin typeface="+mn-lt"/>
                        </a:rPr>
                        <a:t>3,706</a:t>
                      </a:r>
                    </a:p>
                    <a:p>
                      <a:pPr marL="0" marR="0" algn="ctr">
                        <a:spcBef>
                          <a:spcPts val="0"/>
                        </a:spcBef>
                        <a:spcAft>
                          <a:spcPts val="0"/>
                        </a:spcAft>
                      </a:pPr>
                      <a:endParaRPr lang="en-US" sz="1100" dirty="0" smtClean="0">
                        <a:effectLst/>
                        <a:latin typeface="+mn-lt"/>
                      </a:endParaRPr>
                    </a:p>
                    <a:p>
                      <a:pPr marL="0" marR="0" algn="ctr">
                        <a:spcBef>
                          <a:spcPts val="0"/>
                        </a:spcBef>
                        <a:spcAft>
                          <a:spcPts val="0"/>
                        </a:spcAft>
                      </a:pPr>
                      <a:endParaRPr lang="en-US" sz="1100" dirty="0" smtClean="0">
                        <a:effectLst/>
                        <a:latin typeface="+mn-lt"/>
                      </a:endParaRPr>
                    </a:p>
                    <a:p>
                      <a:pPr marL="0" marR="0" algn="ctr">
                        <a:spcBef>
                          <a:spcPts val="0"/>
                        </a:spcBef>
                        <a:spcAft>
                          <a:spcPts val="0"/>
                        </a:spcAft>
                      </a:pPr>
                      <a:r>
                        <a:rPr lang="en-US" sz="1100" u="sng" dirty="0" smtClean="0">
                          <a:effectLst/>
                          <a:latin typeface="+mn-lt"/>
                        </a:rPr>
                        <a:t>65+:</a:t>
                      </a:r>
                      <a:r>
                        <a:rPr lang="en-US" sz="1100" u="none" baseline="0" dirty="0" smtClean="0">
                          <a:effectLst/>
                          <a:latin typeface="+mn-lt"/>
                        </a:rPr>
                        <a:t> </a:t>
                      </a:r>
                    </a:p>
                    <a:p>
                      <a:pPr marL="0" marR="0" algn="ctr">
                        <a:spcBef>
                          <a:spcPts val="0"/>
                        </a:spcBef>
                        <a:spcAft>
                          <a:spcPts val="0"/>
                        </a:spcAft>
                      </a:pPr>
                      <a:r>
                        <a:rPr lang="en-US" sz="1100" u="none" baseline="0" dirty="0" smtClean="0">
                          <a:effectLst/>
                          <a:latin typeface="+mn-lt"/>
                        </a:rPr>
                        <a:t>1,954</a:t>
                      </a:r>
                      <a:endParaRPr lang="en-US" sz="1100" dirty="0" smtClean="0">
                        <a:effectLst/>
                        <a:latin typeface="+mn-lt"/>
                      </a:endParaRPr>
                    </a:p>
                  </a:txBody>
                  <a:tcPr marL="68580" marR="68580" marT="0" marB="0"/>
                </a:tc>
                <a:tc>
                  <a:txBody>
                    <a:bodyPr/>
                    <a:lstStyle/>
                    <a:p>
                      <a:pPr marL="0" marR="0" algn="ctr">
                        <a:spcBef>
                          <a:spcPts val="0"/>
                        </a:spcBef>
                        <a:spcAft>
                          <a:spcPts val="0"/>
                        </a:spcAft>
                      </a:pPr>
                      <a:r>
                        <a:rPr lang="en-US" sz="1100" dirty="0">
                          <a:effectLst/>
                          <a:latin typeface="+mn-lt"/>
                        </a:rPr>
                        <a:t> </a:t>
                      </a:r>
                      <a:r>
                        <a:rPr lang="en-US" sz="1100" u="sng" dirty="0" smtClean="0">
                          <a:effectLst/>
                          <a:latin typeface="+mn-lt"/>
                        </a:rPr>
                        <a:t>0-18</a:t>
                      </a:r>
                      <a:r>
                        <a:rPr lang="en-US" sz="1100" dirty="0" smtClean="0">
                          <a:effectLst/>
                          <a:latin typeface="+mn-lt"/>
                        </a:rPr>
                        <a:t>: </a:t>
                      </a:r>
                    </a:p>
                    <a:p>
                      <a:pPr marL="0" marR="0" algn="ctr">
                        <a:spcBef>
                          <a:spcPts val="0"/>
                        </a:spcBef>
                        <a:spcAft>
                          <a:spcPts val="0"/>
                        </a:spcAft>
                      </a:pPr>
                      <a:r>
                        <a:rPr lang="en-US" sz="1100" dirty="0" smtClean="0">
                          <a:effectLst/>
                          <a:latin typeface="+mn-lt"/>
                        </a:rPr>
                        <a:t>$65.4 K</a:t>
                      </a:r>
                    </a:p>
                    <a:p>
                      <a:pPr marL="0" marR="0" algn="ctr">
                        <a:spcBef>
                          <a:spcPts val="0"/>
                        </a:spcBef>
                        <a:spcAft>
                          <a:spcPts val="0"/>
                        </a:spcAft>
                      </a:pPr>
                      <a:endParaRPr lang="en-US" sz="1100" dirty="0" smtClean="0">
                        <a:effectLst/>
                        <a:latin typeface="+mn-lt"/>
                      </a:endParaRPr>
                    </a:p>
                    <a:p>
                      <a:pPr marL="0" marR="0" algn="ctr">
                        <a:spcBef>
                          <a:spcPts val="0"/>
                        </a:spcBef>
                        <a:spcAft>
                          <a:spcPts val="0"/>
                        </a:spcAft>
                      </a:pPr>
                      <a:endParaRPr lang="en-US" sz="1100" dirty="0" smtClean="0">
                        <a:effectLst/>
                        <a:latin typeface="+mn-lt"/>
                      </a:endParaRPr>
                    </a:p>
                    <a:p>
                      <a:pPr marL="0" marR="0" algn="ctr">
                        <a:spcBef>
                          <a:spcPts val="0"/>
                        </a:spcBef>
                        <a:spcAft>
                          <a:spcPts val="0"/>
                        </a:spcAft>
                      </a:pPr>
                      <a:r>
                        <a:rPr lang="en-US" sz="1100" u="sng" dirty="0" smtClean="0">
                          <a:effectLst/>
                          <a:latin typeface="+mn-lt"/>
                        </a:rPr>
                        <a:t>19-64</a:t>
                      </a:r>
                      <a:r>
                        <a:rPr lang="en-US" sz="1100" dirty="0" smtClean="0">
                          <a:effectLst/>
                          <a:latin typeface="+mn-lt"/>
                        </a:rPr>
                        <a:t>: </a:t>
                      </a:r>
                    </a:p>
                    <a:p>
                      <a:pPr marL="0" marR="0" algn="ctr">
                        <a:spcBef>
                          <a:spcPts val="0"/>
                        </a:spcBef>
                        <a:spcAft>
                          <a:spcPts val="0"/>
                        </a:spcAft>
                      </a:pPr>
                      <a:r>
                        <a:rPr lang="en-US" sz="1100" dirty="0" smtClean="0">
                          <a:effectLst/>
                          <a:latin typeface="+mn-lt"/>
                        </a:rPr>
                        <a:t>$61.9</a:t>
                      </a:r>
                      <a:r>
                        <a:rPr lang="en-US" sz="1100" baseline="0" dirty="0" smtClean="0">
                          <a:effectLst/>
                          <a:latin typeface="+mn-lt"/>
                        </a:rPr>
                        <a:t> K</a:t>
                      </a:r>
                      <a:endParaRPr lang="en-US" sz="1100" dirty="0" smtClean="0">
                        <a:effectLst/>
                        <a:latin typeface="+mn-lt"/>
                      </a:endParaRPr>
                    </a:p>
                    <a:p>
                      <a:pPr marL="0" marR="0" algn="ctr">
                        <a:spcBef>
                          <a:spcPts val="0"/>
                        </a:spcBef>
                        <a:spcAft>
                          <a:spcPts val="0"/>
                        </a:spcAft>
                      </a:pPr>
                      <a:endParaRPr lang="en-US" sz="1100" dirty="0" smtClean="0">
                        <a:effectLst/>
                        <a:latin typeface="+mn-lt"/>
                      </a:endParaRPr>
                    </a:p>
                    <a:p>
                      <a:pPr marL="0" marR="0" algn="ctr">
                        <a:spcBef>
                          <a:spcPts val="0"/>
                        </a:spcBef>
                        <a:spcAft>
                          <a:spcPts val="0"/>
                        </a:spcAft>
                      </a:pPr>
                      <a:endParaRPr lang="en-US" sz="1100" dirty="0" smtClean="0">
                        <a:effectLst/>
                        <a:latin typeface="+mn-lt"/>
                      </a:endParaRPr>
                    </a:p>
                    <a:p>
                      <a:pPr marL="0" marR="0" algn="ctr">
                        <a:spcBef>
                          <a:spcPts val="0"/>
                        </a:spcBef>
                        <a:spcAft>
                          <a:spcPts val="0"/>
                        </a:spcAft>
                      </a:pPr>
                      <a:r>
                        <a:rPr lang="en-US" sz="1100" u="sng" dirty="0" smtClean="0">
                          <a:effectLst/>
                          <a:latin typeface="+mn-lt"/>
                        </a:rPr>
                        <a:t>65+:</a:t>
                      </a:r>
                      <a:r>
                        <a:rPr lang="en-US" sz="1100" u="none" baseline="0" dirty="0" smtClean="0">
                          <a:effectLst/>
                          <a:latin typeface="+mn-lt"/>
                        </a:rPr>
                        <a:t> </a:t>
                      </a:r>
                    </a:p>
                    <a:p>
                      <a:pPr marL="0" marR="0" algn="ctr">
                        <a:spcBef>
                          <a:spcPts val="0"/>
                        </a:spcBef>
                        <a:spcAft>
                          <a:spcPts val="0"/>
                        </a:spcAft>
                      </a:pPr>
                      <a:r>
                        <a:rPr lang="en-US" sz="1100" u="none" baseline="0" dirty="0" smtClean="0">
                          <a:effectLst/>
                          <a:latin typeface="+mn-lt"/>
                        </a:rPr>
                        <a:t>$63.3 K</a:t>
                      </a:r>
                    </a:p>
                  </a:txBody>
                  <a:tcPr marL="68580" marR="68580" marT="0" marB="0"/>
                </a:tc>
                <a:tc>
                  <a:txBody>
                    <a:bodyPr/>
                    <a:lstStyle/>
                    <a:p>
                      <a:pPr marL="0" marR="0" algn="ctr">
                        <a:spcBef>
                          <a:spcPts val="0"/>
                        </a:spcBef>
                        <a:spcAft>
                          <a:spcPts val="0"/>
                        </a:spcAft>
                      </a:pPr>
                      <a:r>
                        <a:rPr lang="en-US" sz="1100" b="1" dirty="0" smtClean="0">
                          <a:effectLst/>
                          <a:latin typeface="+mn-lt"/>
                        </a:rPr>
                        <a:t>$364.3 M</a:t>
                      </a:r>
                      <a:endParaRPr lang="en-US" sz="1100" b="1" dirty="0">
                        <a:effectLst/>
                        <a:latin typeface="+mn-lt"/>
                        <a:ea typeface="Calibri"/>
                      </a:endParaRPr>
                    </a:p>
                  </a:txBody>
                  <a:tcPr marL="68580" marR="68580" marT="0" marB="0" anchor="ctr"/>
                </a:tc>
                <a:tc>
                  <a:txBody>
                    <a:bodyPr/>
                    <a:lstStyle/>
                    <a:p>
                      <a:pPr marL="228600" marR="0" indent="-228600" algn="l">
                        <a:spcBef>
                          <a:spcPts val="0"/>
                        </a:spcBef>
                        <a:spcAft>
                          <a:spcPts val="0"/>
                        </a:spcAft>
                        <a:buAutoNum type="arabicParenR"/>
                      </a:pPr>
                      <a:r>
                        <a:rPr lang="en-US" sz="1100" dirty="0" smtClean="0">
                          <a:effectLst/>
                          <a:latin typeface="+mn-lt"/>
                        </a:rPr>
                        <a:t>Hypertension</a:t>
                      </a:r>
                    </a:p>
                    <a:p>
                      <a:pPr marL="228600" marR="0" indent="-228600" algn="l">
                        <a:spcBef>
                          <a:spcPts val="0"/>
                        </a:spcBef>
                        <a:spcAft>
                          <a:spcPts val="0"/>
                        </a:spcAft>
                        <a:buAutoNum type="arabicParenR"/>
                      </a:pPr>
                      <a:r>
                        <a:rPr lang="en-US" sz="1100" dirty="0" smtClean="0">
                          <a:effectLst/>
                          <a:latin typeface="+mn-lt"/>
                        </a:rPr>
                        <a:t>Diabetes</a:t>
                      </a:r>
                    </a:p>
                    <a:p>
                      <a:pPr marL="228600" marR="0" indent="-228600" algn="l">
                        <a:spcBef>
                          <a:spcPts val="0"/>
                        </a:spcBef>
                        <a:spcAft>
                          <a:spcPts val="0"/>
                        </a:spcAft>
                        <a:buAutoNum type="arabicParenR"/>
                      </a:pPr>
                      <a:r>
                        <a:rPr lang="en-US" sz="1100" dirty="0" smtClean="0">
                          <a:effectLst/>
                          <a:latin typeface="+mn-lt"/>
                        </a:rPr>
                        <a:t>Personality</a:t>
                      </a:r>
                      <a:r>
                        <a:rPr lang="en-US" sz="1100" baseline="0" dirty="0" smtClean="0">
                          <a:effectLst/>
                          <a:latin typeface="+mn-lt"/>
                        </a:rPr>
                        <a:t> Disorders</a:t>
                      </a:r>
                    </a:p>
                    <a:p>
                      <a:pPr marL="228600" marR="0" indent="-228600" algn="l">
                        <a:spcBef>
                          <a:spcPts val="0"/>
                        </a:spcBef>
                        <a:spcAft>
                          <a:spcPts val="0"/>
                        </a:spcAft>
                        <a:buAutoNum type="arabicParenR"/>
                      </a:pPr>
                      <a:r>
                        <a:rPr lang="en-US" sz="1100" baseline="0" dirty="0" smtClean="0">
                          <a:effectLst/>
                          <a:latin typeface="+mn-lt"/>
                        </a:rPr>
                        <a:t>Chronic Renal</a:t>
                      </a:r>
                    </a:p>
                    <a:p>
                      <a:pPr marL="228600" marR="0" indent="-228600" algn="l">
                        <a:spcBef>
                          <a:spcPts val="0"/>
                        </a:spcBef>
                        <a:spcAft>
                          <a:spcPts val="0"/>
                        </a:spcAft>
                        <a:buAutoNum type="arabicParenR"/>
                      </a:pPr>
                      <a:r>
                        <a:rPr lang="en-US" sz="1100" baseline="0" dirty="0" smtClean="0">
                          <a:effectLst/>
                          <a:latin typeface="+mn-lt"/>
                        </a:rPr>
                        <a:t>Asthma/COPD</a:t>
                      </a:r>
                    </a:p>
                    <a:p>
                      <a:pPr marL="228600" marR="0" indent="-228600" algn="l">
                        <a:spcBef>
                          <a:spcPts val="0"/>
                        </a:spcBef>
                        <a:spcAft>
                          <a:spcPts val="0"/>
                        </a:spcAft>
                        <a:buAutoNum type="arabicParenR"/>
                      </a:pPr>
                      <a:r>
                        <a:rPr lang="en-US" sz="1100" baseline="0" dirty="0" smtClean="0">
                          <a:effectLst/>
                          <a:latin typeface="+mn-lt"/>
                        </a:rPr>
                        <a:t>Osteoarthritis </a:t>
                      </a:r>
                    </a:p>
                    <a:p>
                      <a:pPr marL="228600" marR="0" indent="-228600" algn="l">
                        <a:spcBef>
                          <a:spcPts val="0"/>
                        </a:spcBef>
                        <a:spcAft>
                          <a:spcPts val="0"/>
                        </a:spcAft>
                        <a:buAutoNum type="arabicParenR"/>
                      </a:pPr>
                      <a:r>
                        <a:rPr lang="en-US" sz="1100" dirty="0" smtClean="0">
                          <a:effectLst/>
                          <a:latin typeface="+mn-lt"/>
                        </a:rPr>
                        <a:t>Cerebrovascular</a:t>
                      </a:r>
                    </a:p>
                    <a:p>
                      <a:pPr marL="228600" marR="0" indent="-228600" algn="l">
                        <a:spcBef>
                          <a:spcPts val="0"/>
                        </a:spcBef>
                        <a:spcAft>
                          <a:spcPts val="0"/>
                        </a:spcAft>
                        <a:buAutoNum type="arabicParenR"/>
                      </a:pPr>
                      <a:r>
                        <a:rPr lang="en-US" sz="1100" dirty="0" smtClean="0">
                          <a:effectLst/>
                          <a:latin typeface="+mn-lt"/>
                        </a:rPr>
                        <a:t>Depression</a:t>
                      </a:r>
                    </a:p>
                    <a:p>
                      <a:pPr marL="228600" marR="0" indent="-228600" algn="l">
                        <a:spcBef>
                          <a:spcPts val="0"/>
                        </a:spcBef>
                        <a:spcAft>
                          <a:spcPts val="0"/>
                        </a:spcAft>
                        <a:buAutoNum type="arabicParenR"/>
                      </a:pPr>
                      <a:r>
                        <a:rPr lang="en-US" sz="1100" dirty="0" smtClean="0">
                          <a:effectLst/>
                          <a:latin typeface="+mn-lt"/>
                        </a:rPr>
                        <a:t>CHF</a:t>
                      </a:r>
                    </a:p>
                    <a:p>
                      <a:pPr marL="228600" marR="0" indent="-228600" algn="l">
                        <a:spcBef>
                          <a:spcPts val="0"/>
                        </a:spcBef>
                        <a:spcAft>
                          <a:spcPts val="0"/>
                        </a:spcAft>
                        <a:buAutoNum type="arabicParenR"/>
                      </a:pPr>
                      <a:r>
                        <a:rPr lang="en-US" sz="1100" dirty="0" smtClean="0">
                          <a:effectLst/>
                          <a:latin typeface="+mn-lt"/>
                          <a:ea typeface="Calibri"/>
                        </a:rPr>
                        <a:t>Hyperlipidemia</a:t>
                      </a:r>
                      <a:endParaRPr lang="en-US" sz="1100" dirty="0" smtClean="0">
                        <a:effectLst/>
                        <a:latin typeface="+mn-lt"/>
                      </a:endParaRPr>
                    </a:p>
                  </a:txBody>
                  <a:tcPr marL="68580" marR="68580" marT="0" marB="0"/>
                </a:tc>
              </a:tr>
            </a:tbl>
          </a:graphicData>
        </a:graphic>
      </p:graphicFrame>
    </p:spTree>
    <p:extLst>
      <p:ext uri="{BB962C8B-B14F-4D97-AF65-F5344CB8AC3E}">
        <p14:creationId xmlns:p14="http://schemas.microsoft.com/office/powerpoint/2010/main" val="2178549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dirty="0" smtClean="0"/>
              <a:t>MCO High-Cost </a:t>
            </a:r>
            <a:r>
              <a:rPr lang="en-US" sz="2700" dirty="0"/>
              <a:t>Beneficiaries by Percentile of Total Spend (</a:t>
            </a:r>
            <a:r>
              <a:rPr lang="en-US" sz="2700" dirty="0" smtClean="0"/>
              <a:t>FY14)</a:t>
            </a:r>
            <a:br>
              <a:rPr lang="en-US" sz="2700" dirty="0" smtClean="0"/>
            </a:br>
            <a:r>
              <a:rPr lang="en-US" sz="2700" dirty="0"/>
              <a:t/>
            </a:r>
            <a:br>
              <a:rPr lang="en-US" sz="2700" dirty="0"/>
            </a:br>
            <a:r>
              <a:rPr lang="en-US" sz="2700" dirty="0" smtClean="0"/>
              <a:t> </a:t>
            </a:r>
            <a:r>
              <a:rPr lang="en-US" sz="2800" dirty="0"/>
              <a:t/>
            </a:r>
            <a:br>
              <a:rPr lang="en-US" sz="2800" dirty="0"/>
            </a:br>
            <a:endParaRPr lang="en-US" sz="2800" dirty="0"/>
          </a:p>
        </p:txBody>
      </p:sp>
      <p:sp>
        <p:nvSpPr>
          <p:cNvPr id="11" name="Slide Number Placeholder 2"/>
          <p:cNvSpPr>
            <a:spLocks noGrp="1"/>
          </p:cNvSpPr>
          <p:nvPr>
            <p:ph type="sldNum" sz="quarter" idx="12"/>
          </p:nvPr>
        </p:nvSpPr>
        <p:spPr>
          <a:xfrm>
            <a:off x="7010400" y="6356350"/>
            <a:ext cx="2133600" cy="365125"/>
          </a:xfrm>
        </p:spPr>
        <p:txBody>
          <a:bodyPr/>
          <a:lstStyle/>
          <a:p>
            <a:fld id="{79B9149A-6301-476B-9EA6-F6190652CB16}" type="slidenum">
              <a:rPr lang="en-US" smtClean="0"/>
              <a:t>12</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975963089"/>
              </p:ext>
            </p:extLst>
          </p:nvPr>
        </p:nvGraphicFramePr>
        <p:xfrm>
          <a:off x="304800" y="609601"/>
          <a:ext cx="8610600" cy="6091355"/>
        </p:xfrm>
        <a:graphic>
          <a:graphicData uri="http://schemas.openxmlformats.org/drawingml/2006/table">
            <a:tbl>
              <a:tblPr firstRow="1" firstCol="1" bandRow="1">
                <a:tableStyleId>{5C22544A-7EE6-4342-B048-85BDC9FD1C3A}</a:tableStyleId>
              </a:tblPr>
              <a:tblGrid>
                <a:gridCol w="1200822"/>
                <a:gridCol w="1176155"/>
                <a:gridCol w="1293771"/>
                <a:gridCol w="1529002"/>
                <a:gridCol w="1293771"/>
                <a:gridCol w="2117079"/>
              </a:tblGrid>
              <a:tr h="726875">
                <a:tc>
                  <a:txBody>
                    <a:bodyPr/>
                    <a:lstStyle/>
                    <a:p>
                      <a:pPr marL="0" marR="0" algn="ctr">
                        <a:spcBef>
                          <a:spcPts val="0"/>
                        </a:spcBef>
                        <a:spcAft>
                          <a:spcPts val="0"/>
                        </a:spcAft>
                      </a:pPr>
                      <a:r>
                        <a:rPr lang="en-US" sz="1100" dirty="0">
                          <a:effectLst/>
                        </a:rPr>
                        <a:t>Percentile of Total </a:t>
                      </a:r>
                      <a:r>
                        <a:rPr lang="en-US" sz="1100" dirty="0" smtClean="0">
                          <a:effectLst/>
                        </a:rPr>
                        <a:t>Spending</a:t>
                      </a:r>
                    </a:p>
                    <a:p>
                      <a:pPr marL="0" marR="0" algn="ctr">
                        <a:spcBef>
                          <a:spcPts val="0"/>
                        </a:spcBef>
                        <a:spcAft>
                          <a:spcPts val="0"/>
                        </a:spcAft>
                      </a:pPr>
                      <a:r>
                        <a:rPr lang="en-US" sz="1100" dirty="0" smtClean="0">
                          <a:effectLst/>
                        </a:rPr>
                        <a:t>(MCO) </a:t>
                      </a:r>
                      <a:endParaRPr lang="en-US" sz="1100" dirty="0">
                        <a:effectLst/>
                      </a:endParaRPr>
                    </a:p>
                  </a:txBody>
                  <a:tcPr marL="68580" marR="68580" marT="0" marB="0"/>
                </a:tc>
                <a:tc>
                  <a:txBody>
                    <a:bodyPr/>
                    <a:lstStyle/>
                    <a:p>
                      <a:pPr marL="0" marR="0" algn="ctr">
                        <a:spcBef>
                          <a:spcPts val="0"/>
                        </a:spcBef>
                        <a:spcAft>
                          <a:spcPts val="0"/>
                        </a:spcAft>
                      </a:pPr>
                      <a:r>
                        <a:rPr lang="en-US" sz="1100" b="1" dirty="0">
                          <a:effectLst/>
                        </a:rPr>
                        <a:t>Number of Beneficiaries</a:t>
                      </a:r>
                      <a:endParaRPr lang="en-US" sz="1100" b="1" dirty="0">
                        <a:effectLst/>
                        <a:latin typeface="Calibri"/>
                        <a:ea typeface="Calibri"/>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effectLst/>
                        </a:rPr>
                        <a:t>Number of Beneficiaries by Age </a:t>
                      </a:r>
                      <a:endParaRPr lang="en-US" sz="1100" dirty="0" smtClean="0">
                        <a:effectLst/>
                        <a:latin typeface="+mn-lt"/>
                        <a:ea typeface="Calibri"/>
                      </a:endParaRPr>
                    </a:p>
                  </a:txBody>
                  <a:tcPr marL="68580" marR="68580" marT="0" marB="0"/>
                </a:tc>
                <a:tc>
                  <a:txBody>
                    <a:bodyPr/>
                    <a:lstStyle/>
                    <a:p>
                      <a:pPr marL="0" marR="0" algn="ctr">
                        <a:spcBef>
                          <a:spcPts val="0"/>
                        </a:spcBef>
                        <a:spcAft>
                          <a:spcPts val="0"/>
                        </a:spcAft>
                      </a:pPr>
                      <a:r>
                        <a:rPr lang="en-US" sz="1100" dirty="0">
                          <a:effectLst/>
                        </a:rPr>
                        <a:t>Average Total </a:t>
                      </a:r>
                      <a:r>
                        <a:rPr lang="en-US" sz="1100" dirty="0" smtClean="0">
                          <a:effectLst/>
                        </a:rPr>
                        <a:t>Cost by Age</a:t>
                      </a:r>
                      <a:endParaRPr lang="en-US" sz="1100" dirty="0">
                        <a:effectLst/>
                        <a:latin typeface="Calibri"/>
                        <a:ea typeface="Calibri"/>
                      </a:endParaRPr>
                    </a:p>
                  </a:txBody>
                  <a:tcPr marL="68580" marR="68580" marT="0" marB="0"/>
                </a:tc>
                <a:tc>
                  <a:txBody>
                    <a:bodyPr/>
                    <a:lstStyle/>
                    <a:p>
                      <a:pPr marL="0" marR="0" algn="ctr">
                        <a:spcBef>
                          <a:spcPts val="0"/>
                        </a:spcBef>
                        <a:spcAft>
                          <a:spcPts val="0"/>
                        </a:spcAft>
                      </a:pPr>
                      <a:r>
                        <a:rPr lang="en-US" sz="1100" b="1" dirty="0">
                          <a:effectLst/>
                        </a:rPr>
                        <a:t>Total </a:t>
                      </a:r>
                      <a:r>
                        <a:rPr lang="en-US" sz="1100" b="1" dirty="0" smtClean="0">
                          <a:effectLst/>
                        </a:rPr>
                        <a:t>Cost</a:t>
                      </a:r>
                      <a:endParaRPr lang="en-US" sz="1100" b="1" dirty="0">
                        <a:effectLst/>
                        <a:latin typeface="Calibri"/>
                        <a:ea typeface="Calibri"/>
                      </a:endParaRPr>
                    </a:p>
                  </a:txBody>
                  <a:tcPr marL="68580" marR="68580" marT="0" marB="0"/>
                </a:tc>
                <a:tc>
                  <a:txBody>
                    <a:bodyPr/>
                    <a:lstStyle/>
                    <a:p>
                      <a:pPr marL="0" marR="0" algn="ctr">
                        <a:spcBef>
                          <a:spcPts val="0"/>
                        </a:spcBef>
                        <a:spcAft>
                          <a:spcPts val="0"/>
                        </a:spcAft>
                      </a:pPr>
                      <a:r>
                        <a:rPr lang="en-US" sz="1100" dirty="0">
                          <a:effectLst/>
                        </a:rPr>
                        <a:t>Top 10 Chronic Conditions</a:t>
                      </a:r>
                      <a:endParaRPr lang="en-US" sz="1100" dirty="0">
                        <a:effectLst/>
                        <a:latin typeface="Calibri"/>
                        <a:ea typeface="Calibri"/>
                      </a:endParaRPr>
                    </a:p>
                  </a:txBody>
                  <a:tcPr marL="68580" marR="68580" marT="0" marB="0"/>
                </a:tc>
              </a:tr>
              <a:tr h="1808536">
                <a:tc>
                  <a:txBody>
                    <a:bodyPr/>
                    <a:lstStyle/>
                    <a:p>
                      <a:pPr marL="0" marR="0" algn="ctr">
                        <a:spcBef>
                          <a:spcPts val="0"/>
                        </a:spcBef>
                        <a:spcAft>
                          <a:spcPts val="0"/>
                        </a:spcAft>
                      </a:pPr>
                      <a:endParaRPr lang="en-US" sz="1200" dirty="0" smtClean="0">
                        <a:effectLst/>
                      </a:endParaRPr>
                    </a:p>
                    <a:p>
                      <a:pPr marL="0" marR="0" algn="ctr">
                        <a:spcBef>
                          <a:spcPts val="0"/>
                        </a:spcBef>
                        <a:spcAft>
                          <a:spcPts val="0"/>
                        </a:spcAft>
                      </a:pPr>
                      <a:endParaRPr lang="en-US" sz="1200" dirty="0" smtClean="0">
                        <a:effectLst/>
                      </a:endParaRPr>
                    </a:p>
                    <a:p>
                      <a:pPr marL="0" marR="0" algn="ctr">
                        <a:spcBef>
                          <a:spcPts val="0"/>
                        </a:spcBef>
                        <a:spcAft>
                          <a:spcPts val="0"/>
                        </a:spcAft>
                      </a:pPr>
                      <a:endParaRPr lang="en-US" sz="1200" dirty="0" smtClean="0">
                        <a:effectLst/>
                      </a:endParaRPr>
                    </a:p>
                    <a:p>
                      <a:pPr marL="0" marR="0" algn="ctr">
                        <a:spcBef>
                          <a:spcPts val="0"/>
                        </a:spcBef>
                        <a:spcAft>
                          <a:spcPts val="0"/>
                        </a:spcAft>
                      </a:pPr>
                      <a:r>
                        <a:rPr lang="en-US" sz="1200" dirty="0" smtClean="0">
                          <a:effectLst/>
                        </a:rPr>
                        <a:t> </a:t>
                      </a:r>
                    </a:p>
                    <a:p>
                      <a:pPr marL="0" marR="0" algn="ctr">
                        <a:spcBef>
                          <a:spcPts val="0"/>
                        </a:spcBef>
                        <a:spcAft>
                          <a:spcPts val="0"/>
                        </a:spcAft>
                      </a:pPr>
                      <a:r>
                        <a:rPr lang="en-US" sz="1200" dirty="0" smtClean="0">
                          <a:effectLst/>
                        </a:rPr>
                        <a:t>Top 1%</a:t>
                      </a:r>
                    </a:p>
                    <a:p>
                      <a:pPr marL="0" marR="0" algn="ctr">
                        <a:spcBef>
                          <a:spcPts val="0"/>
                        </a:spcBef>
                        <a:spcAft>
                          <a:spcPts val="0"/>
                        </a:spcAft>
                      </a:pPr>
                      <a:endParaRPr lang="en-US" sz="1000" dirty="0" smtClean="0">
                        <a:effectLst/>
                        <a:latin typeface="Calibri"/>
                        <a:ea typeface="Calibri"/>
                      </a:endParaRPr>
                    </a:p>
                    <a:p>
                      <a:pPr marL="0" marR="0" algn="ctr">
                        <a:spcBef>
                          <a:spcPts val="0"/>
                        </a:spcBef>
                        <a:spcAft>
                          <a:spcPts val="0"/>
                        </a:spcAft>
                      </a:pPr>
                      <a:endParaRPr lang="en-US" sz="1000" dirty="0" smtClean="0">
                        <a:effectLst/>
                        <a:latin typeface="Calibri"/>
                        <a:ea typeface="Calibri"/>
                      </a:endParaRPr>
                    </a:p>
                    <a:p>
                      <a:pPr marL="0" marR="0" algn="ctr">
                        <a:spcBef>
                          <a:spcPts val="0"/>
                        </a:spcBef>
                        <a:spcAft>
                          <a:spcPts val="0"/>
                        </a:spcAft>
                      </a:pPr>
                      <a:r>
                        <a:rPr lang="en-US" sz="1000" b="0" u="sng" dirty="0" smtClean="0">
                          <a:effectLst/>
                          <a:latin typeface="+mn-lt"/>
                          <a:ea typeface="Calibri"/>
                        </a:rPr>
                        <a:t>Range</a:t>
                      </a:r>
                      <a:endParaRPr lang="en-US" sz="1000" dirty="0" smtClean="0">
                        <a:effectLst/>
                        <a:latin typeface="Calibri"/>
                        <a:ea typeface="Calibri"/>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000" b="0" dirty="0" smtClean="0">
                          <a:effectLst/>
                          <a:latin typeface="+mn-lt"/>
                          <a:ea typeface="Calibri"/>
                        </a:rPr>
                        <a:t>$49K - $3.1M</a:t>
                      </a:r>
                      <a:endParaRPr lang="en-US" sz="1000" dirty="0" smtClean="0">
                        <a:effectLst/>
                        <a:latin typeface="+mn-lt"/>
                        <a:ea typeface="Calibri"/>
                      </a:endParaRPr>
                    </a:p>
                    <a:p>
                      <a:pPr marL="0" marR="0" algn="ctr">
                        <a:spcBef>
                          <a:spcPts val="0"/>
                        </a:spcBef>
                        <a:spcAft>
                          <a:spcPts val="0"/>
                        </a:spcAft>
                      </a:pPr>
                      <a:endParaRPr lang="en-US" sz="1000" dirty="0">
                        <a:effectLst/>
                        <a:latin typeface="Calibri"/>
                        <a:ea typeface="Calibri"/>
                      </a:endParaRPr>
                    </a:p>
                  </a:txBody>
                  <a:tcPr marL="68580" marR="68580" marT="0" marB="0" anchor="ctr"/>
                </a:tc>
                <a:tc>
                  <a:txBody>
                    <a:bodyPr/>
                    <a:lstStyle/>
                    <a:p>
                      <a:pPr marL="0" marR="0" algn="ctr">
                        <a:spcBef>
                          <a:spcPts val="0"/>
                        </a:spcBef>
                        <a:spcAft>
                          <a:spcPts val="0"/>
                        </a:spcAft>
                      </a:pPr>
                      <a:r>
                        <a:rPr lang="en-US" sz="1100" b="1" dirty="0" smtClean="0">
                          <a:effectLst/>
                          <a:latin typeface="+mn-lt"/>
                        </a:rPr>
                        <a:t>1,174</a:t>
                      </a:r>
                    </a:p>
                  </a:txBody>
                  <a:tcPr marL="68580" marR="68580" marT="0" marB="0" anchor="ctr"/>
                </a:tc>
                <a:tc>
                  <a:txBody>
                    <a:bodyPr/>
                    <a:lstStyle/>
                    <a:p>
                      <a:pPr marL="0" marR="0" algn="ctr">
                        <a:spcBef>
                          <a:spcPts val="0"/>
                        </a:spcBef>
                        <a:spcAft>
                          <a:spcPts val="0"/>
                        </a:spcAft>
                      </a:pPr>
                      <a:r>
                        <a:rPr lang="en-US" sz="1100" dirty="0" smtClean="0">
                          <a:effectLst/>
                          <a:latin typeface="+mn-lt"/>
                        </a:rPr>
                        <a:t> </a:t>
                      </a:r>
                      <a:r>
                        <a:rPr lang="en-US" sz="1100" u="sng" dirty="0" smtClean="0">
                          <a:effectLst/>
                          <a:latin typeface="+mn-lt"/>
                        </a:rPr>
                        <a:t>0-18</a:t>
                      </a:r>
                      <a:r>
                        <a:rPr lang="en-US" sz="1100" dirty="0" smtClean="0">
                          <a:effectLst/>
                          <a:latin typeface="+mn-lt"/>
                        </a:rPr>
                        <a:t>: </a:t>
                      </a:r>
                    </a:p>
                    <a:p>
                      <a:pPr marL="0" marR="0" algn="ctr">
                        <a:spcBef>
                          <a:spcPts val="0"/>
                        </a:spcBef>
                        <a:spcAft>
                          <a:spcPts val="0"/>
                        </a:spcAft>
                      </a:pPr>
                      <a:r>
                        <a:rPr lang="en-US" sz="1100" dirty="0" smtClean="0">
                          <a:effectLst/>
                          <a:latin typeface="+mn-lt"/>
                        </a:rPr>
                        <a:t>540</a:t>
                      </a:r>
                    </a:p>
                    <a:p>
                      <a:pPr marL="0" marR="0" algn="ctr">
                        <a:spcBef>
                          <a:spcPts val="0"/>
                        </a:spcBef>
                        <a:spcAft>
                          <a:spcPts val="0"/>
                        </a:spcAft>
                      </a:pPr>
                      <a:endParaRPr lang="en-US" sz="1100" dirty="0" smtClean="0">
                        <a:effectLst/>
                        <a:latin typeface="+mn-lt"/>
                      </a:endParaRPr>
                    </a:p>
                    <a:p>
                      <a:pPr marL="0" marR="0" algn="ctr">
                        <a:spcBef>
                          <a:spcPts val="0"/>
                        </a:spcBef>
                        <a:spcAft>
                          <a:spcPts val="0"/>
                        </a:spcAft>
                      </a:pPr>
                      <a:endParaRPr lang="en-US" sz="1100" dirty="0" smtClean="0">
                        <a:effectLst/>
                        <a:latin typeface="+mn-lt"/>
                      </a:endParaRPr>
                    </a:p>
                    <a:p>
                      <a:pPr marL="0" marR="0" algn="ctr">
                        <a:spcBef>
                          <a:spcPts val="0"/>
                        </a:spcBef>
                        <a:spcAft>
                          <a:spcPts val="0"/>
                        </a:spcAft>
                      </a:pPr>
                      <a:r>
                        <a:rPr lang="en-US" sz="1100" u="sng" dirty="0" smtClean="0">
                          <a:effectLst/>
                          <a:latin typeface="+mn-lt"/>
                        </a:rPr>
                        <a:t>19-64</a:t>
                      </a:r>
                      <a:r>
                        <a:rPr lang="en-US" sz="1100" dirty="0" smtClean="0">
                          <a:effectLst/>
                          <a:latin typeface="+mn-lt"/>
                        </a:rPr>
                        <a:t> </a:t>
                      </a:r>
                    </a:p>
                    <a:p>
                      <a:pPr marL="0" marR="0" algn="ctr">
                        <a:spcBef>
                          <a:spcPts val="0"/>
                        </a:spcBef>
                        <a:spcAft>
                          <a:spcPts val="0"/>
                        </a:spcAft>
                      </a:pPr>
                      <a:r>
                        <a:rPr lang="en-US" sz="1100" dirty="0" smtClean="0">
                          <a:effectLst/>
                          <a:latin typeface="+mn-lt"/>
                        </a:rPr>
                        <a:t>988</a:t>
                      </a:r>
                    </a:p>
                    <a:p>
                      <a:pPr marL="0" marR="0" algn="ctr">
                        <a:spcBef>
                          <a:spcPts val="0"/>
                        </a:spcBef>
                        <a:spcAft>
                          <a:spcPts val="0"/>
                        </a:spcAft>
                      </a:pPr>
                      <a:endParaRPr lang="en-US" sz="1100" dirty="0" smtClean="0">
                        <a:effectLst/>
                        <a:latin typeface="+mn-lt"/>
                      </a:endParaRPr>
                    </a:p>
                    <a:p>
                      <a:pPr marL="0" marR="0" algn="ctr">
                        <a:spcBef>
                          <a:spcPts val="0"/>
                        </a:spcBef>
                        <a:spcAft>
                          <a:spcPts val="0"/>
                        </a:spcAft>
                      </a:pPr>
                      <a:endParaRPr lang="en-US" sz="1100" dirty="0" smtClean="0">
                        <a:effectLst/>
                        <a:latin typeface="+mn-lt"/>
                      </a:endParaRPr>
                    </a:p>
                    <a:p>
                      <a:pPr marL="0" marR="0" algn="ctr">
                        <a:spcBef>
                          <a:spcPts val="0"/>
                        </a:spcBef>
                        <a:spcAft>
                          <a:spcPts val="0"/>
                        </a:spcAft>
                      </a:pPr>
                      <a:r>
                        <a:rPr lang="en-US" sz="1100" u="sng" dirty="0" smtClean="0">
                          <a:effectLst/>
                          <a:latin typeface="+mn-lt"/>
                        </a:rPr>
                        <a:t>65+:</a:t>
                      </a:r>
                      <a:r>
                        <a:rPr lang="en-US" sz="1100" u="none" baseline="0" dirty="0" smtClean="0">
                          <a:effectLst/>
                          <a:latin typeface="+mn-lt"/>
                        </a:rPr>
                        <a:t> </a:t>
                      </a:r>
                    </a:p>
                    <a:p>
                      <a:pPr marL="0" marR="0" algn="ctr">
                        <a:spcBef>
                          <a:spcPts val="0"/>
                        </a:spcBef>
                        <a:spcAft>
                          <a:spcPts val="0"/>
                        </a:spcAft>
                      </a:pPr>
                      <a:r>
                        <a:rPr lang="en-US" sz="1100" u="none" baseline="0" dirty="0" smtClean="0">
                          <a:effectLst/>
                          <a:latin typeface="+mn-lt"/>
                        </a:rPr>
                        <a:t>186</a:t>
                      </a:r>
                      <a:endParaRPr lang="en-US" sz="1100" dirty="0" smtClean="0">
                        <a:effectLst/>
                        <a:latin typeface="+mn-lt"/>
                      </a:endParaRPr>
                    </a:p>
                  </a:txBody>
                  <a:tcPr marL="68580" marR="68580" marT="0" marB="0"/>
                </a:tc>
                <a:tc>
                  <a:txBody>
                    <a:bodyPr/>
                    <a:lstStyle/>
                    <a:p>
                      <a:pPr marL="0" marR="0" algn="ctr">
                        <a:spcBef>
                          <a:spcPts val="0"/>
                        </a:spcBef>
                        <a:spcAft>
                          <a:spcPts val="0"/>
                        </a:spcAft>
                      </a:pPr>
                      <a:r>
                        <a:rPr lang="en-US" sz="1100" dirty="0">
                          <a:effectLst/>
                          <a:latin typeface="+mn-lt"/>
                        </a:rPr>
                        <a:t> </a:t>
                      </a:r>
                      <a:r>
                        <a:rPr lang="en-US" sz="1100" u="sng" dirty="0" smtClean="0">
                          <a:effectLst/>
                          <a:latin typeface="+mn-lt"/>
                        </a:rPr>
                        <a:t>0-18</a:t>
                      </a:r>
                      <a:r>
                        <a:rPr lang="en-US" sz="1100" dirty="0" smtClean="0">
                          <a:effectLst/>
                          <a:latin typeface="+mn-lt"/>
                        </a:rPr>
                        <a:t>:</a:t>
                      </a:r>
                    </a:p>
                    <a:p>
                      <a:pPr marL="0" marR="0" algn="ctr">
                        <a:spcBef>
                          <a:spcPts val="0"/>
                        </a:spcBef>
                        <a:spcAft>
                          <a:spcPts val="0"/>
                        </a:spcAft>
                      </a:pPr>
                      <a:r>
                        <a:rPr lang="en-US" sz="1100" dirty="0" smtClean="0">
                          <a:effectLst/>
                          <a:latin typeface="+mn-lt"/>
                        </a:rPr>
                        <a:t> $176.5</a:t>
                      </a:r>
                      <a:r>
                        <a:rPr lang="en-US" sz="1100" baseline="0" dirty="0" smtClean="0">
                          <a:effectLst/>
                          <a:latin typeface="+mn-lt"/>
                        </a:rPr>
                        <a:t> K</a:t>
                      </a:r>
                    </a:p>
                    <a:p>
                      <a:pPr marL="0" marR="0" algn="ctr">
                        <a:spcBef>
                          <a:spcPts val="0"/>
                        </a:spcBef>
                        <a:spcAft>
                          <a:spcPts val="0"/>
                        </a:spcAft>
                      </a:pPr>
                      <a:endParaRPr lang="en-US" sz="1100" dirty="0" smtClean="0">
                        <a:effectLst/>
                        <a:latin typeface="+mn-lt"/>
                      </a:endParaRPr>
                    </a:p>
                    <a:p>
                      <a:pPr marL="0" marR="0" algn="ctr">
                        <a:spcBef>
                          <a:spcPts val="0"/>
                        </a:spcBef>
                        <a:spcAft>
                          <a:spcPts val="0"/>
                        </a:spcAft>
                      </a:pPr>
                      <a:endParaRPr lang="en-US" sz="1100" dirty="0" smtClean="0">
                        <a:effectLst/>
                        <a:latin typeface="+mn-lt"/>
                      </a:endParaRPr>
                    </a:p>
                    <a:p>
                      <a:pPr marL="0" marR="0" algn="ctr">
                        <a:spcBef>
                          <a:spcPts val="0"/>
                        </a:spcBef>
                        <a:spcAft>
                          <a:spcPts val="0"/>
                        </a:spcAft>
                      </a:pPr>
                      <a:r>
                        <a:rPr lang="en-US" sz="1100" u="sng" dirty="0" smtClean="0">
                          <a:effectLst/>
                          <a:latin typeface="+mn-lt"/>
                        </a:rPr>
                        <a:t>19-64</a:t>
                      </a:r>
                      <a:r>
                        <a:rPr lang="en-US" sz="1100" dirty="0" smtClean="0">
                          <a:effectLst/>
                          <a:latin typeface="+mn-lt"/>
                        </a:rPr>
                        <a:t>: </a:t>
                      </a:r>
                    </a:p>
                    <a:p>
                      <a:pPr marL="0" marR="0" algn="ctr">
                        <a:spcBef>
                          <a:spcPts val="0"/>
                        </a:spcBef>
                        <a:spcAft>
                          <a:spcPts val="0"/>
                        </a:spcAft>
                      </a:pPr>
                      <a:r>
                        <a:rPr lang="en-US" sz="1100" dirty="0" smtClean="0">
                          <a:effectLst/>
                          <a:latin typeface="+mn-lt"/>
                        </a:rPr>
                        <a:t>$111.9 K</a:t>
                      </a:r>
                    </a:p>
                    <a:p>
                      <a:pPr marL="0" marR="0" algn="ctr">
                        <a:spcBef>
                          <a:spcPts val="0"/>
                        </a:spcBef>
                        <a:spcAft>
                          <a:spcPts val="0"/>
                        </a:spcAft>
                      </a:pPr>
                      <a:endParaRPr lang="en-US" sz="1100" dirty="0" smtClean="0">
                        <a:effectLst/>
                        <a:latin typeface="+mn-lt"/>
                      </a:endParaRPr>
                    </a:p>
                    <a:p>
                      <a:pPr marL="0" marR="0" algn="ctr">
                        <a:spcBef>
                          <a:spcPts val="0"/>
                        </a:spcBef>
                        <a:spcAft>
                          <a:spcPts val="0"/>
                        </a:spcAft>
                      </a:pPr>
                      <a:endParaRPr lang="en-US" sz="1100" dirty="0" smtClean="0">
                        <a:effectLst/>
                        <a:latin typeface="+mn-lt"/>
                      </a:endParaRPr>
                    </a:p>
                    <a:p>
                      <a:pPr marL="0" marR="0" algn="ctr">
                        <a:spcBef>
                          <a:spcPts val="0"/>
                        </a:spcBef>
                        <a:spcAft>
                          <a:spcPts val="0"/>
                        </a:spcAft>
                      </a:pPr>
                      <a:r>
                        <a:rPr lang="en-US" sz="1100" u="sng" dirty="0" smtClean="0">
                          <a:effectLst/>
                          <a:latin typeface="+mn-lt"/>
                        </a:rPr>
                        <a:t>65+:</a:t>
                      </a:r>
                    </a:p>
                    <a:p>
                      <a:pPr marL="0" marR="0" algn="ctr">
                        <a:spcBef>
                          <a:spcPts val="0"/>
                        </a:spcBef>
                        <a:spcAft>
                          <a:spcPts val="0"/>
                        </a:spcAft>
                      </a:pPr>
                      <a:r>
                        <a:rPr lang="en-US" sz="1100" u="none" baseline="0" dirty="0" smtClean="0">
                          <a:effectLst/>
                          <a:latin typeface="+mn-lt"/>
                        </a:rPr>
                        <a:t> $194.1 K</a:t>
                      </a:r>
                    </a:p>
                    <a:p>
                      <a:pPr marL="0" marR="0" algn="ctr">
                        <a:spcBef>
                          <a:spcPts val="0"/>
                        </a:spcBef>
                        <a:spcAft>
                          <a:spcPts val="0"/>
                        </a:spcAft>
                      </a:pPr>
                      <a:endParaRPr lang="en-US" sz="1100" dirty="0" smtClean="0">
                        <a:effectLst/>
                        <a:latin typeface="+mn-lt"/>
                      </a:endParaRPr>
                    </a:p>
                  </a:txBody>
                  <a:tcPr marL="68580" marR="68580" marT="0" marB="0"/>
                </a:tc>
                <a:tc>
                  <a:txBody>
                    <a:bodyPr/>
                    <a:lstStyle/>
                    <a:p>
                      <a:pPr marL="0" marR="0" algn="ctr">
                        <a:spcBef>
                          <a:spcPts val="0"/>
                        </a:spcBef>
                        <a:spcAft>
                          <a:spcPts val="0"/>
                        </a:spcAft>
                      </a:pPr>
                      <a:r>
                        <a:rPr lang="en-US" sz="1100" b="1" dirty="0" smtClean="0">
                          <a:effectLst/>
                          <a:latin typeface="+mn-lt"/>
                        </a:rPr>
                        <a:t>$241.9</a:t>
                      </a:r>
                      <a:r>
                        <a:rPr lang="en-US" sz="1100" b="1" baseline="0" dirty="0" smtClean="0">
                          <a:effectLst/>
                          <a:latin typeface="+mn-lt"/>
                        </a:rPr>
                        <a:t> </a:t>
                      </a:r>
                      <a:r>
                        <a:rPr lang="en-US" sz="1100" b="1" dirty="0" smtClean="0">
                          <a:effectLst/>
                          <a:latin typeface="+mn-lt"/>
                        </a:rPr>
                        <a:t>M</a:t>
                      </a:r>
                      <a:endParaRPr lang="en-US" sz="1100" b="1" dirty="0">
                        <a:effectLst/>
                        <a:latin typeface="+mn-lt"/>
                        <a:ea typeface="Calibri"/>
                      </a:endParaRPr>
                    </a:p>
                  </a:txBody>
                  <a:tcPr marL="68580" marR="68580" marT="0" marB="0" anchor="ctr"/>
                </a:tc>
                <a:tc>
                  <a:txBody>
                    <a:bodyPr/>
                    <a:lstStyle/>
                    <a:p>
                      <a:pPr marL="228600" marR="0" indent="-228600" algn="l">
                        <a:spcBef>
                          <a:spcPts val="0"/>
                        </a:spcBef>
                        <a:spcAft>
                          <a:spcPts val="0"/>
                        </a:spcAft>
                        <a:buAutoNum type="arabicParenR"/>
                      </a:pPr>
                      <a:r>
                        <a:rPr lang="en-US" sz="1100" dirty="0" smtClean="0">
                          <a:effectLst/>
                          <a:latin typeface="+mn-lt"/>
                        </a:rPr>
                        <a:t>Behavior Problems</a:t>
                      </a:r>
                    </a:p>
                    <a:p>
                      <a:pPr marL="228600" marR="0" indent="-228600" algn="l">
                        <a:spcBef>
                          <a:spcPts val="0"/>
                        </a:spcBef>
                        <a:spcAft>
                          <a:spcPts val="0"/>
                        </a:spcAft>
                        <a:buAutoNum type="arabicParenR"/>
                      </a:pPr>
                      <a:r>
                        <a:rPr lang="en-US" sz="1100" dirty="0" smtClean="0">
                          <a:effectLst/>
                          <a:latin typeface="+mn-lt"/>
                        </a:rPr>
                        <a:t>Paralysis</a:t>
                      </a:r>
                    </a:p>
                    <a:p>
                      <a:pPr marL="228600" marR="0" indent="-228600" algn="l">
                        <a:spcBef>
                          <a:spcPts val="0"/>
                        </a:spcBef>
                        <a:spcAft>
                          <a:spcPts val="0"/>
                        </a:spcAft>
                        <a:buAutoNum type="arabicParenR"/>
                      </a:pPr>
                      <a:r>
                        <a:rPr lang="en-US" sz="1100" dirty="0" smtClean="0">
                          <a:effectLst/>
                          <a:latin typeface="+mn-lt"/>
                          <a:ea typeface="Calibri"/>
                        </a:rPr>
                        <a:t>Hypertension </a:t>
                      </a:r>
                    </a:p>
                    <a:p>
                      <a:pPr marL="228600" marR="0" indent="-228600" algn="l">
                        <a:spcBef>
                          <a:spcPts val="0"/>
                        </a:spcBef>
                        <a:spcAft>
                          <a:spcPts val="0"/>
                        </a:spcAft>
                        <a:buAutoNum type="arabicParenR"/>
                      </a:pPr>
                      <a:r>
                        <a:rPr lang="en-US" sz="1100" dirty="0" smtClean="0">
                          <a:effectLst/>
                          <a:latin typeface="+mn-lt"/>
                          <a:ea typeface="Calibri"/>
                        </a:rPr>
                        <a:t>Congenital Anomalies </a:t>
                      </a:r>
                    </a:p>
                    <a:p>
                      <a:pPr marL="228600" marR="0" indent="-228600" algn="l">
                        <a:spcBef>
                          <a:spcPts val="0"/>
                        </a:spcBef>
                        <a:spcAft>
                          <a:spcPts val="0"/>
                        </a:spcAft>
                        <a:buAutoNum type="arabicParenR"/>
                      </a:pPr>
                      <a:r>
                        <a:rPr lang="en-US" sz="1100" dirty="0" smtClean="0">
                          <a:effectLst/>
                          <a:latin typeface="+mn-lt"/>
                          <a:ea typeface="Calibri"/>
                        </a:rPr>
                        <a:t>Diabetes</a:t>
                      </a:r>
                    </a:p>
                    <a:p>
                      <a:pPr marL="228600" marR="0" indent="-228600" algn="l">
                        <a:spcBef>
                          <a:spcPts val="0"/>
                        </a:spcBef>
                        <a:spcAft>
                          <a:spcPts val="0"/>
                        </a:spcAft>
                        <a:buAutoNum type="arabicParenR"/>
                      </a:pPr>
                      <a:r>
                        <a:rPr lang="en-US" sz="1100" dirty="0" smtClean="0">
                          <a:effectLst/>
                          <a:latin typeface="+mn-lt"/>
                          <a:ea typeface="Calibri"/>
                        </a:rPr>
                        <a:t>Personality Disorders</a:t>
                      </a:r>
                    </a:p>
                    <a:p>
                      <a:pPr marL="228600" marR="0" indent="-228600" algn="l">
                        <a:spcBef>
                          <a:spcPts val="0"/>
                        </a:spcBef>
                        <a:spcAft>
                          <a:spcPts val="0"/>
                        </a:spcAft>
                        <a:buAutoNum type="arabicParenR"/>
                      </a:pPr>
                      <a:r>
                        <a:rPr lang="en-US" sz="1100" dirty="0" smtClean="0">
                          <a:effectLst/>
                          <a:latin typeface="+mn-lt"/>
                          <a:ea typeface="Calibri"/>
                        </a:rPr>
                        <a:t>Epilepsy </a:t>
                      </a:r>
                    </a:p>
                    <a:p>
                      <a:pPr marL="228600" marR="0" indent="-228600" algn="l">
                        <a:spcBef>
                          <a:spcPts val="0"/>
                        </a:spcBef>
                        <a:spcAft>
                          <a:spcPts val="0"/>
                        </a:spcAft>
                        <a:buAutoNum type="arabicParenR"/>
                      </a:pPr>
                      <a:r>
                        <a:rPr lang="en-US" sz="1100" dirty="0" smtClean="0">
                          <a:effectLst/>
                          <a:latin typeface="+mn-lt"/>
                          <a:ea typeface="Calibri"/>
                        </a:rPr>
                        <a:t>Asthma/COPD</a:t>
                      </a:r>
                    </a:p>
                    <a:p>
                      <a:pPr marL="228600" marR="0" indent="-228600" algn="l">
                        <a:spcBef>
                          <a:spcPts val="0"/>
                        </a:spcBef>
                        <a:spcAft>
                          <a:spcPts val="0"/>
                        </a:spcAft>
                        <a:buAutoNum type="arabicParenR"/>
                      </a:pPr>
                      <a:r>
                        <a:rPr lang="en-US" sz="1100" dirty="0" smtClean="0">
                          <a:effectLst/>
                          <a:latin typeface="+mn-lt"/>
                          <a:ea typeface="Calibri"/>
                        </a:rPr>
                        <a:t>Chronic Renal</a:t>
                      </a:r>
                    </a:p>
                    <a:p>
                      <a:pPr marL="228600" marR="0" indent="-228600" algn="l">
                        <a:spcBef>
                          <a:spcPts val="0"/>
                        </a:spcBef>
                        <a:spcAft>
                          <a:spcPts val="0"/>
                        </a:spcAft>
                        <a:buAutoNum type="arabicParenR"/>
                      </a:pPr>
                      <a:r>
                        <a:rPr lang="en-US" sz="1100" dirty="0" smtClean="0">
                          <a:effectLst/>
                          <a:latin typeface="+mn-lt"/>
                          <a:ea typeface="Calibri"/>
                        </a:rPr>
                        <a:t>HIV/AIDS  </a:t>
                      </a:r>
                      <a:r>
                        <a:rPr lang="en-US" sz="1100" dirty="0">
                          <a:effectLst/>
                          <a:latin typeface="+mn-lt"/>
                        </a:rPr>
                        <a:t> </a:t>
                      </a:r>
                      <a:endParaRPr lang="en-US" sz="1100" dirty="0" smtClean="0">
                        <a:effectLst/>
                        <a:latin typeface="+mn-lt"/>
                      </a:endParaRPr>
                    </a:p>
                  </a:txBody>
                  <a:tcPr marL="68580" marR="68580" marT="0" marB="0"/>
                </a:tc>
              </a:tr>
              <a:tr h="1675853">
                <a:tc>
                  <a:txBody>
                    <a:bodyPr/>
                    <a:lstStyle/>
                    <a:p>
                      <a:pPr marL="0" marR="0" algn="ctr">
                        <a:spcBef>
                          <a:spcPts val="0"/>
                        </a:spcBef>
                        <a:spcAft>
                          <a:spcPts val="0"/>
                        </a:spcAft>
                      </a:pPr>
                      <a:endParaRPr lang="en-US" sz="1200" dirty="0" smtClean="0">
                        <a:effectLst/>
                      </a:endParaRPr>
                    </a:p>
                    <a:p>
                      <a:pPr marL="0" marR="0" algn="ctr">
                        <a:spcBef>
                          <a:spcPts val="0"/>
                        </a:spcBef>
                        <a:spcAft>
                          <a:spcPts val="0"/>
                        </a:spcAft>
                      </a:pPr>
                      <a:endParaRPr lang="en-US" sz="1200" dirty="0" smtClean="0">
                        <a:effectLst/>
                      </a:endParaRPr>
                    </a:p>
                    <a:p>
                      <a:pPr marL="0" marR="0" algn="ctr">
                        <a:spcBef>
                          <a:spcPts val="0"/>
                        </a:spcBef>
                        <a:spcAft>
                          <a:spcPts val="0"/>
                        </a:spcAft>
                      </a:pPr>
                      <a:endParaRPr lang="en-US" sz="1200" dirty="0" smtClean="0">
                        <a:effectLst/>
                      </a:endParaRPr>
                    </a:p>
                    <a:p>
                      <a:pPr marL="0" marR="0" algn="ctr">
                        <a:spcBef>
                          <a:spcPts val="0"/>
                        </a:spcBef>
                        <a:spcAft>
                          <a:spcPts val="0"/>
                        </a:spcAft>
                      </a:pPr>
                      <a:r>
                        <a:rPr lang="en-US" sz="1200" dirty="0" smtClean="0">
                          <a:effectLst/>
                        </a:rPr>
                        <a:t>Top 1-5%</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000" b="0" dirty="0" smtClean="0">
                        <a:effectLst/>
                        <a:latin typeface="+mn-lt"/>
                        <a:ea typeface="Calibri"/>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000" b="0" dirty="0" smtClean="0">
                        <a:effectLst/>
                        <a:latin typeface="+mn-lt"/>
                        <a:ea typeface="Calibri"/>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000" b="0" u="sng" dirty="0" smtClean="0">
                          <a:effectLst/>
                          <a:latin typeface="+mn-lt"/>
                          <a:ea typeface="Calibri"/>
                        </a:rPr>
                        <a:t>Range</a:t>
                      </a:r>
                      <a:endParaRPr lang="en-US" sz="1000" b="0" dirty="0" smtClean="0">
                        <a:effectLst/>
                        <a:latin typeface="+mn-lt"/>
                        <a:ea typeface="Calibri"/>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000" b="0" dirty="0" smtClean="0">
                          <a:effectLst/>
                          <a:latin typeface="+mn-lt"/>
                          <a:ea typeface="Calibri"/>
                        </a:rPr>
                        <a:t>$12K - $49K </a:t>
                      </a:r>
                      <a:endParaRPr lang="en-US" sz="1000" dirty="0" smtClean="0">
                        <a:effectLst/>
                        <a:latin typeface="+mn-lt"/>
                        <a:ea typeface="Calibri"/>
                      </a:endParaRPr>
                    </a:p>
                  </a:txBody>
                  <a:tcPr marL="68580" marR="68580" marT="0" marB="0" anchor="ctr"/>
                </a:tc>
                <a:tc>
                  <a:txBody>
                    <a:bodyPr/>
                    <a:lstStyle/>
                    <a:p>
                      <a:pPr marL="0" marR="0" algn="ctr">
                        <a:spcBef>
                          <a:spcPts val="0"/>
                        </a:spcBef>
                        <a:spcAft>
                          <a:spcPts val="0"/>
                        </a:spcAft>
                      </a:pPr>
                      <a:r>
                        <a:rPr lang="en-US" sz="1100" b="1" dirty="0" smtClean="0">
                          <a:effectLst/>
                          <a:latin typeface="+mn-lt"/>
                        </a:rPr>
                        <a:t>6,856</a:t>
                      </a:r>
                    </a:p>
                  </a:txBody>
                  <a:tcPr marL="68580" marR="68580" marT="0" marB="0" anchor="ctr"/>
                </a:tc>
                <a:tc>
                  <a:txBody>
                    <a:bodyPr/>
                    <a:lstStyle/>
                    <a:p>
                      <a:pPr marL="0" marR="0" algn="ctr">
                        <a:spcBef>
                          <a:spcPts val="0"/>
                        </a:spcBef>
                        <a:spcAft>
                          <a:spcPts val="0"/>
                        </a:spcAft>
                      </a:pPr>
                      <a:r>
                        <a:rPr lang="en-US" sz="1100" dirty="0" smtClean="0">
                          <a:effectLst/>
                          <a:latin typeface="+mn-lt"/>
                        </a:rPr>
                        <a:t> </a:t>
                      </a:r>
                      <a:r>
                        <a:rPr lang="en-US" sz="1100" u="sng" dirty="0" smtClean="0">
                          <a:effectLst/>
                          <a:latin typeface="+mn-lt"/>
                        </a:rPr>
                        <a:t>0-18</a:t>
                      </a:r>
                      <a:r>
                        <a:rPr lang="en-US" sz="1100" dirty="0" smtClean="0">
                          <a:effectLst/>
                          <a:latin typeface="+mn-lt"/>
                        </a:rPr>
                        <a:t>: </a:t>
                      </a:r>
                    </a:p>
                    <a:p>
                      <a:pPr marL="0" marR="0" algn="ctr">
                        <a:spcBef>
                          <a:spcPts val="0"/>
                        </a:spcBef>
                        <a:spcAft>
                          <a:spcPts val="0"/>
                        </a:spcAft>
                      </a:pPr>
                      <a:r>
                        <a:rPr lang="en-US" sz="1100" dirty="0" smtClean="0">
                          <a:effectLst/>
                          <a:latin typeface="+mn-lt"/>
                        </a:rPr>
                        <a:t>1,944</a:t>
                      </a:r>
                    </a:p>
                    <a:p>
                      <a:pPr marL="0" marR="0" algn="ctr">
                        <a:spcBef>
                          <a:spcPts val="0"/>
                        </a:spcBef>
                        <a:spcAft>
                          <a:spcPts val="0"/>
                        </a:spcAft>
                      </a:pPr>
                      <a:endParaRPr lang="en-US" sz="1100" dirty="0" smtClean="0">
                        <a:effectLst/>
                        <a:latin typeface="+mn-lt"/>
                      </a:endParaRPr>
                    </a:p>
                    <a:p>
                      <a:pPr marL="0" marR="0" algn="ctr">
                        <a:spcBef>
                          <a:spcPts val="0"/>
                        </a:spcBef>
                        <a:spcAft>
                          <a:spcPts val="0"/>
                        </a:spcAft>
                      </a:pPr>
                      <a:endParaRPr lang="en-US" sz="1100" dirty="0" smtClean="0">
                        <a:effectLst/>
                        <a:latin typeface="+mn-lt"/>
                      </a:endParaRPr>
                    </a:p>
                    <a:p>
                      <a:pPr marL="0" marR="0" algn="ctr">
                        <a:spcBef>
                          <a:spcPts val="0"/>
                        </a:spcBef>
                        <a:spcAft>
                          <a:spcPts val="0"/>
                        </a:spcAft>
                      </a:pPr>
                      <a:r>
                        <a:rPr lang="en-US" sz="1100" u="sng" dirty="0" smtClean="0">
                          <a:effectLst/>
                          <a:latin typeface="+mn-lt"/>
                        </a:rPr>
                        <a:t>19-64:</a:t>
                      </a:r>
                    </a:p>
                    <a:p>
                      <a:pPr marL="0" marR="0" algn="ctr">
                        <a:spcBef>
                          <a:spcPts val="0"/>
                        </a:spcBef>
                        <a:spcAft>
                          <a:spcPts val="0"/>
                        </a:spcAft>
                      </a:pPr>
                      <a:r>
                        <a:rPr lang="en-US" sz="1100" dirty="0" smtClean="0">
                          <a:effectLst/>
                          <a:latin typeface="+mn-lt"/>
                        </a:rPr>
                        <a:t> 4,811</a:t>
                      </a:r>
                    </a:p>
                    <a:p>
                      <a:pPr marL="0" marR="0" algn="ctr">
                        <a:spcBef>
                          <a:spcPts val="0"/>
                        </a:spcBef>
                        <a:spcAft>
                          <a:spcPts val="0"/>
                        </a:spcAft>
                      </a:pPr>
                      <a:endParaRPr lang="en-US" sz="1100" dirty="0" smtClean="0">
                        <a:effectLst/>
                        <a:latin typeface="+mn-lt"/>
                      </a:endParaRPr>
                    </a:p>
                    <a:p>
                      <a:pPr marL="0" marR="0" algn="ctr">
                        <a:spcBef>
                          <a:spcPts val="0"/>
                        </a:spcBef>
                        <a:spcAft>
                          <a:spcPts val="0"/>
                        </a:spcAft>
                      </a:pPr>
                      <a:endParaRPr lang="en-US" sz="1100" dirty="0" smtClean="0">
                        <a:effectLst/>
                        <a:latin typeface="+mn-lt"/>
                      </a:endParaRPr>
                    </a:p>
                    <a:p>
                      <a:pPr marL="0" marR="0" algn="ctr">
                        <a:spcBef>
                          <a:spcPts val="0"/>
                        </a:spcBef>
                        <a:spcAft>
                          <a:spcPts val="0"/>
                        </a:spcAft>
                      </a:pPr>
                      <a:r>
                        <a:rPr lang="en-US" sz="1100" u="sng" dirty="0" smtClean="0">
                          <a:effectLst/>
                          <a:latin typeface="+mn-lt"/>
                        </a:rPr>
                        <a:t>65+:</a:t>
                      </a:r>
                      <a:r>
                        <a:rPr lang="en-US" sz="1100" u="none" baseline="0" dirty="0" smtClean="0">
                          <a:effectLst/>
                          <a:latin typeface="+mn-lt"/>
                        </a:rPr>
                        <a:t> </a:t>
                      </a:r>
                    </a:p>
                    <a:p>
                      <a:pPr marL="0" marR="0" algn="ctr">
                        <a:spcBef>
                          <a:spcPts val="0"/>
                        </a:spcBef>
                        <a:spcAft>
                          <a:spcPts val="0"/>
                        </a:spcAft>
                      </a:pPr>
                      <a:r>
                        <a:rPr lang="en-US" sz="1100" u="none" baseline="0" dirty="0" smtClean="0">
                          <a:effectLst/>
                          <a:latin typeface="+mn-lt"/>
                        </a:rPr>
                        <a:t>101</a:t>
                      </a:r>
                      <a:endParaRPr lang="en-US" sz="1100" dirty="0" smtClean="0">
                        <a:effectLst/>
                        <a:latin typeface="+mn-lt"/>
                      </a:endParaRPr>
                    </a:p>
                  </a:txBody>
                  <a:tcPr marL="68580" marR="68580" marT="0" marB="0"/>
                </a:tc>
                <a:tc>
                  <a:txBody>
                    <a:bodyPr/>
                    <a:lstStyle/>
                    <a:p>
                      <a:pPr marL="0" marR="0" algn="ctr">
                        <a:spcBef>
                          <a:spcPts val="0"/>
                        </a:spcBef>
                        <a:spcAft>
                          <a:spcPts val="0"/>
                        </a:spcAft>
                      </a:pPr>
                      <a:r>
                        <a:rPr lang="en-US" sz="1100" dirty="0">
                          <a:effectLst/>
                          <a:latin typeface="+mn-lt"/>
                        </a:rPr>
                        <a:t> </a:t>
                      </a:r>
                      <a:r>
                        <a:rPr lang="en-US" sz="1100" u="sng" dirty="0" smtClean="0">
                          <a:effectLst/>
                          <a:latin typeface="+mn-lt"/>
                        </a:rPr>
                        <a:t>0-18</a:t>
                      </a:r>
                      <a:r>
                        <a:rPr lang="en-US" sz="1100" dirty="0" smtClean="0">
                          <a:effectLst/>
                          <a:latin typeface="+mn-lt"/>
                        </a:rPr>
                        <a:t>: </a:t>
                      </a:r>
                    </a:p>
                    <a:p>
                      <a:pPr marL="0" marR="0" algn="ctr">
                        <a:spcBef>
                          <a:spcPts val="0"/>
                        </a:spcBef>
                        <a:spcAft>
                          <a:spcPts val="0"/>
                        </a:spcAft>
                      </a:pPr>
                      <a:r>
                        <a:rPr lang="en-US" sz="1100" dirty="0" smtClean="0">
                          <a:effectLst/>
                          <a:latin typeface="+mn-lt"/>
                        </a:rPr>
                        <a:t>$22.2 K</a:t>
                      </a:r>
                    </a:p>
                    <a:p>
                      <a:pPr marL="0" marR="0" algn="ctr">
                        <a:spcBef>
                          <a:spcPts val="0"/>
                        </a:spcBef>
                        <a:spcAft>
                          <a:spcPts val="0"/>
                        </a:spcAft>
                      </a:pPr>
                      <a:endParaRPr lang="en-US" sz="1100" dirty="0" smtClean="0">
                        <a:effectLst/>
                        <a:latin typeface="+mn-lt"/>
                      </a:endParaRPr>
                    </a:p>
                    <a:p>
                      <a:pPr marL="0" marR="0" algn="ctr">
                        <a:spcBef>
                          <a:spcPts val="0"/>
                        </a:spcBef>
                        <a:spcAft>
                          <a:spcPts val="0"/>
                        </a:spcAft>
                      </a:pPr>
                      <a:endParaRPr lang="en-US" sz="1100" dirty="0" smtClean="0">
                        <a:effectLst/>
                        <a:latin typeface="+mn-lt"/>
                      </a:endParaRPr>
                    </a:p>
                    <a:p>
                      <a:pPr marL="0" marR="0" algn="ctr">
                        <a:spcBef>
                          <a:spcPts val="0"/>
                        </a:spcBef>
                        <a:spcAft>
                          <a:spcPts val="0"/>
                        </a:spcAft>
                      </a:pPr>
                      <a:r>
                        <a:rPr lang="en-US" sz="1100" u="sng" dirty="0" smtClean="0">
                          <a:effectLst/>
                          <a:latin typeface="+mn-lt"/>
                        </a:rPr>
                        <a:t>19-64</a:t>
                      </a:r>
                      <a:r>
                        <a:rPr lang="en-US" sz="1100" dirty="0" smtClean="0">
                          <a:effectLst/>
                          <a:latin typeface="+mn-lt"/>
                        </a:rPr>
                        <a:t>:</a:t>
                      </a:r>
                    </a:p>
                    <a:p>
                      <a:pPr marL="0" marR="0" algn="ctr">
                        <a:spcBef>
                          <a:spcPts val="0"/>
                        </a:spcBef>
                        <a:spcAft>
                          <a:spcPts val="0"/>
                        </a:spcAft>
                      </a:pPr>
                      <a:r>
                        <a:rPr lang="en-US" sz="1100" dirty="0" smtClean="0">
                          <a:effectLst/>
                          <a:latin typeface="+mn-lt"/>
                        </a:rPr>
                        <a:t> $21.2 K</a:t>
                      </a:r>
                    </a:p>
                    <a:p>
                      <a:pPr marL="0" marR="0" algn="ctr">
                        <a:spcBef>
                          <a:spcPts val="0"/>
                        </a:spcBef>
                        <a:spcAft>
                          <a:spcPts val="0"/>
                        </a:spcAft>
                      </a:pPr>
                      <a:endParaRPr lang="en-US" sz="1100" dirty="0" smtClean="0">
                        <a:effectLst/>
                        <a:latin typeface="+mn-lt"/>
                      </a:endParaRPr>
                    </a:p>
                    <a:p>
                      <a:pPr marL="0" marR="0" algn="ctr">
                        <a:spcBef>
                          <a:spcPts val="0"/>
                        </a:spcBef>
                        <a:spcAft>
                          <a:spcPts val="0"/>
                        </a:spcAft>
                      </a:pPr>
                      <a:endParaRPr lang="en-US" sz="1100" dirty="0" smtClean="0">
                        <a:effectLst/>
                        <a:latin typeface="+mn-lt"/>
                      </a:endParaRPr>
                    </a:p>
                    <a:p>
                      <a:pPr marL="0" marR="0" algn="ctr">
                        <a:spcBef>
                          <a:spcPts val="0"/>
                        </a:spcBef>
                        <a:spcAft>
                          <a:spcPts val="0"/>
                        </a:spcAft>
                      </a:pPr>
                      <a:r>
                        <a:rPr lang="en-US" sz="1100" u="sng" dirty="0" smtClean="0">
                          <a:effectLst/>
                          <a:latin typeface="+mn-lt"/>
                        </a:rPr>
                        <a:t>65+:</a:t>
                      </a:r>
                      <a:r>
                        <a:rPr lang="en-US" sz="1100" u="none" baseline="0" dirty="0" smtClean="0">
                          <a:effectLst/>
                          <a:latin typeface="+mn-lt"/>
                        </a:rPr>
                        <a:t> </a:t>
                      </a:r>
                    </a:p>
                    <a:p>
                      <a:pPr marL="0" marR="0" algn="ctr">
                        <a:spcBef>
                          <a:spcPts val="0"/>
                        </a:spcBef>
                        <a:spcAft>
                          <a:spcPts val="0"/>
                        </a:spcAft>
                      </a:pPr>
                      <a:r>
                        <a:rPr lang="en-US" sz="1100" u="none" baseline="0" dirty="0" smtClean="0">
                          <a:effectLst/>
                          <a:latin typeface="+mn-lt"/>
                        </a:rPr>
                        <a:t>$28.7 K</a:t>
                      </a:r>
                    </a:p>
                  </a:txBody>
                  <a:tcPr marL="68580" marR="68580" marT="0" marB="0"/>
                </a:tc>
                <a:tc>
                  <a:txBody>
                    <a:bodyPr/>
                    <a:lstStyle/>
                    <a:p>
                      <a:pPr marL="0" marR="0" algn="ctr">
                        <a:spcBef>
                          <a:spcPts val="0"/>
                        </a:spcBef>
                        <a:spcAft>
                          <a:spcPts val="0"/>
                        </a:spcAft>
                      </a:pPr>
                      <a:r>
                        <a:rPr lang="en-US" sz="1100" b="1" dirty="0" smtClean="0">
                          <a:effectLst/>
                          <a:latin typeface="+mn-lt"/>
                        </a:rPr>
                        <a:t>$148.3 M</a:t>
                      </a:r>
                      <a:endParaRPr lang="en-US" sz="1100" b="1" dirty="0">
                        <a:effectLst/>
                        <a:latin typeface="+mn-lt"/>
                        <a:ea typeface="Calibri"/>
                      </a:endParaRPr>
                    </a:p>
                  </a:txBody>
                  <a:tcPr marL="68580" marR="68580" marT="0" marB="0" anchor="ctr"/>
                </a:tc>
                <a:tc>
                  <a:txBody>
                    <a:bodyPr/>
                    <a:lstStyle/>
                    <a:p>
                      <a:pPr marL="228600" marR="0" indent="-228600" algn="l">
                        <a:spcBef>
                          <a:spcPts val="0"/>
                        </a:spcBef>
                        <a:spcAft>
                          <a:spcPts val="0"/>
                        </a:spcAft>
                        <a:buAutoNum type="arabicParenR"/>
                      </a:pPr>
                      <a:r>
                        <a:rPr lang="en-US" sz="1100" dirty="0" smtClean="0">
                          <a:effectLst/>
                          <a:latin typeface="+mn-lt"/>
                          <a:ea typeface="+mn-ea"/>
                        </a:rPr>
                        <a:t>Hypertension</a:t>
                      </a:r>
                    </a:p>
                    <a:p>
                      <a:pPr marL="228600" marR="0" indent="-228600" algn="l">
                        <a:spcBef>
                          <a:spcPts val="0"/>
                        </a:spcBef>
                        <a:spcAft>
                          <a:spcPts val="0"/>
                        </a:spcAft>
                        <a:buAutoNum type="arabicParenR"/>
                      </a:pPr>
                      <a:r>
                        <a:rPr lang="en-US" sz="1100" dirty="0" smtClean="0">
                          <a:effectLst/>
                          <a:latin typeface="+mn-lt"/>
                          <a:ea typeface="+mn-ea"/>
                        </a:rPr>
                        <a:t>Behavior</a:t>
                      </a:r>
                      <a:r>
                        <a:rPr lang="en-US" sz="1100" baseline="0" dirty="0" smtClean="0">
                          <a:effectLst/>
                          <a:latin typeface="+mn-lt"/>
                          <a:ea typeface="+mn-ea"/>
                        </a:rPr>
                        <a:t> Problems</a:t>
                      </a:r>
                    </a:p>
                    <a:p>
                      <a:pPr marL="228600" marR="0" indent="-228600" algn="l">
                        <a:spcBef>
                          <a:spcPts val="0"/>
                        </a:spcBef>
                        <a:spcAft>
                          <a:spcPts val="0"/>
                        </a:spcAft>
                        <a:buAutoNum type="arabicParenR"/>
                      </a:pPr>
                      <a:r>
                        <a:rPr lang="en-US" sz="1100" baseline="0" dirty="0" smtClean="0">
                          <a:effectLst/>
                          <a:latin typeface="+mn-lt"/>
                          <a:ea typeface="+mn-ea"/>
                        </a:rPr>
                        <a:t>Diabetes</a:t>
                      </a:r>
                    </a:p>
                    <a:p>
                      <a:pPr marL="228600" marR="0" indent="-228600" algn="l">
                        <a:spcBef>
                          <a:spcPts val="0"/>
                        </a:spcBef>
                        <a:spcAft>
                          <a:spcPts val="0"/>
                        </a:spcAft>
                        <a:buAutoNum type="arabicParenR"/>
                      </a:pPr>
                      <a:r>
                        <a:rPr lang="en-US" sz="1100" baseline="0" dirty="0" smtClean="0">
                          <a:effectLst/>
                          <a:latin typeface="+mn-lt"/>
                          <a:ea typeface="+mn-ea"/>
                        </a:rPr>
                        <a:t>Asthma/COPD</a:t>
                      </a:r>
                    </a:p>
                    <a:p>
                      <a:pPr marL="228600" marR="0" indent="-228600" algn="l">
                        <a:spcBef>
                          <a:spcPts val="0"/>
                        </a:spcBef>
                        <a:spcAft>
                          <a:spcPts val="0"/>
                        </a:spcAft>
                        <a:buAutoNum type="arabicParenR"/>
                      </a:pPr>
                      <a:r>
                        <a:rPr lang="en-US" sz="1100" baseline="0" dirty="0" smtClean="0">
                          <a:effectLst/>
                          <a:latin typeface="+mn-lt"/>
                          <a:ea typeface="+mn-ea"/>
                        </a:rPr>
                        <a:t>Obesity</a:t>
                      </a:r>
                    </a:p>
                    <a:p>
                      <a:pPr marL="228600" marR="0" indent="-228600" algn="l">
                        <a:spcBef>
                          <a:spcPts val="0"/>
                        </a:spcBef>
                        <a:spcAft>
                          <a:spcPts val="0"/>
                        </a:spcAft>
                        <a:buAutoNum type="arabicParenR"/>
                      </a:pPr>
                      <a:r>
                        <a:rPr lang="en-US" sz="1100" baseline="0" dirty="0" smtClean="0">
                          <a:effectLst/>
                          <a:latin typeface="+mn-lt"/>
                          <a:ea typeface="+mn-ea"/>
                        </a:rPr>
                        <a:t>Paralysis</a:t>
                      </a:r>
                    </a:p>
                    <a:p>
                      <a:pPr marL="228600" marR="0" indent="-228600" algn="l">
                        <a:spcBef>
                          <a:spcPts val="0"/>
                        </a:spcBef>
                        <a:spcAft>
                          <a:spcPts val="0"/>
                        </a:spcAft>
                        <a:buAutoNum type="arabicParenR"/>
                      </a:pPr>
                      <a:r>
                        <a:rPr lang="en-US" sz="1100" baseline="0" dirty="0" smtClean="0">
                          <a:effectLst/>
                          <a:latin typeface="+mn-lt"/>
                          <a:ea typeface="+mn-ea"/>
                        </a:rPr>
                        <a:t>Depression</a:t>
                      </a:r>
                    </a:p>
                    <a:p>
                      <a:pPr marL="228600" marR="0" indent="-228600" algn="l">
                        <a:spcBef>
                          <a:spcPts val="0"/>
                        </a:spcBef>
                        <a:spcAft>
                          <a:spcPts val="0"/>
                        </a:spcAft>
                        <a:buAutoNum type="arabicParenR"/>
                      </a:pPr>
                      <a:r>
                        <a:rPr lang="en-US" sz="1100" baseline="0" dirty="0" smtClean="0">
                          <a:effectLst/>
                          <a:latin typeface="+mn-lt"/>
                          <a:ea typeface="+mn-ea"/>
                        </a:rPr>
                        <a:t>Hyperlipidemia </a:t>
                      </a:r>
                    </a:p>
                    <a:p>
                      <a:pPr marL="228600" marR="0" indent="-228600" algn="l">
                        <a:spcBef>
                          <a:spcPts val="0"/>
                        </a:spcBef>
                        <a:spcAft>
                          <a:spcPts val="0"/>
                        </a:spcAft>
                        <a:buAutoNum type="arabicParenR"/>
                      </a:pPr>
                      <a:r>
                        <a:rPr lang="en-US" sz="1100" baseline="0" dirty="0" smtClean="0">
                          <a:effectLst/>
                          <a:latin typeface="+mn-lt"/>
                          <a:ea typeface="+mn-ea"/>
                        </a:rPr>
                        <a:t>Congenital Anomalies</a:t>
                      </a:r>
                    </a:p>
                    <a:p>
                      <a:pPr marL="228600" marR="0" indent="-228600" algn="l">
                        <a:spcBef>
                          <a:spcPts val="0"/>
                        </a:spcBef>
                        <a:spcAft>
                          <a:spcPts val="0"/>
                        </a:spcAft>
                        <a:buAutoNum type="arabicParenR"/>
                      </a:pPr>
                      <a:r>
                        <a:rPr lang="en-US" sz="1100" baseline="0" dirty="0" smtClean="0">
                          <a:effectLst/>
                          <a:latin typeface="+mn-lt"/>
                          <a:ea typeface="+mn-ea"/>
                        </a:rPr>
                        <a:t>CHF</a:t>
                      </a:r>
                      <a:r>
                        <a:rPr lang="en-US" sz="1100" dirty="0">
                          <a:effectLst/>
                          <a:latin typeface="+mn-lt"/>
                        </a:rPr>
                        <a:t> </a:t>
                      </a:r>
                      <a:endParaRPr lang="en-US" sz="1100" dirty="0">
                        <a:effectLst/>
                        <a:latin typeface="+mn-lt"/>
                        <a:ea typeface="Calibri"/>
                      </a:endParaRPr>
                    </a:p>
                  </a:txBody>
                  <a:tcPr marL="68580" marR="68580" marT="0" marB="0"/>
                </a:tc>
              </a:tr>
              <a:tr h="1808536">
                <a:tc>
                  <a:txBody>
                    <a:bodyPr/>
                    <a:lstStyle/>
                    <a:p>
                      <a:pPr marL="0" marR="0" algn="ctr">
                        <a:spcBef>
                          <a:spcPts val="0"/>
                        </a:spcBef>
                        <a:spcAft>
                          <a:spcPts val="0"/>
                        </a:spcAft>
                      </a:pPr>
                      <a:endParaRPr lang="en-US" sz="1200" dirty="0" smtClean="0">
                        <a:effectLst/>
                      </a:endParaRPr>
                    </a:p>
                    <a:p>
                      <a:pPr marL="0" marR="0" algn="ctr">
                        <a:spcBef>
                          <a:spcPts val="0"/>
                        </a:spcBef>
                        <a:spcAft>
                          <a:spcPts val="0"/>
                        </a:spcAft>
                      </a:pPr>
                      <a:endParaRPr lang="en-US" sz="1200" dirty="0" smtClean="0">
                        <a:effectLst/>
                      </a:endParaRPr>
                    </a:p>
                    <a:p>
                      <a:pPr marL="0" marR="0" algn="ctr">
                        <a:spcBef>
                          <a:spcPts val="0"/>
                        </a:spcBef>
                        <a:spcAft>
                          <a:spcPts val="0"/>
                        </a:spcAft>
                      </a:pPr>
                      <a:endParaRPr lang="en-US" sz="1200" dirty="0" smtClean="0">
                        <a:effectLst/>
                      </a:endParaRPr>
                    </a:p>
                    <a:p>
                      <a:pPr marL="0" marR="0" algn="ctr">
                        <a:spcBef>
                          <a:spcPts val="0"/>
                        </a:spcBef>
                        <a:spcAft>
                          <a:spcPts val="0"/>
                        </a:spcAft>
                      </a:pPr>
                      <a:r>
                        <a:rPr lang="en-US" sz="1200" dirty="0" smtClean="0">
                          <a:effectLst/>
                        </a:rPr>
                        <a:t>Top 6-10%</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000" b="0" dirty="0" smtClean="0">
                        <a:effectLst/>
                        <a:latin typeface="+mn-lt"/>
                        <a:ea typeface="Calibri"/>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000" b="0" dirty="0" smtClean="0">
                        <a:effectLst/>
                        <a:latin typeface="+mn-lt"/>
                        <a:ea typeface="Calibri"/>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000" b="0" u="sng" dirty="0" smtClean="0">
                          <a:effectLst/>
                          <a:latin typeface="+mn-lt"/>
                          <a:ea typeface="Calibri"/>
                        </a:rPr>
                        <a:t>Range</a:t>
                      </a:r>
                      <a:endParaRPr lang="en-US" sz="1000" b="0" dirty="0" smtClean="0">
                        <a:effectLst/>
                        <a:latin typeface="+mn-lt"/>
                        <a:ea typeface="Calibri"/>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000" b="0" dirty="0" smtClean="0">
                          <a:effectLst/>
                          <a:latin typeface="+mn-lt"/>
                          <a:ea typeface="Calibri"/>
                        </a:rPr>
                        <a:t>$7.1K - $12K </a:t>
                      </a:r>
                      <a:endParaRPr lang="en-US" sz="1000" dirty="0" smtClean="0">
                        <a:effectLst/>
                        <a:latin typeface="+mn-lt"/>
                        <a:ea typeface="Calibri"/>
                      </a:endParaRPr>
                    </a:p>
                  </a:txBody>
                  <a:tcPr marL="68580" marR="68580" marT="0" marB="0" anchor="ctr"/>
                </a:tc>
                <a:tc>
                  <a:txBody>
                    <a:bodyPr/>
                    <a:lstStyle/>
                    <a:p>
                      <a:pPr marL="0" marR="0" algn="ctr">
                        <a:spcBef>
                          <a:spcPts val="0"/>
                        </a:spcBef>
                        <a:spcAft>
                          <a:spcPts val="0"/>
                        </a:spcAft>
                      </a:pPr>
                      <a:r>
                        <a:rPr lang="en-US" sz="1100" b="1" dirty="0" smtClean="0">
                          <a:effectLst/>
                          <a:latin typeface="+mn-lt"/>
                        </a:rPr>
                        <a:t>8,570</a:t>
                      </a:r>
                    </a:p>
                  </a:txBody>
                  <a:tcPr marL="68580" marR="68580" marT="0" marB="0" anchor="ctr"/>
                </a:tc>
                <a:tc>
                  <a:txBody>
                    <a:bodyPr/>
                    <a:lstStyle/>
                    <a:p>
                      <a:pPr marL="0" marR="0" algn="ctr">
                        <a:spcBef>
                          <a:spcPts val="0"/>
                        </a:spcBef>
                        <a:spcAft>
                          <a:spcPts val="0"/>
                        </a:spcAft>
                      </a:pPr>
                      <a:r>
                        <a:rPr lang="en-US" sz="1100" dirty="0" smtClean="0">
                          <a:effectLst/>
                          <a:latin typeface="+mn-lt"/>
                        </a:rPr>
                        <a:t> </a:t>
                      </a:r>
                      <a:r>
                        <a:rPr lang="en-US" sz="1100" u="sng" dirty="0" smtClean="0">
                          <a:effectLst/>
                          <a:latin typeface="+mn-lt"/>
                        </a:rPr>
                        <a:t>0-18</a:t>
                      </a:r>
                      <a:r>
                        <a:rPr lang="en-US" sz="1100" dirty="0" smtClean="0">
                          <a:effectLst/>
                          <a:latin typeface="+mn-lt"/>
                        </a:rPr>
                        <a:t>: </a:t>
                      </a:r>
                    </a:p>
                    <a:p>
                      <a:pPr marL="0" marR="0" algn="ctr">
                        <a:spcBef>
                          <a:spcPts val="0"/>
                        </a:spcBef>
                        <a:spcAft>
                          <a:spcPts val="0"/>
                        </a:spcAft>
                      </a:pPr>
                      <a:r>
                        <a:rPr lang="en-US" sz="1100" dirty="0" smtClean="0">
                          <a:effectLst/>
                          <a:latin typeface="+mn-lt"/>
                        </a:rPr>
                        <a:t>2,319</a:t>
                      </a:r>
                    </a:p>
                    <a:p>
                      <a:pPr marL="0" marR="0" algn="ctr">
                        <a:spcBef>
                          <a:spcPts val="0"/>
                        </a:spcBef>
                        <a:spcAft>
                          <a:spcPts val="0"/>
                        </a:spcAft>
                      </a:pPr>
                      <a:endParaRPr lang="en-US" sz="1100" dirty="0" smtClean="0">
                        <a:effectLst/>
                        <a:latin typeface="+mn-lt"/>
                      </a:endParaRPr>
                    </a:p>
                    <a:p>
                      <a:pPr marL="0" marR="0" algn="ctr">
                        <a:spcBef>
                          <a:spcPts val="0"/>
                        </a:spcBef>
                        <a:spcAft>
                          <a:spcPts val="0"/>
                        </a:spcAft>
                      </a:pPr>
                      <a:endParaRPr lang="en-US" sz="1100" dirty="0" smtClean="0">
                        <a:effectLst/>
                        <a:latin typeface="+mn-lt"/>
                      </a:endParaRPr>
                    </a:p>
                    <a:p>
                      <a:pPr marL="0" marR="0" algn="ctr">
                        <a:spcBef>
                          <a:spcPts val="0"/>
                        </a:spcBef>
                        <a:spcAft>
                          <a:spcPts val="0"/>
                        </a:spcAft>
                      </a:pPr>
                      <a:r>
                        <a:rPr lang="en-US" sz="1100" u="sng" dirty="0" smtClean="0">
                          <a:effectLst/>
                          <a:latin typeface="+mn-lt"/>
                        </a:rPr>
                        <a:t>19-64:</a:t>
                      </a:r>
                      <a:r>
                        <a:rPr lang="en-US" sz="1100" dirty="0" smtClean="0">
                          <a:effectLst/>
                          <a:latin typeface="+mn-lt"/>
                        </a:rPr>
                        <a:t> </a:t>
                      </a:r>
                    </a:p>
                    <a:p>
                      <a:pPr marL="0" marR="0" algn="ctr">
                        <a:spcBef>
                          <a:spcPts val="0"/>
                        </a:spcBef>
                        <a:spcAft>
                          <a:spcPts val="0"/>
                        </a:spcAft>
                      </a:pPr>
                      <a:r>
                        <a:rPr lang="en-US" sz="1100" dirty="0" smtClean="0">
                          <a:effectLst/>
                          <a:latin typeface="+mn-lt"/>
                        </a:rPr>
                        <a:t>6,212</a:t>
                      </a:r>
                    </a:p>
                    <a:p>
                      <a:pPr marL="0" marR="0" algn="ctr">
                        <a:spcBef>
                          <a:spcPts val="0"/>
                        </a:spcBef>
                        <a:spcAft>
                          <a:spcPts val="0"/>
                        </a:spcAft>
                      </a:pPr>
                      <a:endParaRPr lang="en-US" sz="1100" dirty="0" smtClean="0">
                        <a:effectLst/>
                        <a:latin typeface="+mn-lt"/>
                      </a:endParaRPr>
                    </a:p>
                    <a:p>
                      <a:pPr marL="0" marR="0" algn="ctr">
                        <a:spcBef>
                          <a:spcPts val="0"/>
                        </a:spcBef>
                        <a:spcAft>
                          <a:spcPts val="0"/>
                        </a:spcAft>
                      </a:pPr>
                      <a:endParaRPr lang="en-US" sz="1100" dirty="0" smtClean="0">
                        <a:effectLst/>
                        <a:latin typeface="+mn-lt"/>
                      </a:endParaRPr>
                    </a:p>
                    <a:p>
                      <a:pPr marL="0" marR="0" algn="ctr">
                        <a:spcBef>
                          <a:spcPts val="0"/>
                        </a:spcBef>
                        <a:spcAft>
                          <a:spcPts val="0"/>
                        </a:spcAft>
                      </a:pPr>
                      <a:r>
                        <a:rPr lang="en-US" sz="1100" u="sng" dirty="0" smtClean="0">
                          <a:effectLst/>
                          <a:latin typeface="+mn-lt"/>
                        </a:rPr>
                        <a:t>65+:</a:t>
                      </a:r>
                      <a:r>
                        <a:rPr lang="en-US" sz="1100" u="none" baseline="0" dirty="0" smtClean="0">
                          <a:effectLst/>
                          <a:latin typeface="+mn-lt"/>
                        </a:rPr>
                        <a:t> </a:t>
                      </a:r>
                    </a:p>
                    <a:p>
                      <a:pPr marL="0" marR="0" algn="ctr">
                        <a:spcBef>
                          <a:spcPts val="0"/>
                        </a:spcBef>
                        <a:spcAft>
                          <a:spcPts val="0"/>
                        </a:spcAft>
                      </a:pPr>
                      <a:r>
                        <a:rPr lang="en-US" sz="1100" u="none" baseline="0" dirty="0" smtClean="0">
                          <a:effectLst/>
                          <a:latin typeface="+mn-lt"/>
                        </a:rPr>
                        <a:t>39</a:t>
                      </a:r>
                      <a:endParaRPr lang="en-US" sz="1100" dirty="0" smtClean="0">
                        <a:effectLst/>
                        <a:latin typeface="+mn-lt"/>
                      </a:endParaRPr>
                    </a:p>
                  </a:txBody>
                  <a:tcPr marL="68580" marR="68580" marT="0" marB="0"/>
                </a:tc>
                <a:tc>
                  <a:txBody>
                    <a:bodyPr/>
                    <a:lstStyle/>
                    <a:p>
                      <a:pPr marL="0" marR="0" algn="ctr">
                        <a:spcBef>
                          <a:spcPts val="0"/>
                        </a:spcBef>
                        <a:spcAft>
                          <a:spcPts val="0"/>
                        </a:spcAft>
                      </a:pPr>
                      <a:r>
                        <a:rPr lang="en-US" sz="1100" dirty="0">
                          <a:effectLst/>
                          <a:latin typeface="+mn-lt"/>
                        </a:rPr>
                        <a:t> </a:t>
                      </a:r>
                      <a:r>
                        <a:rPr lang="en-US" sz="1100" u="sng" dirty="0" smtClean="0">
                          <a:effectLst/>
                          <a:latin typeface="+mn-lt"/>
                        </a:rPr>
                        <a:t>0-18</a:t>
                      </a:r>
                      <a:r>
                        <a:rPr lang="en-US" sz="1100" dirty="0" smtClean="0">
                          <a:effectLst/>
                          <a:latin typeface="+mn-lt"/>
                        </a:rPr>
                        <a:t>: </a:t>
                      </a:r>
                    </a:p>
                    <a:p>
                      <a:pPr marL="0" marR="0" algn="ctr">
                        <a:spcBef>
                          <a:spcPts val="0"/>
                        </a:spcBef>
                        <a:spcAft>
                          <a:spcPts val="0"/>
                        </a:spcAft>
                      </a:pPr>
                      <a:r>
                        <a:rPr lang="en-US" sz="1100" dirty="0" smtClean="0">
                          <a:effectLst/>
                          <a:latin typeface="+mn-lt"/>
                        </a:rPr>
                        <a:t>$9.2 K</a:t>
                      </a:r>
                    </a:p>
                    <a:p>
                      <a:pPr marL="0" marR="0" algn="ctr">
                        <a:spcBef>
                          <a:spcPts val="0"/>
                        </a:spcBef>
                        <a:spcAft>
                          <a:spcPts val="0"/>
                        </a:spcAft>
                      </a:pPr>
                      <a:endParaRPr lang="en-US" sz="1100" dirty="0" smtClean="0">
                        <a:effectLst/>
                        <a:latin typeface="+mn-lt"/>
                      </a:endParaRPr>
                    </a:p>
                    <a:p>
                      <a:pPr marL="0" marR="0" algn="ctr">
                        <a:spcBef>
                          <a:spcPts val="0"/>
                        </a:spcBef>
                        <a:spcAft>
                          <a:spcPts val="0"/>
                        </a:spcAft>
                      </a:pPr>
                      <a:endParaRPr lang="en-US" sz="1100" dirty="0" smtClean="0">
                        <a:effectLst/>
                        <a:latin typeface="+mn-lt"/>
                      </a:endParaRPr>
                    </a:p>
                    <a:p>
                      <a:pPr marL="0" marR="0" algn="ctr">
                        <a:spcBef>
                          <a:spcPts val="0"/>
                        </a:spcBef>
                        <a:spcAft>
                          <a:spcPts val="0"/>
                        </a:spcAft>
                      </a:pPr>
                      <a:r>
                        <a:rPr lang="en-US" sz="1100" u="sng" dirty="0" smtClean="0">
                          <a:effectLst/>
                          <a:latin typeface="+mn-lt"/>
                        </a:rPr>
                        <a:t>19-64</a:t>
                      </a:r>
                      <a:r>
                        <a:rPr lang="en-US" sz="1100" dirty="0" smtClean="0">
                          <a:effectLst/>
                          <a:latin typeface="+mn-lt"/>
                        </a:rPr>
                        <a:t>: </a:t>
                      </a:r>
                    </a:p>
                    <a:p>
                      <a:pPr marL="0" marR="0" algn="ctr">
                        <a:spcBef>
                          <a:spcPts val="0"/>
                        </a:spcBef>
                        <a:spcAft>
                          <a:spcPts val="0"/>
                        </a:spcAft>
                      </a:pPr>
                      <a:r>
                        <a:rPr lang="en-US" sz="1100" dirty="0" smtClean="0">
                          <a:effectLst/>
                          <a:latin typeface="+mn-lt"/>
                        </a:rPr>
                        <a:t>$9.3 K</a:t>
                      </a:r>
                    </a:p>
                    <a:p>
                      <a:pPr marL="0" marR="0" algn="ctr">
                        <a:spcBef>
                          <a:spcPts val="0"/>
                        </a:spcBef>
                        <a:spcAft>
                          <a:spcPts val="0"/>
                        </a:spcAft>
                      </a:pPr>
                      <a:endParaRPr lang="en-US" sz="1100" dirty="0" smtClean="0">
                        <a:effectLst/>
                        <a:latin typeface="+mn-lt"/>
                      </a:endParaRPr>
                    </a:p>
                    <a:p>
                      <a:pPr marL="0" marR="0" algn="ctr">
                        <a:spcBef>
                          <a:spcPts val="0"/>
                        </a:spcBef>
                        <a:spcAft>
                          <a:spcPts val="0"/>
                        </a:spcAft>
                      </a:pPr>
                      <a:endParaRPr lang="en-US" sz="1100" dirty="0" smtClean="0">
                        <a:effectLst/>
                        <a:latin typeface="+mn-lt"/>
                      </a:endParaRPr>
                    </a:p>
                    <a:p>
                      <a:pPr marL="0" marR="0" algn="ctr">
                        <a:spcBef>
                          <a:spcPts val="0"/>
                        </a:spcBef>
                        <a:spcAft>
                          <a:spcPts val="0"/>
                        </a:spcAft>
                      </a:pPr>
                      <a:r>
                        <a:rPr lang="en-US" sz="1100" u="sng" dirty="0" smtClean="0">
                          <a:effectLst/>
                          <a:latin typeface="+mn-lt"/>
                        </a:rPr>
                        <a:t>65+:</a:t>
                      </a:r>
                      <a:r>
                        <a:rPr lang="en-US" sz="1100" u="none" baseline="0" dirty="0" smtClean="0">
                          <a:effectLst/>
                          <a:latin typeface="+mn-lt"/>
                        </a:rPr>
                        <a:t> </a:t>
                      </a:r>
                    </a:p>
                    <a:p>
                      <a:pPr marL="0" marR="0" algn="ctr">
                        <a:spcBef>
                          <a:spcPts val="0"/>
                        </a:spcBef>
                        <a:spcAft>
                          <a:spcPts val="0"/>
                        </a:spcAft>
                      </a:pPr>
                      <a:r>
                        <a:rPr lang="en-US" sz="1100" u="none" baseline="0" dirty="0" smtClean="0">
                          <a:effectLst/>
                          <a:latin typeface="+mn-lt"/>
                        </a:rPr>
                        <a:t>$10.1 K</a:t>
                      </a:r>
                    </a:p>
                    <a:p>
                      <a:pPr marL="0" marR="0" algn="ctr">
                        <a:spcBef>
                          <a:spcPts val="0"/>
                        </a:spcBef>
                        <a:spcAft>
                          <a:spcPts val="0"/>
                        </a:spcAft>
                      </a:pPr>
                      <a:endParaRPr lang="en-US" sz="1100" u="none" baseline="0" dirty="0" smtClean="0">
                        <a:effectLst/>
                        <a:latin typeface="+mn-lt"/>
                      </a:endParaRPr>
                    </a:p>
                  </a:txBody>
                  <a:tcPr marL="68580" marR="68580" marT="0" marB="0"/>
                </a:tc>
                <a:tc>
                  <a:txBody>
                    <a:bodyPr/>
                    <a:lstStyle/>
                    <a:p>
                      <a:pPr marL="0" marR="0" algn="ctr">
                        <a:spcBef>
                          <a:spcPts val="0"/>
                        </a:spcBef>
                        <a:spcAft>
                          <a:spcPts val="0"/>
                        </a:spcAft>
                      </a:pPr>
                      <a:r>
                        <a:rPr lang="en-US" sz="1100" b="1" dirty="0" smtClean="0">
                          <a:effectLst/>
                          <a:latin typeface="+mn-lt"/>
                        </a:rPr>
                        <a:t>$80.1 M</a:t>
                      </a:r>
                      <a:endParaRPr lang="en-US" sz="1100" b="1" dirty="0">
                        <a:effectLst/>
                        <a:latin typeface="+mn-lt"/>
                        <a:ea typeface="Calibri"/>
                      </a:endParaRPr>
                    </a:p>
                  </a:txBody>
                  <a:tcPr marL="68580" marR="68580" marT="0" marB="0" anchor="ctr"/>
                </a:tc>
                <a:tc>
                  <a:txBody>
                    <a:bodyPr/>
                    <a:lstStyle/>
                    <a:p>
                      <a:pPr marL="228600" marR="0" indent="-228600" algn="l">
                        <a:spcBef>
                          <a:spcPts val="0"/>
                        </a:spcBef>
                        <a:spcAft>
                          <a:spcPts val="0"/>
                        </a:spcAft>
                        <a:buAutoNum type="arabicParenR"/>
                      </a:pPr>
                      <a:r>
                        <a:rPr lang="en-US" sz="1100" dirty="0" smtClean="0">
                          <a:effectLst/>
                          <a:latin typeface="+mn-lt"/>
                          <a:ea typeface="+mn-ea"/>
                        </a:rPr>
                        <a:t>Hypertension</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sz="1100" dirty="0" smtClean="0">
                          <a:effectLst/>
                          <a:latin typeface="+mn-lt"/>
                          <a:ea typeface="Calibri"/>
                        </a:rPr>
                        <a:t>Asthma/COPD</a:t>
                      </a:r>
                    </a:p>
                    <a:p>
                      <a:pPr marL="228600" marR="0" indent="-228600" algn="l">
                        <a:spcBef>
                          <a:spcPts val="0"/>
                        </a:spcBef>
                        <a:spcAft>
                          <a:spcPts val="0"/>
                        </a:spcAft>
                        <a:buAutoNum type="arabicParenR"/>
                      </a:pPr>
                      <a:r>
                        <a:rPr lang="en-US" sz="1100" dirty="0" smtClean="0">
                          <a:effectLst/>
                          <a:latin typeface="+mn-lt"/>
                          <a:ea typeface="Calibri"/>
                        </a:rPr>
                        <a:t>Diabetes</a:t>
                      </a:r>
                    </a:p>
                    <a:p>
                      <a:pPr marL="228600" marR="0" indent="-228600" algn="l">
                        <a:spcBef>
                          <a:spcPts val="0"/>
                        </a:spcBef>
                        <a:spcAft>
                          <a:spcPts val="0"/>
                        </a:spcAft>
                        <a:buAutoNum type="arabicParenR"/>
                      </a:pPr>
                      <a:r>
                        <a:rPr lang="en-US" sz="1100" dirty="0" smtClean="0">
                          <a:effectLst/>
                          <a:latin typeface="+mn-lt"/>
                          <a:ea typeface="Calibri"/>
                        </a:rPr>
                        <a:t>Obesity</a:t>
                      </a:r>
                    </a:p>
                    <a:p>
                      <a:pPr marL="228600" marR="0" indent="-228600" algn="l">
                        <a:spcBef>
                          <a:spcPts val="0"/>
                        </a:spcBef>
                        <a:spcAft>
                          <a:spcPts val="0"/>
                        </a:spcAft>
                        <a:buAutoNum type="arabicParenR"/>
                      </a:pPr>
                      <a:r>
                        <a:rPr lang="en-US" sz="1100" dirty="0" smtClean="0">
                          <a:effectLst/>
                          <a:latin typeface="+mn-lt"/>
                          <a:ea typeface="Calibri"/>
                        </a:rPr>
                        <a:t>Allergic</a:t>
                      </a:r>
                      <a:r>
                        <a:rPr lang="en-US" sz="1100" baseline="0" dirty="0" smtClean="0">
                          <a:effectLst/>
                          <a:latin typeface="+mn-lt"/>
                          <a:ea typeface="Calibri"/>
                        </a:rPr>
                        <a:t> </a:t>
                      </a:r>
                      <a:r>
                        <a:rPr lang="en-US" sz="1100" dirty="0" smtClean="0">
                          <a:effectLst/>
                          <a:latin typeface="+mn-lt"/>
                          <a:ea typeface="Calibri"/>
                        </a:rPr>
                        <a:t>rhinitis/</a:t>
                      </a:r>
                      <a:r>
                        <a:rPr lang="en-US" sz="1100" baseline="0" dirty="0" smtClean="0">
                          <a:effectLst/>
                          <a:latin typeface="+mn-lt"/>
                          <a:ea typeface="Calibri"/>
                        </a:rPr>
                        <a:t> s</a:t>
                      </a:r>
                      <a:r>
                        <a:rPr lang="en-US" sz="1100" dirty="0" smtClean="0">
                          <a:effectLst/>
                          <a:latin typeface="+mn-lt"/>
                          <a:ea typeface="Calibri"/>
                        </a:rPr>
                        <a:t>inusitis </a:t>
                      </a:r>
                    </a:p>
                    <a:p>
                      <a:pPr marL="228600" marR="0" indent="-228600" algn="l">
                        <a:spcBef>
                          <a:spcPts val="0"/>
                        </a:spcBef>
                        <a:spcAft>
                          <a:spcPts val="0"/>
                        </a:spcAft>
                        <a:buAutoNum type="arabicParenR"/>
                      </a:pPr>
                      <a:r>
                        <a:rPr lang="en-US" sz="1100" baseline="0" dirty="0" smtClean="0">
                          <a:effectLst/>
                          <a:latin typeface="+mn-lt"/>
                          <a:ea typeface="+mn-ea"/>
                        </a:rPr>
                        <a:t>Hyperlipidemia </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sz="1100" dirty="0" smtClean="0">
                          <a:effectLst/>
                          <a:latin typeface="+mn-lt"/>
                          <a:ea typeface="+mn-ea"/>
                        </a:rPr>
                        <a:t>Behavior</a:t>
                      </a:r>
                      <a:r>
                        <a:rPr lang="en-US" sz="1100" baseline="0" dirty="0" smtClean="0">
                          <a:effectLst/>
                          <a:latin typeface="+mn-lt"/>
                          <a:ea typeface="+mn-ea"/>
                        </a:rPr>
                        <a:t> Problems</a:t>
                      </a:r>
                    </a:p>
                    <a:p>
                      <a:pPr marL="228600" marR="0" indent="-228600" algn="l">
                        <a:spcBef>
                          <a:spcPts val="0"/>
                        </a:spcBef>
                        <a:spcAft>
                          <a:spcPts val="0"/>
                        </a:spcAft>
                        <a:buAutoNum type="arabicParenR"/>
                      </a:pPr>
                      <a:r>
                        <a:rPr lang="en-US" sz="1100" dirty="0" smtClean="0">
                          <a:effectLst/>
                          <a:latin typeface="+mn-lt"/>
                          <a:ea typeface="Calibri"/>
                        </a:rPr>
                        <a:t>Depression</a:t>
                      </a:r>
                    </a:p>
                    <a:p>
                      <a:pPr marL="228600" marR="0" indent="-228600" algn="l">
                        <a:spcBef>
                          <a:spcPts val="0"/>
                        </a:spcBef>
                        <a:spcAft>
                          <a:spcPts val="0"/>
                        </a:spcAft>
                        <a:buAutoNum type="arabicParenR"/>
                      </a:pPr>
                      <a:r>
                        <a:rPr lang="en-US" sz="1100" dirty="0" smtClean="0">
                          <a:effectLst/>
                          <a:latin typeface="+mn-lt"/>
                          <a:ea typeface="Calibri"/>
                        </a:rPr>
                        <a:t>Personality Disorders</a:t>
                      </a:r>
                    </a:p>
                    <a:p>
                      <a:pPr marL="228600" marR="0" indent="-228600" algn="l">
                        <a:spcBef>
                          <a:spcPts val="0"/>
                        </a:spcBef>
                        <a:spcAft>
                          <a:spcPts val="0"/>
                        </a:spcAft>
                        <a:buAutoNum type="arabicParenR"/>
                      </a:pPr>
                      <a:r>
                        <a:rPr lang="en-US" sz="1100" dirty="0" smtClean="0">
                          <a:effectLst/>
                          <a:latin typeface="+mn-lt"/>
                          <a:ea typeface="Calibri"/>
                        </a:rPr>
                        <a:t>HIV/AIDS</a:t>
                      </a:r>
                      <a:endParaRPr lang="en-US" sz="1100" dirty="0">
                        <a:effectLst/>
                        <a:latin typeface="+mn-lt"/>
                        <a:ea typeface="Calibri"/>
                      </a:endParaRPr>
                    </a:p>
                  </a:txBody>
                  <a:tcPr marL="68580" marR="68580" marT="0" marB="0"/>
                </a:tc>
              </a:tr>
            </a:tbl>
          </a:graphicData>
        </a:graphic>
      </p:graphicFrame>
    </p:spTree>
    <p:extLst>
      <p:ext uri="{BB962C8B-B14F-4D97-AF65-F5344CB8AC3E}">
        <p14:creationId xmlns:p14="http://schemas.microsoft.com/office/powerpoint/2010/main" val="2032495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Agenda</a:t>
            </a:r>
            <a:endParaRPr lang="en-US" b="1" dirty="0"/>
          </a:p>
        </p:txBody>
      </p:sp>
      <p:sp>
        <p:nvSpPr>
          <p:cNvPr id="5" name="Content Placeholder 4"/>
          <p:cNvSpPr>
            <a:spLocks noGrp="1"/>
          </p:cNvSpPr>
          <p:nvPr>
            <p:ph idx="1"/>
          </p:nvPr>
        </p:nvSpPr>
        <p:spPr/>
        <p:txBody>
          <a:bodyPr/>
          <a:lstStyle/>
          <a:p>
            <a:pPr>
              <a:lnSpc>
                <a:spcPct val="150000"/>
              </a:lnSpc>
            </a:pPr>
            <a:r>
              <a:rPr lang="en-US" b="1" dirty="0" smtClean="0"/>
              <a:t>Introductions</a:t>
            </a:r>
          </a:p>
          <a:p>
            <a:pPr>
              <a:lnSpc>
                <a:spcPct val="150000"/>
              </a:lnSpc>
            </a:pPr>
            <a:r>
              <a:rPr lang="en-US" b="1" dirty="0" smtClean="0"/>
              <a:t>Health Home Core Measures</a:t>
            </a:r>
          </a:p>
          <a:p>
            <a:pPr lvl="1">
              <a:lnSpc>
                <a:spcPct val="150000"/>
              </a:lnSpc>
            </a:pPr>
            <a:r>
              <a:rPr lang="en-US" b="1" dirty="0" smtClean="0"/>
              <a:t>Review</a:t>
            </a:r>
          </a:p>
          <a:p>
            <a:pPr lvl="1">
              <a:lnSpc>
                <a:spcPct val="150000"/>
              </a:lnSpc>
            </a:pPr>
            <a:r>
              <a:rPr lang="en-US" b="1" dirty="0" smtClean="0"/>
              <a:t>Consideration for other measures</a:t>
            </a:r>
            <a:endParaRPr lang="en-US" b="1" dirty="0"/>
          </a:p>
          <a:p>
            <a:pPr>
              <a:lnSpc>
                <a:spcPct val="150000"/>
              </a:lnSpc>
            </a:pPr>
            <a:r>
              <a:rPr lang="en-US" b="1" dirty="0" smtClean="0"/>
              <a:t>Five-Year Quality Strategy Discussion</a:t>
            </a:r>
            <a:endParaRPr lang="en-US" b="1" dirty="0"/>
          </a:p>
        </p:txBody>
      </p:sp>
      <p:pic>
        <p:nvPicPr>
          <p:cNvPr id="6" name="Picture 5"/>
          <p:cNvPicPr/>
          <p:nvPr/>
        </p:nvPicPr>
        <p:blipFill rotWithShape="1">
          <a:blip r:embed="rId2" cstate="print">
            <a:extLst>
              <a:ext uri="{28A0092B-C50C-407E-A947-70E740481C1C}">
                <a14:useLocalDpi xmlns:a14="http://schemas.microsoft.com/office/drawing/2010/main" val="0"/>
              </a:ext>
            </a:extLst>
          </a:blip>
          <a:srcRect t="3521"/>
          <a:stretch/>
        </p:blipFill>
        <p:spPr bwMode="auto">
          <a:xfrm>
            <a:off x="6858000" y="0"/>
            <a:ext cx="2286000" cy="1752600"/>
          </a:xfrm>
          <a:prstGeom prst="rect">
            <a:avLst/>
          </a:prstGeom>
          <a:ln>
            <a:noFill/>
          </a:ln>
          <a:extLst>
            <a:ext uri="{53640926-AAD7-44D8-BBD7-CCE9431645EC}">
              <a14:shadowObscured xmlns:a14="http://schemas.microsoft.com/office/drawing/2010/main"/>
            </a:ext>
          </a:extLst>
        </p:spPr>
      </p:pic>
      <p:sp>
        <p:nvSpPr>
          <p:cNvPr id="2" name="Slide Number Placeholder 1"/>
          <p:cNvSpPr>
            <a:spLocks noGrp="1"/>
          </p:cNvSpPr>
          <p:nvPr>
            <p:ph type="sldNum" sz="quarter" idx="12"/>
          </p:nvPr>
        </p:nvSpPr>
        <p:spPr/>
        <p:txBody>
          <a:bodyPr/>
          <a:lstStyle/>
          <a:p>
            <a:fld id="{9B6F55F6-AC38-455F-97AF-FD26844CDD50}" type="slidenum">
              <a:rPr lang="en-US" smtClean="0"/>
              <a:t>2</a:t>
            </a:fld>
            <a:endParaRPr lang="en-US"/>
          </a:p>
        </p:txBody>
      </p:sp>
    </p:spTree>
    <p:extLst>
      <p:ext uri="{BB962C8B-B14F-4D97-AF65-F5344CB8AC3E}">
        <p14:creationId xmlns:p14="http://schemas.microsoft.com/office/powerpoint/2010/main" val="3318347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636"/>
            <a:ext cx="8229600" cy="879764"/>
          </a:xfrm>
        </p:spPr>
        <p:txBody>
          <a:bodyPr>
            <a:normAutofit/>
          </a:bodyPr>
          <a:lstStyle/>
          <a:p>
            <a:r>
              <a:rPr lang="en-US" b="1" dirty="0" smtClean="0"/>
              <a:t>Health Home Measures</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84932282"/>
              </p:ext>
            </p:extLst>
          </p:nvPr>
        </p:nvGraphicFramePr>
        <p:xfrm>
          <a:off x="76200" y="914400"/>
          <a:ext cx="9067800" cy="5750374"/>
        </p:xfrm>
        <a:graphic>
          <a:graphicData uri="http://schemas.openxmlformats.org/drawingml/2006/table">
            <a:tbl>
              <a:tblPr firstRow="1" bandRow="1">
                <a:tableStyleId>{5C22544A-7EE6-4342-B048-85BDC9FD1C3A}</a:tableStyleId>
              </a:tblPr>
              <a:tblGrid>
                <a:gridCol w="3262196"/>
                <a:gridCol w="5805604"/>
              </a:tblGrid>
              <a:tr h="451149">
                <a:tc>
                  <a:txBody>
                    <a:bodyPr/>
                    <a:lstStyle/>
                    <a:p>
                      <a:r>
                        <a:rPr lang="en-US" dirty="0" smtClean="0"/>
                        <a:t>Measure</a:t>
                      </a:r>
                      <a:endParaRPr lang="en-US" dirty="0"/>
                    </a:p>
                  </a:txBody>
                  <a:tcPr/>
                </a:tc>
                <a:tc>
                  <a:txBody>
                    <a:bodyPr/>
                    <a:lstStyle/>
                    <a:p>
                      <a:r>
                        <a:rPr lang="en-US" dirty="0" smtClean="0"/>
                        <a:t>Description</a:t>
                      </a:r>
                      <a:endParaRPr lang="en-US" dirty="0"/>
                    </a:p>
                  </a:txBody>
                  <a:tcPr/>
                </a:tc>
              </a:tr>
              <a:tr h="731548">
                <a:tc>
                  <a:txBody>
                    <a:bodyPr/>
                    <a:lstStyle/>
                    <a:p>
                      <a:pPr algn="l" fontAlgn="ctr"/>
                      <a:r>
                        <a:rPr lang="en-US" sz="1200" b="1" i="0" u="none" strike="noStrike" dirty="0">
                          <a:solidFill>
                            <a:srgbClr val="595959"/>
                          </a:solidFill>
                          <a:effectLst/>
                          <a:latin typeface="Arimo"/>
                        </a:rPr>
                        <a:t>Controlling High Blood Pressure</a:t>
                      </a:r>
                    </a:p>
                  </a:txBody>
                  <a:tcPr marL="85725" marR="0" marT="0" marB="0" anchor="ctr"/>
                </a:tc>
                <a:tc>
                  <a:txBody>
                    <a:bodyPr/>
                    <a:lstStyle/>
                    <a:p>
                      <a:r>
                        <a:rPr lang="en-US" sz="1200" b="0" i="0" u="none" strike="noStrike" kern="1200" baseline="0" dirty="0" smtClean="0">
                          <a:solidFill>
                            <a:schemeClr val="tx1"/>
                          </a:solidFill>
                          <a:latin typeface="Arimo"/>
                          <a:ea typeface="+mn-ea"/>
                          <a:cs typeface="+mn-cs"/>
                        </a:rPr>
                        <a:t>The percentage of patients 18 to 85 years of age who had a diagnosis of hypertension (HTN) and whose blood pressure (BP) was adequately controlled (&lt;140/90 for ages 59 and younger and ) during the measurement year.	</a:t>
                      </a:r>
                    </a:p>
                  </a:txBody>
                  <a:tcPr marL="85725" marR="0" marT="0" marB="0" anchor="b"/>
                </a:tc>
              </a:tr>
              <a:tr h="966239">
                <a:tc>
                  <a:txBody>
                    <a:bodyPr/>
                    <a:lstStyle/>
                    <a:p>
                      <a:pPr algn="l" fontAlgn="ctr"/>
                      <a:r>
                        <a:rPr lang="en-US" sz="1200" b="1" i="0" u="none" strike="noStrike" dirty="0">
                          <a:solidFill>
                            <a:srgbClr val="595959"/>
                          </a:solidFill>
                          <a:effectLst/>
                          <a:latin typeface="Arimo"/>
                        </a:rPr>
                        <a:t>Follow-Up After Hospitalization for Mental Illness</a:t>
                      </a:r>
                    </a:p>
                  </a:txBody>
                  <a:tcPr marL="85725" marR="0" marT="0"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Arimo"/>
                          <a:ea typeface="+mn-ea"/>
                          <a:cs typeface="+mn-cs"/>
                        </a:rPr>
                        <a:t>Percentage of discharges for enrollees age 6 and older who were hospitalized for treatment of selected mental health disorders and who had an outpatient visit, an intensive outpatient encounter, or partial hospitalization with a mental health practitioner within 7 days of discharge and within 30 days of discharge	</a:t>
                      </a:r>
                    </a:p>
                  </a:txBody>
                  <a:tcPr marL="85725" marR="0" marT="0" marB="0" anchor="b"/>
                </a:tc>
              </a:tr>
              <a:tr h="1182696">
                <a:tc>
                  <a:txBody>
                    <a:bodyPr/>
                    <a:lstStyle/>
                    <a:p>
                      <a:pPr algn="l" fontAlgn="ctr"/>
                      <a:r>
                        <a:rPr lang="en-US" sz="1200" b="1" i="0" u="none" strike="noStrike" dirty="0">
                          <a:solidFill>
                            <a:srgbClr val="595959"/>
                          </a:solidFill>
                          <a:effectLst/>
                          <a:latin typeface="Arimo"/>
                        </a:rPr>
                        <a:t>Plan All-Cause Readmission</a:t>
                      </a:r>
                    </a:p>
                  </a:txBody>
                  <a:tcPr marL="85725" marR="0" marT="0" marB="0" anchor="ctr"/>
                </a:tc>
                <a:tc>
                  <a:txBody>
                    <a:bodyPr/>
                    <a:lstStyle/>
                    <a:p>
                      <a:r>
                        <a:rPr lang="en-US" sz="1200" b="0" i="0" u="none" strike="noStrike" kern="1200" baseline="0" dirty="0" smtClean="0">
                          <a:solidFill>
                            <a:schemeClr val="tx1"/>
                          </a:solidFill>
                          <a:latin typeface="Arimo"/>
                          <a:ea typeface="+mn-ea"/>
                          <a:cs typeface="+mn-cs"/>
                        </a:rPr>
                        <a:t>For patients 18 years of age and older, the number of acute inpatient stays during the measurement year that were followed by an acute readmission for any diagnosis within 30 days and the predicted probability of an acute readmission. Data are reported in the following categories:1. Count of Index Hospital Stays* (denominator)2. Count of 30-Day Readmissions (numerator)3. Average Adjusted Probability of Readmission 	</a:t>
                      </a:r>
                    </a:p>
                  </a:txBody>
                  <a:tcPr marL="85725" marR="0" marT="0" marB="0" anchor="b"/>
                </a:tc>
              </a:tr>
              <a:tr h="1188983">
                <a:tc>
                  <a:txBody>
                    <a:bodyPr/>
                    <a:lstStyle/>
                    <a:p>
                      <a:pPr algn="l" fontAlgn="ctr"/>
                      <a:r>
                        <a:rPr lang="en-US" sz="1200" b="1" i="0" u="none" strike="noStrike" dirty="0">
                          <a:solidFill>
                            <a:srgbClr val="595959"/>
                          </a:solidFill>
                          <a:effectLst/>
                          <a:latin typeface="Arimo"/>
                        </a:rPr>
                        <a:t>Initiation and Engagement of Alcohol and Other Drug Dependence Treatment</a:t>
                      </a:r>
                    </a:p>
                  </a:txBody>
                  <a:tcPr marL="85725" marR="0" marT="0"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Arimo"/>
                          <a:ea typeface="+mn-ea"/>
                          <a:cs typeface="+mn-cs"/>
                        </a:rPr>
                        <a:t>Percentage of enrollees age 13 and older with a new episode of alcohol or other drug (AOD) dependence who: (a) Initiated treatment through an inpatient AOD admission, outpatient visit, intensive outpatient encounter, or partial hospitalization within 14 days of the diagnosis (b) Initiated treatment and had two or more additional services with a diagnosis of AOD within 30 days of the initiation visit	</a:t>
                      </a:r>
                    </a:p>
                  </a:txBody>
                  <a:tcPr marL="85725" marR="0" marT="0" marB="0" anchor="b"/>
                </a:tc>
              </a:tr>
              <a:tr h="655656">
                <a:tc>
                  <a:txBody>
                    <a:bodyPr/>
                    <a:lstStyle/>
                    <a:p>
                      <a:pPr algn="l" fontAlgn="ctr"/>
                      <a:r>
                        <a:rPr lang="en-US" sz="1200" b="1" i="0" u="none" strike="noStrike" dirty="0">
                          <a:solidFill>
                            <a:srgbClr val="595959"/>
                          </a:solidFill>
                          <a:effectLst/>
                          <a:latin typeface="Arimo"/>
                        </a:rPr>
                        <a:t>Screening for Clinical Depression and Follow-Up Plan</a:t>
                      </a:r>
                    </a:p>
                  </a:txBody>
                  <a:tcPr marL="85725" marR="0" marT="0" marB="0" anchor="ctr"/>
                </a:tc>
                <a:tc>
                  <a:txBody>
                    <a:bodyPr/>
                    <a:lstStyle/>
                    <a:p>
                      <a:r>
                        <a:rPr lang="en-US" sz="1200" b="0" i="0" u="none" strike="noStrike" kern="1200" baseline="0" dirty="0" smtClean="0">
                          <a:solidFill>
                            <a:schemeClr val="tx1"/>
                          </a:solidFill>
                          <a:latin typeface="Arimo"/>
                          <a:ea typeface="+mn-ea"/>
                          <a:cs typeface="+mn-cs"/>
                        </a:rPr>
                        <a:t>Percentage of patients aged 12 years and older screened for clinical depression using an age appropriate standardized tool AND follow-up plan documented	</a:t>
                      </a:r>
                    </a:p>
                  </a:txBody>
                  <a:tcPr marL="85725" marR="0" marT="0" marB="0" anchor="b"/>
                </a:tc>
              </a:tr>
              <a:tr h="574103">
                <a:tc>
                  <a:txBody>
                    <a:bodyPr/>
                    <a:lstStyle/>
                    <a:p>
                      <a:pPr algn="l" fontAlgn="ctr"/>
                      <a:r>
                        <a:rPr lang="en-US" sz="1200" b="1" i="0" u="none" strike="noStrike" dirty="0">
                          <a:solidFill>
                            <a:srgbClr val="595959"/>
                          </a:solidFill>
                          <a:effectLst/>
                          <a:latin typeface="Arimo"/>
                        </a:rPr>
                        <a:t>Adult Body Mass Index (BMI) Assessment</a:t>
                      </a:r>
                    </a:p>
                  </a:txBody>
                  <a:tcPr marL="85725" marR="0" marT="0" marB="0" anchor="ctr"/>
                </a:tc>
                <a:tc>
                  <a:txBody>
                    <a:bodyPr/>
                    <a:lstStyle/>
                    <a:p>
                      <a:r>
                        <a:rPr lang="en-US" sz="1200" b="0" i="0" u="none" strike="noStrike" kern="1200" baseline="0" dirty="0" smtClean="0">
                          <a:solidFill>
                            <a:schemeClr val="tx1"/>
                          </a:solidFill>
                          <a:latin typeface="Arimo"/>
                          <a:ea typeface="+mn-ea"/>
                          <a:cs typeface="+mn-cs"/>
                        </a:rPr>
                        <a:t>Percentage of enrollees ages 18 to 74 who had an outpatient visit and whose BMI was documented during the measurement year or the year prior to the measurement year	</a:t>
                      </a:r>
                    </a:p>
                  </a:txBody>
                  <a:tcPr marL="85725" marR="0" marT="0" marB="0" anchor="b"/>
                </a:tc>
              </a:tr>
            </a:tbl>
          </a:graphicData>
        </a:graphic>
      </p:graphicFrame>
      <p:pic>
        <p:nvPicPr>
          <p:cNvPr id="5" name="Picture 4"/>
          <p:cNvPicPr/>
          <p:nvPr/>
        </p:nvPicPr>
        <p:blipFill rotWithShape="1">
          <a:blip r:embed="rId2" cstate="print">
            <a:extLst>
              <a:ext uri="{28A0092B-C50C-407E-A947-70E740481C1C}">
                <a14:useLocalDpi xmlns:a14="http://schemas.microsoft.com/office/drawing/2010/main" val="0"/>
              </a:ext>
            </a:extLst>
          </a:blip>
          <a:srcRect t="3521"/>
          <a:stretch/>
        </p:blipFill>
        <p:spPr bwMode="auto">
          <a:xfrm>
            <a:off x="8001000" y="0"/>
            <a:ext cx="1143000" cy="762000"/>
          </a:xfrm>
          <a:prstGeom prst="rect">
            <a:avLst/>
          </a:prstGeom>
          <a:ln>
            <a:noFill/>
          </a:ln>
          <a:extLst>
            <a:ext uri="{53640926-AAD7-44D8-BBD7-CCE9431645EC}">
              <a14:shadowObscured xmlns:a14="http://schemas.microsoft.com/office/drawing/2010/main"/>
            </a:ext>
          </a:extLst>
        </p:spPr>
      </p:pic>
      <p:sp>
        <p:nvSpPr>
          <p:cNvPr id="3" name="Slide Number Placeholder 2"/>
          <p:cNvSpPr>
            <a:spLocks noGrp="1"/>
          </p:cNvSpPr>
          <p:nvPr>
            <p:ph type="sldNum" sz="quarter" idx="12"/>
          </p:nvPr>
        </p:nvSpPr>
        <p:spPr/>
        <p:txBody>
          <a:bodyPr/>
          <a:lstStyle/>
          <a:p>
            <a:fld id="{9B6F55F6-AC38-455F-97AF-FD26844CDD50}" type="slidenum">
              <a:rPr lang="en-US" smtClean="0"/>
              <a:t>3</a:t>
            </a:fld>
            <a:endParaRPr lang="en-US"/>
          </a:p>
        </p:txBody>
      </p:sp>
    </p:spTree>
    <p:extLst>
      <p:ext uri="{BB962C8B-B14F-4D97-AF65-F5344CB8AC3E}">
        <p14:creationId xmlns:p14="http://schemas.microsoft.com/office/powerpoint/2010/main" val="4025835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3157"/>
            <a:ext cx="8229600" cy="1143000"/>
          </a:xfrm>
        </p:spPr>
        <p:txBody>
          <a:bodyPr/>
          <a:lstStyle/>
          <a:p>
            <a:r>
              <a:rPr lang="en-US" b="1" dirty="0" smtClean="0"/>
              <a:t>Health Home Measures Cont’d</a:t>
            </a:r>
            <a:endParaRPr lang="en-US"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03273704"/>
              </p:ext>
            </p:extLst>
          </p:nvPr>
        </p:nvGraphicFramePr>
        <p:xfrm>
          <a:off x="76200" y="1219201"/>
          <a:ext cx="8991600" cy="5006428"/>
        </p:xfrm>
        <a:graphic>
          <a:graphicData uri="http://schemas.openxmlformats.org/drawingml/2006/table">
            <a:tbl>
              <a:tblPr firstRow="1" bandRow="1">
                <a:tableStyleId>{5C22544A-7EE6-4342-B048-85BDC9FD1C3A}</a:tableStyleId>
              </a:tblPr>
              <a:tblGrid>
                <a:gridCol w="3246966"/>
                <a:gridCol w="5744634"/>
              </a:tblGrid>
              <a:tr h="334528">
                <a:tc>
                  <a:txBody>
                    <a:bodyPr/>
                    <a:lstStyle/>
                    <a:p>
                      <a:r>
                        <a:rPr lang="en-US" dirty="0" smtClean="0"/>
                        <a:t>Measure</a:t>
                      </a:r>
                      <a:endParaRPr lang="en-US" dirty="0"/>
                    </a:p>
                  </a:txBody>
                  <a:tcPr/>
                </a:tc>
                <a:tc>
                  <a:txBody>
                    <a:bodyPr/>
                    <a:lstStyle/>
                    <a:p>
                      <a:r>
                        <a:rPr lang="en-US" dirty="0" smtClean="0"/>
                        <a:t>Description</a:t>
                      </a:r>
                      <a:endParaRPr lang="en-US" dirty="0"/>
                    </a:p>
                  </a:txBody>
                  <a:tcPr/>
                </a:tc>
              </a:tr>
              <a:tr h="853439">
                <a:tc>
                  <a:txBody>
                    <a:bodyPr/>
                    <a:lstStyle/>
                    <a:p>
                      <a:pPr algn="l" fontAlgn="ctr"/>
                      <a:r>
                        <a:rPr lang="en-US" sz="1200" b="1" i="0" u="none" strike="noStrike" dirty="0">
                          <a:solidFill>
                            <a:srgbClr val="595959"/>
                          </a:solidFill>
                          <a:effectLst/>
                          <a:latin typeface="Arimo"/>
                        </a:rPr>
                        <a:t>Care Transition Record Transmitted to Health Care Professional</a:t>
                      </a:r>
                    </a:p>
                  </a:txBody>
                  <a:tcPr marL="85725" marR="0" marT="0"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Arimo"/>
                          <a:ea typeface="+mn-ea"/>
                          <a:cs typeface="+mn-cs"/>
                        </a:rPr>
                        <a:t>Percentage of enrollees discharged from an inpatient facility to home or any other site of care for whom a transition record was transmitted to the facility, Health Home provider or primary physician, or other health care professional designated for follow-up care within 24 hours of discharge</a:t>
                      </a:r>
                      <a:r>
                        <a:rPr lang="en-US" sz="1200" b="0" i="0" u="none" strike="noStrike" kern="1200" baseline="0" dirty="0" smtClean="0">
                          <a:solidFill>
                            <a:schemeClr val="tx1"/>
                          </a:solidFill>
                          <a:latin typeface="+mn-lt"/>
                          <a:ea typeface="+mn-ea"/>
                          <a:cs typeface="+mn-cs"/>
                        </a:rPr>
                        <a:t>	</a:t>
                      </a:r>
                    </a:p>
                  </a:txBody>
                  <a:tcPr marL="85725" marR="0" marT="0" marB="0" anchor="b"/>
                </a:tc>
              </a:tr>
              <a:tr h="387402">
                <a:tc>
                  <a:txBody>
                    <a:bodyPr/>
                    <a:lstStyle/>
                    <a:p>
                      <a:pPr algn="l" fontAlgn="ctr"/>
                      <a:r>
                        <a:rPr lang="en-US" sz="1200" b="1" i="0" u="none" strike="noStrike" kern="1200" baseline="0" dirty="0" smtClean="0">
                          <a:solidFill>
                            <a:schemeClr val="tx1">
                              <a:lumMod val="65000"/>
                              <a:lumOff val="35000"/>
                            </a:schemeClr>
                          </a:solidFill>
                          <a:latin typeface="Arimo"/>
                          <a:ea typeface="+mn-ea"/>
                          <a:cs typeface="+mn-cs"/>
                        </a:rPr>
                        <a:t>Emergency Department Visits</a:t>
                      </a:r>
                      <a:endParaRPr lang="en-US" sz="1200" b="1" i="0" u="none" strike="noStrike" dirty="0">
                        <a:solidFill>
                          <a:schemeClr val="tx1">
                            <a:lumMod val="65000"/>
                            <a:lumOff val="35000"/>
                          </a:schemeClr>
                        </a:solidFill>
                        <a:effectLst/>
                        <a:latin typeface="Arimo"/>
                      </a:endParaRPr>
                    </a:p>
                  </a:txBody>
                  <a:tcPr marL="85725" marR="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dk1"/>
                          </a:solidFill>
                          <a:latin typeface="Arimo"/>
                          <a:ea typeface="+mn-ea"/>
                          <a:cs typeface="+mn-cs"/>
                        </a:rPr>
                        <a:t>The rate of emergency department (ED) visits per 1,000 enrollee 	</a:t>
                      </a:r>
                    </a:p>
                  </a:txBody>
                  <a:tcPr anchor="b"/>
                </a:tc>
              </a:tr>
              <a:tr h="374598">
                <a:tc>
                  <a:txBody>
                    <a:bodyPr/>
                    <a:lstStyle/>
                    <a:p>
                      <a:pPr algn="l" fontAlgn="ctr"/>
                      <a:r>
                        <a:rPr lang="en-US" sz="1200" b="1" i="0" u="none" strike="noStrike" kern="1200" baseline="0" dirty="0" smtClean="0">
                          <a:solidFill>
                            <a:schemeClr val="tx1">
                              <a:lumMod val="65000"/>
                              <a:lumOff val="35000"/>
                            </a:schemeClr>
                          </a:solidFill>
                          <a:latin typeface="Arimo"/>
                          <a:ea typeface="+mn-ea"/>
                          <a:cs typeface="+mn-cs"/>
                        </a:rPr>
                        <a:t>Inpatient Utilization</a:t>
                      </a:r>
                      <a:endParaRPr lang="en-US" sz="1200" b="1" i="0" u="none" strike="noStrike" dirty="0">
                        <a:solidFill>
                          <a:schemeClr val="tx1">
                            <a:lumMod val="65000"/>
                            <a:lumOff val="35000"/>
                          </a:schemeClr>
                        </a:solidFill>
                        <a:effectLst/>
                        <a:latin typeface="Arimo"/>
                      </a:endParaRPr>
                    </a:p>
                  </a:txBody>
                  <a:tcPr marL="85725" marR="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dk1"/>
                          </a:solidFill>
                          <a:latin typeface="Arimo"/>
                          <a:ea typeface="+mn-ea"/>
                          <a:cs typeface="+mn-cs"/>
                        </a:rPr>
                        <a:t>The rate of all acute inpatient care and services per 1,000 enrollee 	</a:t>
                      </a:r>
                    </a:p>
                  </a:txBody>
                  <a:tcPr anchor="b"/>
                </a:tc>
              </a:tr>
              <a:tr h="737563">
                <a:tc>
                  <a:txBody>
                    <a:bodyPr/>
                    <a:lstStyle/>
                    <a:p>
                      <a:pPr algn="l" fontAlgn="ctr"/>
                      <a:r>
                        <a:rPr lang="en-US" sz="1200" b="1" i="0" u="none" strike="noStrike" kern="1200" baseline="0" dirty="0" smtClean="0">
                          <a:solidFill>
                            <a:schemeClr val="tx1">
                              <a:lumMod val="65000"/>
                              <a:lumOff val="35000"/>
                            </a:schemeClr>
                          </a:solidFill>
                          <a:latin typeface="Arimo"/>
                          <a:ea typeface="+mn-ea"/>
                          <a:cs typeface="+mn-cs"/>
                        </a:rPr>
                        <a:t>Nursing  Facility Utilization</a:t>
                      </a:r>
                      <a:endParaRPr lang="en-US" sz="1200" b="1" i="0" u="none" strike="noStrike" dirty="0">
                        <a:solidFill>
                          <a:schemeClr val="tx1">
                            <a:lumMod val="65000"/>
                            <a:lumOff val="35000"/>
                          </a:schemeClr>
                        </a:solidFill>
                        <a:effectLst/>
                        <a:latin typeface="Arimo"/>
                      </a:endParaRPr>
                    </a:p>
                  </a:txBody>
                  <a:tcPr marL="85725" marR="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dk1"/>
                          </a:solidFill>
                          <a:latin typeface="Arimo"/>
                          <a:ea typeface="+mn-ea"/>
                          <a:cs typeface="+mn-cs"/>
                        </a:rPr>
                        <a:t>The number of admissions to a nursing facility from the community that result in a short-term (less than 101 days) or long-term stay (greater than or equal to 101 days) during the measurement year per 1,000 enrollee months 	</a:t>
                      </a:r>
                    </a:p>
                  </a:txBody>
                  <a:tcPr anchor="b"/>
                </a:tc>
              </a:tr>
              <a:tr h="554683">
                <a:tc>
                  <a:txBody>
                    <a:bodyPr/>
                    <a:lstStyle/>
                    <a:p>
                      <a:r>
                        <a:rPr lang="en-US" sz="1200" b="1" dirty="0" smtClean="0">
                          <a:solidFill>
                            <a:schemeClr val="tx1">
                              <a:lumMod val="65000"/>
                              <a:lumOff val="35000"/>
                            </a:schemeClr>
                          </a:solidFill>
                          <a:latin typeface="Arimo"/>
                        </a:rPr>
                        <a:t>Low</a:t>
                      </a:r>
                      <a:r>
                        <a:rPr lang="en-US" sz="1200" b="1" baseline="0" dirty="0" smtClean="0">
                          <a:solidFill>
                            <a:schemeClr val="tx1">
                              <a:lumMod val="65000"/>
                              <a:lumOff val="35000"/>
                            </a:schemeClr>
                          </a:solidFill>
                          <a:latin typeface="Arimo"/>
                        </a:rPr>
                        <a:t> Acuity Non-Emergent Emergency Department Visits</a:t>
                      </a:r>
                      <a:endParaRPr lang="en-US" sz="1200" b="1" dirty="0">
                        <a:solidFill>
                          <a:schemeClr val="tx1">
                            <a:lumMod val="65000"/>
                            <a:lumOff val="35000"/>
                          </a:schemeClr>
                        </a:solidFill>
                        <a:latin typeface="Arimo"/>
                      </a:endParaRPr>
                    </a:p>
                  </a:txBody>
                  <a:tcPr/>
                </a:tc>
                <a:tc>
                  <a:txBody>
                    <a:bodyPr/>
                    <a:lstStyle/>
                    <a:p>
                      <a:r>
                        <a:rPr lang="en-US" sz="1200" dirty="0" smtClean="0">
                          <a:latin typeface="Arimo"/>
                        </a:rPr>
                        <a:t>The number of emergency department visits which enrollee</a:t>
                      </a:r>
                      <a:r>
                        <a:rPr lang="en-US" sz="1200" baseline="0" dirty="0" smtClean="0">
                          <a:latin typeface="Arimo"/>
                        </a:rPr>
                        <a:t> presented a low-acuity medical condition based on 500 ICD-9 codes per 1,000 enrollee</a:t>
                      </a:r>
                      <a:endParaRPr lang="en-US" sz="1200" dirty="0" smtClean="0">
                        <a:latin typeface="Arimo"/>
                      </a:endParaRPr>
                    </a:p>
                  </a:txBody>
                  <a:tcPr anchor="b"/>
                </a:tc>
              </a:tr>
              <a:tr h="935683">
                <a:tc>
                  <a:txBody>
                    <a:bodyPr/>
                    <a:lstStyle/>
                    <a:p>
                      <a:r>
                        <a:rPr lang="en-US" sz="1200" b="1" dirty="0" smtClean="0">
                          <a:solidFill>
                            <a:schemeClr val="tx1">
                              <a:lumMod val="65000"/>
                              <a:lumOff val="35000"/>
                            </a:schemeClr>
                          </a:solidFill>
                          <a:latin typeface="Arimo"/>
                        </a:rPr>
                        <a:t>Potentially</a:t>
                      </a:r>
                      <a:r>
                        <a:rPr lang="en-US" sz="1200" b="1" baseline="0" dirty="0" smtClean="0">
                          <a:solidFill>
                            <a:schemeClr val="tx1">
                              <a:lumMod val="65000"/>
                              <a:lumOff val="35000"/>
                            </a:schemeClr>
                          </a:solidFill>
                          <a:latin typeface="Arimo"/>
                        </a:rPr>
                        <a:t> Preventable Hospital Admissions</a:t>
                      </a:r>
                      <a:endParaRPr lang="en-US" sz="1200" b="1" dirty="0">
                        <a:solidFill>
                          <a:schemeClr val="tx1">
                            <a:lumMod val="65000"/>
                            <a:lumOff val="35000"/>
                          </a:schemeClr>
                        </a:solidFill>
                        <a:latin typeface="Arimo"/>
                      </a:endParaRPr>
                    </a:p>
                  </a:txBody>
                  <a:tcPr/>
                </a:tc>
                <a:tc>
                  <a:txBody>
                    <a:bodyPr/>
                    <a:lstStyle/>
                    <a:p>
                      <a:r>
                        <a:rPr lang="en-US" sz="1200" b="0" i="0" u="none" strike="noStrike" kern="1200" baseline="0" dirty="0" smtClean="0">
                          <a:solidFill>
                            <a:schemeClr val="dk1"/>
                          </a:solidFill>
                          <a:latin typeface="Arimo"/>
                          <a:ea typeface="+mn-ea"/>
                          <a:cs typeface="+mn-cs"/>
                        </a:rPr>
                        <a:t>The number of hospitalizations among eligible adults for specific ambulatory care conditions that may have been prevented through appropriate outpatient care. The conditions are based on the National Quality Forum endorsed Prevention Quality Indicators (PQI), developed by Agency for Healthcare Research and Quality.	</a:t>
                      </a:r>
                    </a:p>
                  </a:txBody>
                  <a:tcPr anchor="b"/>
                </a:tc>
              </a:tr>
              <a:tr h="79730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200" b="1" i="0" u="none" strike="noStrike" dirty="0" smtClean="0">
                          <a:solidFill>
                            <a:srgbClr val="595959"/>
                          </a:solidFill>
                          <a:effectLst/>
                          <a:latin typeface="Arimo"/>
                        </a:rPr>
                        <a:t>Prevention Quality Indicators #92: </a:t>
                      </a:r>
                      <a:r>
                        <a:rPr lang="en-US" sz="1200" b="1" i="0" u="none" strike="noStrike" baseline="0" dirty="0" smtClean="0">
                          <a:solidFill>
                            <a:srgbClr val="595959"/>
                          </a:solidFill>
                          <a:effectLst/>
                          <a:latin typeface="Arimo"/>
                        </a:rPr>
                        <a:t> </a:t>
                      </a:r>
                      <a:r>
                        <a:rPr lang="en-US" sz="1200" b="1" i="0" u="none" strike="noStrike" dirty="0" smtClean="0">
                          <a:solidFill>
                            <a:srgbClr val="595959"/>
                          </a:solidFill>
                          <a:effectLst/>
                          <a:latin typeface="Arimo"/>
                        </a:rPr>
                        <a:t>Chronic Conditions Composite</a:t>
                      </a:r>
                    </a:p>
                  </a:txBody>
                  <a:tcPr marL="85725" marR="0" marT="0"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Arimo"/>
                          <a:ea typeface="+mn-ea"/>
                          <a:cs typeface="+mn-cs"/>
                        </a:rPr>
                        <a:t>The total number of hospital admissions for chronic conditions per 100,000 enrollees age 18 and older</a:t>
                      </a:r>
                    </a:p>
                  </a:txBody>
                  <a:tcPr marL="85725" marR="0" marT="0" marB="0" anchor="b"/>
                </a:tc>
              </a:tr>
            </a:tbl>
          </a:graphicData>
        </a:graphic>
      </p:graphicFrame>
      <p:pic>
        <p:nvPicPr>
          <p:cNvPr id="7" name="Picture 6"/>
          <p:cNvPicPr/>
          <p:nvPr/>
        </p:nvPicPr>
        <p:blipFill rotWithShape="1">
          <a:blip r:embed="rId2" cstate="print">
            <a:extLst>
              <a:ext uri="{28A0092B-C50C-407E-A947-70E740481C1C}">
                <a14:useLocalDpi xmlns:a14="http://schemas.microsoft.com/office/drawing/2010/main" val="0"/>
              </a:ext>
            </a:extLst>
          </a:blip>
          <a:srcRect t="3521"/>
          <a:stretch/>
        </p:blipFill>
        <p:spPr bwMode="auto">
          <a:xfrm>
            <a:off x="7848600" y="32657"/>
            <a:ext cx="1143000" cy="762000"/>
          </a:xfrm>
          <a:prstGeom prst="rect">
            <a:avLst/>
          </a:prstGeom>
          <a:ln>
            <a:noFill/>
          </a:ln>
          <a:extLst>
            <a:ext uri="{53640926-AAD7-44D8-BBD7-CCE9431645EC}">
              <a14:shadowObscured xmlns:a14="http://schemas.microsoft.com/office/drawing/2010/main"/>
            </a:ext>
          </a:extLst>
        </p:spPr>
      </p:pic>
      <p:sp>
        <p:nvSpPr>
          <p:cNvPr id="3" name="Slide Number Placeholder 2"/>
          <p:cNvSpPr>
            <a:spLocks noGrp="1"/>
          </p:cNvSpPr>
          <p:nvPr>
            <p:ph type="sldNum" sz="quarter" idx="12"/>
          </p:nvPr>
        </p:nvSpPr>
        <p:spPr/>
        <p:txBody>
          <a:bodyPr/>
          <a:lstStyle/>
          <a:p>
            <a:fld id="{9B6F55F6-AC38-455F-97AF-FD26844CDD50}" type="slidenum">
              <a:rPr lang="en-US" smtClean="0"/>
              <a:t>4</a:t>
            </a:fld>
            <a:endParaRPr lang="en-US"/>
          </a:p>
        </p:txBody>
      </p:sp>
    </p:spTree>
    <p:extLst>
      <p:ext uri="{BB962C8B-B14F-4D97-AF65-F5344CB8AC3E}">
        <p14:creationId xmlns:p14="http://schemas.microsoft.com/office/powerpoint/2010/main" val="3724244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Quality Strategy Discussion</a:t>
            </a:r>
            <a:endParaRPr lang="en-US" b="1" dirty="0"/>
          </a:p>
        </p:txBody>
      </p:sp>
      <p:sp>
        <p:nvSpPr>
          <p:cNvPr id="3" name="Content Placeholder 2"/>
          <p:cNvSpPr>
            <a:spLocks noGrp="1"/>
          </p:cNvSpPr>
          <p:nvPr>
            <p:ph idx="1"/>
          </p:nvPr>
        </p:nvSpPr>
        <p:spPr/>
        <p:txBody>
          <a:bodyPr>
            <a:normAutofit fontScale="70000" lnSpcReduction="20000"/>
          </a:bodyPr>
          <a:lstStyle/>
          <a:p>
            <a:pPr marL="579438" lvl="1" indent="-579438">
              <a:spcAft>
                <a:spcPts val="2400"/>
              </a:spcAft>
              <a:buFont typeface="Wingdings" panose="05000000000000000000" pitchFamily="2" charset="2"/>
              <a:buChar char="v"/>
            </a:pPr>
            <a:r>
              <a:rPr lang="en-US" dirty="0" smtClean="0"/>
              <a:t>CMS Core Quality Measures Collaborative</a:t>
            </a:r>
          </a:p>
          <a:p>
            <a:pPr marL="579438" lvl="1" indent="-579438">
              <a:spcAft>
                <a:spcPts val="2400"/>
              </a:spcAft>
              <a:buFont typeface="Wingdings" panose="05000000000000000000" pitchFamily="2" charset="2"/>
              <a:buChar char="v"/>
            </a:pPr>
            <a:r>
              <a:rPr lang="en-US" dirty="0" smtClean="0"/>
              <a:t>Questions to consider:</a:t>
            </a:r>
          </a:p>
          <a:p>
            <a:pPr marL="979488" lvl="2" indent="-579438">
              <a:spcAft>
                <a:spcPts val="2400"/>
              </a:spcAft>
              <a:buFont typeface="Wingdings" panose="05000000000000000000" pitchFamily="2" charset="2"/>
              <a:buChar char="v"/>
            </a:pPr>
            <a:r>
              <a:rPr lang="en-US" dirty="0" smtClean="0"/>
              <a:t>Are </a:t>
            </a:r>
            <a:r>
              <a:rPr lang="en-US" dirty="0"/>
              <a:t>there disease specific categories the District should prioritize?</a:t>
            </a:r>
          </a:p>
          <a:p>
            <a:pPr marL="979488" lvl="2" indent="-579438">
              <a:spcAft>
                <a:spcPts val="2400"/>
              </a:spcAft>
              <a:buFont typeface="Wingdings" panose="05000000000000000000" pitchFamily="2" charset="2"/>
              <a:buChar char="v"/>
            </a:pPr>
            <a:r>
              <a:rPr lang="en-US" dirty="0" smtClean="0"/>
              <a:t>What </a:t>
            </a:r>
            <a:r>
              <a:rPr lang="en-US" dirty="0"/>
              <a:t>infrastructure do providers have for quality reporting?</a:t>
            </a:r>
          </a:p>
          <a:p>
            <a:pPr marL="979488" lvl="2" indent="-579438">
              <a:spcAft>
                <a:spcPts val="2400"/>
              </a:spcAft>
              <a:buFont typeface="Wingdings" panose="05000000000000000000" pitchFamily="2" charset="2"/>
              <a:buChar char="v"/>
            </a:pPr>
            <a:r>
              <a:rPr lang="en-US" dirty="0" smtClean="0"/>
              <a:t>What </a:t>
            </a:r>
            <a:r>
              <a:rPr lang="en-US" dirty="0"/>
              <a:t>infrastructure is needed to promote more coordinated and streamline reporting?</a:t>
            </a:r>
          </a:p>
          <a:p>
            <a:pPr marL="979488" lvl="2" indent="-579438">
              <a:spcAft>
                <a:spcPts val="2400"/>
              </a:spcAft>
              <a:buFont typeface="Wingdings" panose="05000000000000000000" pitchFamily="2" charset="2"/>
              <a:buChar char="v"/>
            </a:pPr>
            <a:r>
              <a:rPr lang="en-US" dirty="0" smtClean="0"/>
              <a:t>How </a:t>
            </a:r>
            <a:r>
              <a:rPr lang="en-US" dirty="0"/>
              <a:t>can small or individual providers partner to create a provider group for quality reporting purposes</a:t>
            </a:r>
            <a:r>
              <a:rPr lang="en-US" dirty="0" smtClean="0"/>
              <a:t>?</a:t>
            </a:r>
          </a:p>
          <a:p>
            <a:pPr marL="979488" lvl="2" indent="-579438">
              <a:spcAft>
                <a:spcPts val="2400"/>
              </a:spcAft>
              <a:buFont typeface="Wingdings" panose="05000000000000000000" pitchFamily="2" charset="2"/>
              <a:buChar char="v"/>
            </a:pPr>
            <a:r>
              <a:rPr lang="en-US" dirty="0" smtClean="0">
                <a:effectLst/>
              </a:rPr>
              <a:t>Is there anything else the District should consider that has not already discussed?</a:t>
            </a:r>
            <a:endParaRPr lang="en-US" dirty="0"/>
          </a:p>
        </p:txBody>
      </p:sp>
      <p:sp>
        <p:nvSpPr>
          <p:cNvPr id="4" name="Slide Number Placeholder 3"/>
          <p:cNvSpPr>
            <a:spLocks noGrp="1"/>
          </p:cNvSpPr>
          <p:nvPr>
            <p:ph type="sldNum" sz="quarter" idx="12"/>
          </p:nvPr>
        </p:nvSpPr>
        <p:spPr/>
        <p:txBody>
          <a:bodyPr/>
          <a:lstStyle/>
          <a:p>
            <a:fld id="{9B6F55F6-AC38-455F-97AF-FD26844CDD50}" type="slidenum">
              <a:rPr lang="en-US" smtClean="0"/>
              <a:t>5</a:t>
            </a:fld>
            <a:endParaRPr lang="en-US"/>
          </a:p>
        </p:txBody>
      </p:sp>
    </p:spTree>
    <p:extLst>
      <p:ext uri="{BB962C8B-B14F-4D97-AF65-F5344CB8AC3E}">
        <p14:creationId xmlns:p14="http://schemas.microsoft.com/office/powerpoint/2010/main" val="1916507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pPr algn="l"/>
            <a:r>
              <a:rPr lang="en-US" b="1" dirty="0"/>
              <a:t>CMS Core Quality Measures Collaborative </a:t>
            </a:r>
          </a:p>
        </p:txBody>
      </p:sp>
      <p:sp>
        <p:nvSpPr>
          <p:cNvPr id="3" name="Content Placeholder 2"/>
          <p:cNvSpPr>
            <a:spLocks noGrp="1"/>
          </p:cNvSpPr>
          <p:nvPr>
            <p:ph idx="1"/>
          </p:nvPr>
        </p:nvSpPr>
        <p:spPr>
          <a:xfrm>
            <a:off x="0" y="1371600"/>
            <a:ext cx="9144000" cy="5410200"/>
          </a:xfrm>
        </p:spPr>
        <p:txBody>
          <a:bodyPr>
            <a:normAutofit fontScale="62500" lnSpcReduction="20000"/>
          </a:bodyPr>
          <a:lstStyle/>
          <a:p>
            <a:r>
              <a:rPr lang="en-US" dirty="0" smtClean="0"/>
              <a:t>The </a:t>
            </a:r>
            <a:r>
              <a:rPr lang="en-US" dirty="0"/>
              <a:t>alignment of these core measure sets will aid in:</a:t>
            </a:r>
          </a:p>
          <a:p>
            <a:pPr lvl="2"/>
            <a:r>
              <a:rPr lang="en-US" dirty="0" smtClean="0"/>
              <a:t>Promotion </a:t>
            </a:r>
            <a:r>
              <a:rPr lang="en-US" dirty="0"/>
              <a:t>of measurement that is evidence-based and generates valuable information for quality improvement,</a:t>
            </a:r>
          </a:p>
          <a:p>
            <a:pPr lvl="2"/>
            <a:r>
              <a:rPr lang="en-US" dirty="0" smtClean="0"/>
              <a:t>Consumer </a:t>
            </a:r>
            <a:r>
              <a:rPr lang="en-US" dirty="0"/>
              <a:t>decision-making,</a:t>
            </a:r>
          </a:p>
          <a:p>
            <a:pPr lvl="2"/>
            <a:r>
              <a:rPr lang="en-US" dirty="0" smtClean="0"/>
              <a:t>Value-based </a:t>
            </a:r>
            <a:r>
              <a:rPr lang="en-US" dirty="0"/>
              <a:t>payment and purchasing,</a:t>
            </a:r>
          </a:p>
          <a:p>
            <a:pPr lvl="2"/>
            <a:r>
              <a:rPr lang="en-US" dirty="0" smtClean="0"/>
              <a:t>Reduction </a:t>
            </a:r>
            <a:r>
              <a:rPr lang="en-US" dirty="0"/>
              <a:t>in the variability in measure selection, and</a:t>
            </a:r>
          </a:p>
          <a:p>
            <a:pPr lvl="2"/>
            <a:r>
              <a:rPr lang="en-US" dirty="0" smtClean="0"/>
              <a:t>Decreased </a:t>
            </a:r>
            <a:r>
              <a:rPr lang="en-US" dirty="0"/>
              <a:t>provider’s collection burden and cost</a:t>
            </a:r>
            <a:r>
              <a:rPr lang="en-US" dirty="0" smtClean="0"/>
              <a:t>.</a:t>
            </a:r>
          </a:p>
          <a:p>
            <a:pPr marL="914400" lvl="2" indent="0">
              <a:buNone/>
            </a:pPr>
            <a:endParaRPr lang="en-US" dirty="0"/>
          </a:p>
          <a:p>
            <a:r>
              <a:rPr lang="en-US" dirty="0"/>
              <a:t> </a:t>
            </a:r>
            <a:r>
              <a:rPr lang="en-US" dirty="0" smtClean="0"/>
              <a:t>Implementation in several stages:</a:t>
            </a:r>
          </a:p>
          <a:p>
            <a:pPr lvl="1"/>
            <a:r>
              <a:rPr lang="en-US" dirty="0"/>
              <a:t>CMS is already using measures from the each of the core </a:t>
            </a:r>
            <a:r>
              <a:rPr lang="en-US" dirty="0" smtClean="0"/>
              <a:t>sets</a:t>
            </a:r>
          </a:p>
          <a:p>
            <a:pPr lvl="1"/>
            <a:r>
              <a:rPr lang="en-US" dirty="0"/>
              <a:t>CMS is working </a:t>
            </a:r>
            <a:r>
              <a:rPr lang="en-US" dirty="0" smtClean="0"/>
              <a:t>with:</a:t>
            </a:r>
          </a:p>
          <a:p>
            <a:pPr lvl="2"/>
            <a:r>
              <a:rPr lang="en-US" dirty="0" smtClean="0"/>
              <a:t> </a:t>
            </a:r>
            <a:r>
              <a:rPr lang="en-US" dirty="0"/>
              <a:t>the Office of Personnel Management, </a:t>
            </a:r>
            <a:endParaRPr lang="en-US" dirty="0" smtClean="0"/>
          </a:p>
          <a:p>
            <a:pPr lvl="2"/>
            <a:r>
              <a:rPr lang="en-US" dirty="0" smtClean="0"/>
              <a:t>Department </a:t>
            </a:r>
            <a:r>
              <a:rPr lang="en-US" dirty="0"/>
              <a:t>of Defense, </a:t>
            </a:r>
            <a:endParaRPr lang="en-US" dirty="0" smtClean="0"/>
          </a:p>
          <a:p>
            <a:pPr lvl="2"/>
            <a:r>
              <a:rPr lang="en-US" dirty="0" smtClean="0"/>
              <a:t>Department </a:t>
            </a:r>
            <a:r>
              <a:rPr lang="en-US" dirty="0"/>
              <a:t>of Veterans Affairs, </a:t>
            </a:r>
            <a:r>
              <a:rPr lang="en-US" dirty="0" smtClean="0"/>
              <a:t> and</a:t>
            </a:r>
          </a:p>
          <a:p>
            <a:pPr lvl="2"/>
            <a:r>
              <a:rPr lang="en-US" dirty="0" smtClean="0"/>
              <a:t>State </a:t>
            </a:r>
            <a:r>
              <a:rPr lang="en-US" dirty="0"/>
              <a:t>Medicaid plans </a:t>
            </a:r>
            <a:endParaRPr lang="en-US" dirty="0" smtClean="0"/>
          </a:p>
          <a:p>
            <a:pPr lvl="1"/>
            <a:r>
              <a:rPr lang="en-US" dirty="0"/>
              <a:t>The Health Care Payment Learning and Action Network (HCPLAN)</a:t>
            </a:r>
          </a:p>
          <a:p>
            <a:pPr lvl="1"/>
            <a:r>
              <a:rPr lang="en-US" dirty="0" smtClean="0"/>
              <a:t>Commercial </a:t>
            </a:r>
            <a:r>
              <a:rPr lang="en-US" dirty="0"/>
              <a:t>health </a:t>
            </a:r>
            <a:r>
              <a:rPr lang="en-US" dirty="0" smtClean="0"/>
              <a:t>plans</a:t>
            </a:r>
          </a:p>
          <a:p>
            <a:pPr marL="457200" lvl="1" indent="0">
              <a:buNone/>
            </a:pPr>
            <a:endParaRPr lang="en-US" dirty="0"/>
          </a:p>
          <a:p>
            <a:r>
              <a:rPr lang="en-US" dirty="0"/>
              <a:t>The Core Quality Measures Collaborative views the upcoming year as a transitional period, as it begins adoption and harmonization of the measures.</a:t>
            </a:r>
          </a:p>
          <a:p>
            <a:pPr lvl="1"/>
            <a:endParaRPr lang="en-US" dirty="0"/>
          </a:p>
        </p:txBody>
      </p:sp>
      <p:pic>
        <p:nvPicPr>
          <p:cNvPr id="4" name="Picture 3"/>
          <p:cNvPicPr/>
          <p:nvPr/>
        </p:nvPicPr>
        <p:blipFill rotWithShape="1">
          <a:blip r:embed="rId3" cstate="print">
            <a:extLst>
              <a:ext uri="{28A0092B-C50C-407E-A947-70E740481C1C}">
                <a14:useLocalDpi xmlns:a14="http://schemas.microsoft.com/office/drawing/2010/main" val="0"/>
              </a:ext>
            </a:extLst>
          </a:blip>
          <a:srcRect t="3521"/>
          <a:stretch/>
        </p:blipFill>
        <p:spPr bwMode="auto">
          <a:xfrm>
            <a:off x="7391400" y="0"/>
            <a:ext cx="1752600" cy="1219200"/>
          </a:xfrm>
          <a:prstGeom prst="rect">
            <a:avLst/>
          </a:prstGeom>
          <a:ln>
            <a:noFill/>
          </a:ln>
          <a:extLst>
            <a:ext uri="{53640926-AAD7-44D8-BBD7-CCE9431645EC}">
              <a14:shadowObscured xmlns:a14="http://schemas.microsoft.com/office/drawing/2010/main"/>
            </a:ext>
          </a:extLst>
        </p:spPr>
      </p:pic>
      <p:sp>
        <p:nvSpPr>
          <p:cNvPr id="5" name="Slide Number Placeholder 4"/>
          <p:cNvSpPr>
            <a:spLocks noGrp="1"/>
          </p:cNvSpPr>
          <p:nvPr>
            <p:ph type="sldNum" sz="quarter" idx="12"/>
          </p:nvPr>
        </p:nvSpPr>
        <p:spPr/>
        <p:txBody>
          <a:bodyPr/>
          <a:lstStyle/>
          <a:p>
            <a:fld id="{9B6F55F6-AC38-455F-97AF-FD26844CDD50}" type="slidenum">
              <a:rPr lang="en-US" smtClean="0"/>
              <a:t>6</a:t>
            </a:fld>
            <a:endParaRPr lang="en-US"/>
          </a:p>
        </p:txBody>
      </p:sp>
    </p:spTree>
    <p:extLst>
      <p:ext uri="{BB962C8B-B14F-4D97-AF65-F5344CB8AC3E}">
        <p14:creationId xmlns:p14="http://schemas.microsoft.com/office/powerpoint/2010/main" val="4180964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1143000"/>
          </a:xfrm>
        </p:spPr>
        <p:txBody>
          <a:bodyPr>
            <a:normAutofit fontScale="90000"/>
          </a:bodyPr>
          <a:lstStyle/>
          <a:p>
            <a:r>
              <a:rPr lang="en-US" b="1" dirty="0"/>
              <a:t>CMS Core Quality Measures Collaborative </a:t>
            </a:r>
          </a:p>
        </p:txBody>
      </p:sp>
      <p:sp>
        <p:nvSpPr>
          <p:cNvPr id="3" name="Content Placeholder 2"/>
          <p:cNvSpPr>
            <a:spLocks noGrp="1"/>
          </p:cNvSpPr>
          <p:nvPr>
            <p:ph idx="1"/>
          </p:nvPr>
        </p:nvSpPr>
        <p:spPr>
          <a:xfrm>
            <a:off x="381000" y="1524000"/>
            <a:ext cx="8229600" cy="4906963"/>
          </a:xfrm>
        </p:spPr>
        <p:txBody>
          <a:bodyPr>
            <a:normAutofit fontScale="92500" lnSpcReduction="10000"/>
          </a:bodyPr>
          <a:lstStyle/>
          <a:p>
            <a:r>
              <a:rPr lang="en-US" dirty="0"/>
              <a:t>The core measure sets are intended to promote alignment of quality measures </a:t>
            </a:r>
            <a:r>
              <a:rPr lang="en-US" dirty="0" smtClean="0"/>
              <a:t>in </a:t>
            </a:r>
            <a:r>
              <a:rPr lang="en-US" dirty="0"/>
              <a:t>the following areas</a:t>
            </a:r>
            <a:r>
              <a:rPr lang="en-US" dirty="0" smtClean="0"/>
              <a:t>:</a:t>
            </a:r>
            <a:endParaRPr lang="en-US" dirty="0"/>
          </a:p>
          <a:p>
            <a:pPr lvl="1"/>
            <a:r>
              <a:rPr lang="en-US" dirty="0">
                <a:hlinkClick r:id="rId2"/>
              </a:rPr>
              <a:t>Accountable Care Organizations (ACOs), Patient Centered Medical Homes (PCMH), and Primary Care</a:t>
            </a:r>
            <a:endParaRPr lang="en-US" dirty="0"/>
          </a:p>
          <a:p>
            <a:pPr lvl="1"/>
            <a:r>
              <a:rPr lang="en-US" dirty="0" smtClean="0">
                <a:hlinkClick r:id="rId3"/>
              </a:rPr>
              <a:t>Cardiology</a:t>
            </a:r>
            <a:endParaRPr lang="en-US" dirty="0" smtClean="0"/>
          </a:p>
          <a:p>
            <a:pPr lvl="1"/>
            <a:r>
              <a:rPr lang="en-US" dirty="0" smtClean="0">
                <a:hlinkClick r:id="rId4"/>
              </a:rPr>
              <a:t>Gastroenterology</a:t>
            </a:r>
            <a:endParaRPr lang="en-US" dirty="0" smtClean="0"/>
          </a:p>
          <a:p>
            <a:pPr lvl="1"/>
            <a:r>
              <a:rPr lang="en-US" dirty="0" smtClean="0">
                <a:hlinkClick r:id="rId5"/>
              </a:rPr>
              <a:t>HIV </a:t>
            </a:r>
            <a:r>
              <a:rPr lang="en-US" dirty="0">
                <a:hlinkClick r:id="rId5"/>
              </a:rPr>
              <a:t>and Hepatitis C</a:t>
            </a:r>
            <a:endParaRPr lang="en-US" dirty="0"/>
          </a:p>
          <a:p>
            <a:pPr lvl="1"/>
            <a:r>
              <a:rPr lang="en-US" dirty="0" smtClean="0">
                <a:hlinkClick r:id="rId6"/>
              </a:rPr>
              <a:t>Medical Oncology</a:t>
            </a:r>
            <a:endParaRPr lang="en-US" dirty="0" smtClean="0"/>
          </a:p>
          <a:p>
            <a:pPr lvl="1"/>
            <a:r>
              <a:rPr lang="en-US" dirty="0" smtClean="0">
                <a:hlinkClick r:id="rId7"/>
              </a:rPr>
              <a:t>Obstetrics and Gynecology</a:t>
            </a:r>
            <a:endParaRPr lang="en-US" dirty="0" smtClean="0"/>
          </a:p>
          <a:p>
            <a:pPr lvl="1"/>
            <a:r>
              <a:rPr lang="en-US" dirty="0" smtClean="0">
                <a:hlinkClick r:id="rId8"/>
              </a:rPr>
              <a:t>Orthopedics</a:t>
            </a:r>
            <a:endParaRPr lang="en-US" dirty="0"/>
          </a:p>
        </p:txBody>
      </p:sp>
      <p:pic>
        <p:nvPicPr>
          <p:cNvPr id="5" name="Picture 4"/>
          <p:cNvPicPr/>
          <p:nvPr/>
        </p:nvPicPr>
        <p:blipFill rotWithShape="1">
          <a:blip r:embed="rId9" cstate="print">
            <a:extLst>
              <a:ext uri="{28A0092B-C50C-407E-A947-70E740481C1C}">
                <a14:useLocalDpi xmlns:a14="http://schemas.microsoft.com/office/drawing/2010/main" val="0"/>
              </a:ext>
            </a:extLst>
          </a:blip>
          <a:srcRect t="3521"/>
          <a:stretch/>
        </p:blipFill>
        <p:spPr bwMode="auto">
          <a:xfrm>
            <a:off x="7696200" y="5715000"/>
            <a:ext cx="1295400" cy="990600"/>
          </a:xfrm>
          <a:prstGeom prst="rect">
            <a:avLst/>
          </a:prstGeom>
          <a:ln>
            <a:noFill/>
          </a:ln>
          <a:extLst>
            <a:ext uri="{53640926-AAD7-44D8-BBD7-CCE9431645EC}">
              <a14:shadowObscured xmlns:a14="http://schemas.microsoft.com/office/drawing/2010/main"/>
            </a:ext>
          </a:extLst>
        </p:spPr>
      </p:pic>
      <p:sp>
        <p:nvSpPr>
          <p:cNvPr id="4" name="Slide Number Placeholder 3"/>
          <p:cNvSpPr>
            <a:spLocks noGrp="1"/>
          </p:cNvSpPr>
          <p:nvPr>
            <p:ph type="sldNum" sz="quarter" idx="12"/>
          </p:nvPr>
        </p:nvSpPr>
        <p:spPr/>
        <p:txBody>
          <a:bodyPr/>
          <a:lstStyle/>
          <a:p>
            <a:fld id="{9B6F55F6-AC38-455F-97AF-FD26844CDD50}" type="slidenum">
              <a:rPr lang="en-US" smtClean="0"/>
              <a:t>7</a:t>
            </a:fld>
            <a:endParaRPr lang="en-US"/>
          </a:p>
        </p:txBody>
      </p:sp>
    </p:spTree>
    <p:extLst>
      <p:ext uri="{BB962C8B-B14F-4D97-AF65-F5344CB8AC3E}">
        <p14:creationId xmlns:p14="http://schemas.microsoft.com/office/powerpoint/2010/main" val="2905249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Quality Strategy Discussion</a:t>
            </a:r>
            <a:endParaRPr lang="en-US" b="1" dirty="0"/>
          </a:p>
        </p:txBody>
      </p:sp>
      <p:sp>
        <p:nvSpPr>
          <p:cNvPr id="3" name="Content Placeholder 2"/>
          <p:cNvSpPr>
            <a:spLocks noGrp="1"/>
          </p:cNvSpPr>
          <p:nvPr>
            <p:ph idx="1"/>
          </p:nvPr>
        </p:nvSpPr>
        <p:spPr/>
        <p:txBody>
          <a:bodyPr>
            <a:normAutofit fontScale="85000" lnSpcReduction="20000"/>
          </a:bodyPr>
          <a:lstStyle/>
          <a:p>
            <a:pPr marL="579438" lvl="1" indent="-579438">
              <a:spcAft>
                <a:spcPts val="2400"/>
              </a:spcAft>
              <a:buFont typeface="Wingdings" panose="05000000000000000000" pitchFamily="2" charset="2"/>
              <a:buChar char="v"/>
            </a:pPr>
            <a:r>
              <a:rPr lang="en-US" dirty="0"/>
              <a:t>Are there disease specific categories the District should prioritize?</a:t>
            </a:r>
          </a:p>
          <a:p>
            <a:pPr marL="579438" lvl="1" indent="-579438">
              <a:spcAft>
                <a:spcPts val="2400"/>
              </a:spcAft>
              <a:buFont typeface="Wingdings" panose="05000000000000000000" pitchFamily="2" charset="2"/>
              <a:buChar char="v"/>
            </a:pPr>
            <a:r>
              <a:rPr lang="en-US" dirty="0" smtClean="0"/>
              <a:t>What </a:t>
            </a:r>
            <a:r>
              <a:rPr lang="en-US" dirty="0"/>
              <a:t>infrastructure do providers have for quality reporting?</a:t>
            </a:r>
          </a:p>
          <a:p>
            <a:pPr marL="579438" lvl="1" indent="-579438">
              <a:spcAft>
                <a:spcPts val="2400"/>
              </a:spcAft>
              <a:buFont typeface="Wingdings" panose="05000000000000000000" pitchFamily="2" charset="2"/>
              <a:buChar char="v"/>
            </a:pPr>
            <a:r>
              <a:rPr lang="en-US" dirty="0" smtClean="0"/>
              <a:t>What </a:t>
            </a:r>
            <a:r>
              <a:rPr lang="en-US" dirty="0"/>
              <a:t>infrastructure is needed to promote more coordinated and streamline reporting?</a:t>
            </a:r>
          </a:p>
          <a:p>
            <a:pPr marL="579438" lvl="1" indent="-579438">
              <a:spcAft>
                <a:spcPts val="2400"/>
              </a:spcAft>
              <a:buFont typeface="Wingdings" panose="05000000000000000000" pitchFamily="2" charset="2"/>
              <a:buChar char="v"/>
            </a:pPr>
            <a:r>
              <a:rPr lang="en-US" dirty="0" smtClean="0"/>
              <a:t>How </a:t>
            </a:r>
            <a:r>
              <a:rPr lang="en-US" dirty="0"/>
              <a:t>can small or individual providers partner to create a provider group for quality reporting purposes</a:t>
            </a:r>
            <a:r>
              <a:rPr lang="en-US" dirty="0" smtClean="0"/>
              <a:t>?</a:t>
            </a:r>
          </a:p>
          <a:p>
            <a:pPr marL="579438" lvl="1" indent="-579438">
              <a:spcAft>
                <a:spcPts val="2400"/>
              </a:spcAft>
              <a:buFont typeface="Wingdings" panose="05000000000000000000" pitchFamily="2" charset="2"/>
              <a:buChar char="v"/>
            </a:pPr>
            <a:r>
              <a:rPr lang="en-US" dirty="0" smtClean="0">
                <a:effectLst/>
              </a:rPr>
              <a:t>Is there anything else the District should consider that is not already discussed?</a:t>
            </a:r>
            <a:endParaRPr lang="en-US" dirty="0"/>
          </a:p>
        </p:txBody>
      </p:sp>
      <p:sp>
        <p:nvSpPr>
          <p:cNvPr id="4" name="Slide Number Placeholder 3"/>
          <p:cNvSpPr>
            <a:spLocks noGrp="1"/>
          </p:cNvSpPr>
          <p:nvPr>
            <p:ph type="sldNum" sz="quarter" idx="12"/>
          </p:nvPr>
        </p:nvSpPr>
        <p:spPr/>
        <p:txBody>
          <a:bodyPr/>
          <a:lstStyle/>
          <a:p>
            <a:fld id="{9B6F55F6-AC38-455F-97AF-FD26844CDD50}" type="slidenum">
              <a:rPr lang="en-US" smtClean="0"/>
              <a:t>8</a:t>
            </a:fld>
            <a:endParaRPr lang="en-US"/>
          </a:p>
        </p:txBody>
      </p:sp>
    </p:spTree>
    <p:extLst>
      <p:ext uri="{BB962C8B-B14F-4D97-AF65-F5344CB8AC3E}">
        <p14:creationId xmlns:p14="http://schemas.microsoft.com/office/powerpoint/2010/main" val="1224929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Top 5 Chronic Conditions</a:t>
            </a:r>
            <a:endParaRPr lang="en-US"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46997015"/>
              </p:ext>
            </p:extLst>
          </p:nvPr>
        </p:nvGraphicFramePr>
        <p:xfrm>
          <a:off x="457200" y="1447800"/>
          <a:ext cx="8077200" cy="4678681"/>
        </p:xfrm>
        <a:graphic>
          <a:graphicData uri="http://schemas.openxmlformats.org/drawingml/2006/table">
            <a:tbl>
              <a:tblPr firstRow="1" bandRow="1">
                <a:tableStyleId>{5C22544A-7EE6-4342-B048-85BDC9FD1C3A}</a:tableStyleId>
              </a:tblPr>
              <a:tblGrid>
                <a:gridCol w="914400"/>
                <a:gridCol w="3733800"/>
                <a:gridCol w="3429000"/>
              </a:tblGrid>
              <a:tr h="1453828">
                <a:tc>
                  <a:txBody>
                    <a:bodyPr/>
                    <a:lstStyle/>
                    <a:p>
                      <a:pPr algn="ctr"/>
                      <a:r>
                        <a:rPr lang="en-US" dirty="0" smtClean="0"/>
                        <a:t>Rank</a:t>
                      </a: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u="none" strike="noStrike" dirty="0" smtClean="0">
                          <a:effectLst/>
                        </a:rPr>
                        <a:t>Most Prevalent Chronic Conditions</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u="none" strike="noStrike" dirty="0" smtClean="0">
                          <a:effectLst/>
                        </a:rPr>
                        <a:t>Most Prevalent</a:t>
                      </a:r>
                      <a:r>
                        <a:rPr lang="en-US" sz="1600" u="none" strike="noStrike" baseline="0" dirty="0" smtClean="0">
                          <a:effectLst/>
                        </a:rPr>
                        <a:t> Chronic Conditions Associated with</a:t>
                      </a:r>
                      <a:r>
                        <a:rPr lang="en-US" sz="1600" u="none" strike="noStrike" dirty="0" smtClean="0">
                          <a:effectLst/>
                        </a:rPr>
                        <a:t> Top 1% of Spenders</a:t>
                      </a:r>
                      <a:endParaRPr lang="en-US" sz="1600" b="1" i="0" u="none" strike="noStrike" dirty="0" smtClean="0">
                        <a:solidFill>
                          <a:srgbClr val="000000"/>
                        </a:solidFill>
                        <a:effectLst/>
                        <a:latin typeface="+mn-lt"/>
                      </a:endParaRPr>
                    </a:p>
                  </a:txBody>
                  <a:tcPr anchor="ctr"/>
                </a:tc>
              </a:tr>
              <a:tr h="840146">
                <a:tc>
                  <a:txBody>
                    <a:bodyPr/>
                    <a:lstStyle/>
                    <a:p>
                      <a:pPr algn="ctr"/>
                      <a:r>
                        <a:rPr lang="en-US" sz="1600" dirty="0" smtClean="0"/>
                        <a:t>1</a:t>
                      </a:r>
                      <a:endParaRPr lang="en-US" sz="1600" dirty="0"/>
                    </a:p>
                  </a:txBody>
                  <a:tcPr anchor="ctr"/>
                </a:tc>
                <a:tc>
                  <a:txBody>
                    <a:bodyPr/>
                    <a:lstStyle/>
                    <a:p>
                      <a:pPr algn="ctr"/>
                      <a:r>
                        <a:rPr lang="en-US" sz="1600" dirty="0" smtClean="0"/>
                        <a:t>Hypertension</a:t>
                      </a:r>
                      <a:endParaRPr lang="en-US" sz="1600" dirty="0"/>
                    </a:p>
                  </a:txBody>
                  <a:tcPr anchor="ctr"/>
                </a:tc>
                <a:tc>
                  <a:txBody>
                    <a:bodyPr/>
                    <a:lstStyle/>
                    <a:p>
                      <a:pPr algn="ctr"/>
                      <a:r>
                        <a:rPr lang="en-US" sz="1600" dirty="0" smtClean="0"/>
                        <a:t>Hypertension</a:t>
                      </a:r>
                      <a:endParaRPr lang="en-US" sz="1600" dirty="0"/>
                    </a:p>
                  </a:txBody>
                  <a:tcPr anchor="ctr"/>
                </a:tc>
              </a:tr>
              <a:tr h="613681">
                <a:tc>
                  <a:txBody>
                    <a:bodyPr/>
                    <a:lstStyle/>
                    <a:p>
                      <a:pPr algn="ctr"/>
                      <a:r>
                        <a:rPr lang="en-US" sz="1600" dirty="0" smtClean="0"/>
                        <a:t>2</a:t>
                      </a:r>
                      <a:endParaRPr lang="en-US" sz="1600" dirty="0"/>
                    </a:p>
                  </a:txBody>
                  <a:tcPr anchor="ctr"/>
                </a:tc>
                <a:tc>
                  <a:txBody>
                    <a:bodyPr/>
                    <a:lstStyle/>
                    <a:p>
                      <a:pPr algn="ctr"/>
                      <a:r>
                        <a:rPr lang="en-US" sz="1600" b="0" u="none" strike="noStrike" dirty="0" smtClean="0">
                          <a:effectLst/>
                        </a:rPr>
                        <a:t>Hyperlipidemia</a:t>
                      </a:r>
                      <a:endParaRPr lang="en-US" sz="1600" b="0" dirty="0"/>
                    </a:p>
                  </a:txBody>
                  <a:tcPr anchor="ctr"/>
                </a:tc>
                <a:tc>
                  <a:txBody>
                    <a:bodyPr/>
                    <a:lstStyle/>
                    <a:p>
                      <a:pPr algn="ctr"/>
                      <a:r>
                        <a:rPr lang="en-US" sz="1600" dirty="0" smtClean="0"/>
                        <a:t>Behavior Problems</a:t>
                      </a:r>
                      <a:endParaRPr lang="en-US" sz="1600" dirty="0"/>
                    </a:p>
                  </a:txBody>
                  <a:tcPr anchor="ctr"/>
                </a:tc>
              </a:tr>
              <a:tr h="581531">
                <a:tc>
                  <a:txBody>
                    <a:bodyPr/>
                    <a:lstStyle/>
                    <a:p>
                      <a:pPr algn="ctr"/>
                      <a:r>
                        <a:rPr lang="en-US" sz="1600" dirty="0" smtClean="0"/>
                        <a:t>3</a:t>
                      </a:r>
                      <a:endParaRPr lang="en-US" sz="1600" dirty="0"/>
                    </a:p>
                  </a:txBody>
                  <a:tcPr anchor="ctr"/>
                </a:tc>
                <a:tc>
                  <a:txBody>
                    <a:bodyPr/>
                    <a:lstStyle/>
                    <a:p>
                      <a:pPr algn="ctr"/>
                      <a:r>
                        <a:rPr lang="en-US" sz="1600" dirty="0" smtClean="0"/>
                        <a:t>Asthma/COPD</a:t>
                      </a:r>
                      <a:endParaRPr lang="en-US" sz="1600" dirty="0"/>
                    </a:p>
                  </a:txBody>
                  <a:tcPr anchor="ctr"/>
                </a:tc>
                <a:tc>
                  <a:txBody>
                    <a:bodyPr/>
                    <a:lstStyle/>
                    <a:p>
                      <a:pPr algn="ctr"/>
                      <a:r>
                        <a:rPr lang="en-US" sz="1600" dirty="0" smtClean="0"/>
                        <a:t>Diabetes</a:t>
                      </a:r>
                      <a:endParaRPr lang="en-US" sz="1600" dirty="0"/>
                    </a:p>
                  </a:txBody>
                  <a:tcPr anchor="ctr"/>
                </a:tc>
              </a:tr>
              <a:tr h="607964">
                <a:tc>
                  <a:txBody>
                    <a:bodyPr/>
                    <a:lstStyle/>
                    <a:p>
                      <a:pPr algn="ctr"/>
                      <a:r>
                        <a:rPr lang="en-US" sz="1600" dirty="0" smtClean="0"/>
                        <a:t>4</a:t>
                      </a:r>
                      <a:endParaRPr lang="en-US" sz="1600" dirty="0"/>
                    </a:p>
                  </a:txBody>
                  <a:tcPr anchor="ctr"/>
                </a:tc>
                <a:tc>
                  <a:txBody>
                    <a:bodyPr/>
                    <a:lstStyle/>
                    <a:p>
                      <a:pPr algn="ctr"/>
                      <a:r>
                        <a:rPr lang="en-US" sz="1600" dirty="0" smtClean="0"/>
                        <a:t>Diabetes</a:t>
                      </a:r>
                      <a:endParaRPr lang="en-US" sz="1600" dirty="0"/>
                    </a:p>
                  </a:txBody>
                  <a:tcPr anchor="ctr"/>
                </a:tc>
                <a:tc>
                  <a:txBody>
                    <a:bodyPr/>
                    <a:lstStyle/>
                    <a:p>
                      <a:pPr algn="ctr"/>
                      <a:r>
                        <a:rPr lang="en-US" sz="1600" dirty="0" smtClean="0"/>
                        <a:t>Dementia</a:t>
                      </a:r>
                      <a:endParaRPr lang="en-US" sz="1600" dirty="0"/>
                    </a:p>
                  </a:txBody>
                  <a:tcPr anchor="ctr"/>
                </a:tc>
              </a:tr>
              <a:tr h="581531">
                <a:tc>
                  <a:txBody>
                    <a:bodyPr/>
                    <a:lstStyle/>
                    <a:p>
                      <a:pPr algn="ctr"/>
                      <a:r>
                        <a:rPr lang="en-US" sz="1600" dirty="0" smtClean="0"/>
                        <a:t>5</a:t>
                      </a:r>
                      <a:endParaRPr lang="en-US" sz="1600" dirty="0"/>
                    </a:p>
                  </a:txBody>
                  <a:tcPr anchor="ctr"/>
                </a:tc>
                <a:tc>
                  <a:txBody>
                    <a:bodyPr/>
                    <a:lstStyle/>
                    <a:p>
                      <a:pPr algn="ctr"/>
                      <a:r>
                        <a:rPr lang="en-US" sz="1600" dirty="0" smtClean="0"/>
                        <a:t>Depression</a:t>
                      </a:r>
                      <a:endParaRPr lang="en-US" sz="1600" dirty="0"/>
                    </a:p>
                  </a:txBody>
                  <a:tcPr anchor="ctr"/>
                </a:tc>
                <a:tc>
                  <a:txBody>
                    <a:bodyPr/>
                    <a:lstStyle/>
                    <a:p>
                      <a:pPr algn="ctr"/>
                      <a:r>
                        <a:rPr lang="en-US" sz="1600" dirty="0" smtClean="0"/>
                        <a:t>Paralysis </a:t>
                      </a:r>
                      <a:endParaRPr lang="en-US" sz="1600" dirty="0"/>
                    </a:p>
                  </a:txBody>
                  <a:tcPr anchor="ctr"/>
                </a:tc>
              </a:tr>
            </a:tbl>
          </a:graphicData>
        </a:graphic>
      </p:graphicFrame>
      <p:pic>
        <p:nvPicPr>
          <p:cNvPr id="4" name="Picture 3"/>
          <p:cNvPicPr/>
          <p:nvPr/>
        </p:nvPicPr>
        <p:blipFill rotWithShape="1">
          <a:blip r:embed="rId2" cstate="print">
            <a:extLst>
              <a:ext uri="{28A0092B-C50C-407E-A947-70E740481C1C}">
                <a14:useLocalDpi xmlns:a14="http://schemas.microsoft.com/office/drawing/2010/main" val="0"/>
              </a:ext>
            </a:extLst>
          </a:blip>
          <a:srcRect t="3521"/>
          <a:stretch/>
        </p:blipFill>
        <p:spPr bwMode="auto">
          <a:xfrm>
            <a:off x="7620000" y="0"/>
            <a:ext cx="1524000" cy="1219200"/>
          </a:xfrm>
          <a:prstGeom prst="rect">
            <a:avLst/>
          </a:prstGeom>
          <a:ln>
            <a:noFill/>
          </a:ln>
          <a:extLst>
            <a:ext uri="{53640926-AAD7-44D8-BBD7-CCE9431645EC}">
              <a14:shadowObscured xmlns:a14="http://schemas.microsoft.com/office/drawing/2010/main"/>
            </a:ext>
          </a:extLst>
        </p:spPr>
      </p:pic>
      <p:sp>
        <p:nvSpPr>
          <p:cNvPr id="3" name="Slide Number Placeholder 2"/>
          <p:cNvSpPr>
            <a:spLocks noGrp="1"/>
          </p:cNvSpPr>
          <p:nvPr>
            <p:ph type="sldNum" sz="quarter" idx="12"/>
          </p:nvPr>
        </p:nvSpPr>
        <p:spPr/>
        <p:txBody>
          <a:bodyPr/>
          <a:lstStyle/>
          <a:p>
            <a:fld id="{9B6F55F6-AC38-455F-97AF-FD26844CDD50}" type="slidenum">
              <a:rPr lang="en-US" smtClean="0"/>
              <a:t>9</a:t>
            </a:fld>
            <a:endParaRPr lang="en-US"/>
          </a:p>
        </p:txBody>
      </p:sp>
    </p:spTree>
    <p:extLst>
      <p:ext uri="{BB962C8B-B14F-4D97-AF65-F5344CB8AC3E}">
        <p14:creationId xmlns:p14="http://schemas.microsoft.com/office/powerpoint/2010/main" val="35011449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573</TotalTime>
  <Words>1258</Words>
  <Application>Microsoft Office PowerPoint</Application>
  <PresentationFormat>On-screen Show (4:3)</PresentationFormat>
  <Paragraphs>396</Paragraphs>
  <Slides>12</Slides>
  <Notes>3</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SIM  Quality Metrics  Work Group</vt:lpstr>
      <vt:lpstr>Agenda</vt:lpstr>
      <vt:lpstr>Health Home Measures</vt:lpstr>
      <vt:lpstr>Health Home Measures Cont’d</vt:lpstr>
      <vt:lpstr>Quality Strategy Discussion</vt:lpstr>
      <vt:lpstr>CMS Core Quality Measures Collaborative </vt:lpstr>
      <vt:lpstr>CMS Core Quality Measures Collaborative </vt:lpstr>
      <vt:lpstr>Quality Strategy Discussion</vt:lpstr>
      <vt:lpstr>Top 5 Chronic Conditions</vt:lpstr>
      <vt:lpstr>Addendum</vt:lpstr>
      <vt:lpstr>FFS High-Cost Beneficiaries by Percentile of Total Spend (FY14)    </vt:lpstr>
      <vt:lpstr>MCO High-Cost Beneficiaries by Percentile of Total Spend (FY14)    </vt:lpstr>
    </vt:vector>
  </TitlesOfParts>
  <Company>DC Government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  Quality Metrics  Work Group</dc:title>
  <dc:creator>Groves, DaShawn (DHCF)</dc:creator>
  <cp:lastModifiedBy>Groves, DaShawn (DHCF)</cp:lastModifiedBy>
  <cp:revision>22</cp:revision>
  <cp:lastPrinted>2016-02-22T15:20:48Z</cp:lastPrinted>
  <dcterms:created xsi:type="dcterms:W3CDTF">2015-11-12T22:12:57Z</dcterms:created>
  <dcterms:modified xsi:type="dcterms:W3CDTF">2016-02-22T19:28:07Z</dcterms:modified>
</cp:coreProperties>
</file>