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2" r:id="rId2"/>
    <p:sldId id="360" r:id="rId3"/>
    <p:sldId id="366" r:id="rId4"/>
    <p:sldId id="367" r:id="rId5"/>
    <p:sldId id="386" r:id="rId6"/>
    <p:sldId id="306" r:id="rId7"/>
    <p:sldId id="349" r:id="rId8"/>
    <p:sldId id="385" r:id="rId9"/>
    <p:sldId id="350" r:id="rId10"/>
    <p:sldId id="351" r:id="rId11"/>
    <p:sldId id="352" r:id="rId12"/>
    <p:sldId id="338" r:id="rId13"/>
    <p:sldId id="384" r:id="rId14"/>
    <p:sldId id="383" r:id="rId15"/>
    <p:sldId id="341" r:id="rId16"/>
    <p:sldId id="373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vUS" initials="S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86" autoAdjust="0"/>
  </p:normalViewPr>
  <p:slideViewPr>
    <p:cSldViewPr>
      <p:cViewPr varScale="1">
        <p:scale>
          <a:sx n="105" d="100"/>
          <a:sy n="105" d="100"/>
        </p:scale>
        <p:origin x="-17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B6383-B6BD-4D1E-A0CD-BB99593CAD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C430BD-77E5-406A-8D31-EA6821747381}">
      <dgm:prSet phldrT="[Text]" custT="1"/>
      <dgm:spPr/>
      <dgm:t>
        <a:bodyPr/>
        <a:lstStyle/>
        <a:p>
          <a:pPr algn="ctr"/>
          <a:r>
            <a:rPr lang="en-US" sz="2400" b="0" i="0" u="sng" dirty="0" smtClean="0">
              <a:solidFill>
                <a:schemeClr val="bg1"/>
              </a:solidFill>
            </a:rPr>
            <a:t>MODEL:</a:t>
          </a:r>
          <a:endParaRPr lang="en-US" sz="2400" b="0" i="0" dirty="0" smtClean="0">
            <a:solidFill>
              <a:schemeClr val="bg1"/>
            </a:solidFill>
          </a:endParaRPr>
        </a:p>
      </dgm:t>
    </dgm:pt>
    <dgm:pt modelId="{C75D601E-0DA5-45CD-9237-F8A14A1E16CC}" type="parTrans" cxnId="{79D54D5B-9250-40FB-8938-E0E6C00650D7}">
      <dgm:prSet/>
      <dgm:spPr/>
      <dgm:t>
        <a:bodyPr/>
        <a:lstStyle/>
        <a:p>
          <a:endParaRPr lang="en-US"/>
        </a:p>
      </dgm:t>
    </dgm:pt>
    <dgm:pt modelId="{94824BD4-5B3B-4FF4-92E5-719A7C7C4191}" type="sibTrans" cxnId="{79D54D5B-9250-40FB-8938-E0E6C00650D7}">
      <dgm:prSet/>
      <dgm:spPr/>
      <dgm:t>
        <a:bodyPr/>
        <a:lstStyle/>
        <a:p>
          <a:endParaRPr lang="en-US"/>
        </a:p>
      </dgm:t>
    </dgm:pt>
    <dgm:pt modelId="{3745E74A-7F06-4CBA-B34C-DE86F01BE0D4}">
      <dgm:prSet phldrT="[Text]" custT="1"/>
      <dgm:spPr/>
      <dgm:t>
        <a:bodyPr/>
        <a:lstStyle/>
        <a:p>
          <a:pPr algn="ctr"/>
          <a:r>
            <a:rPr lang="en-US" sz="2400" b="0" i="0" u="sng" dirty="0" smtClean="0">
              <a:solidFill>
                <a:schemeClr val="bg1"/>
              </a:solidFill>
            </a:rPr>
            <a:t>ELIGIBILITY:</a:t>
          </a:r>
          <a:endParaRPr lang="en-US" sz="2400" u="sng" dirty="0">
            <a:solidFill>
              <a:schemeClr val="bg1"/>
            </a:solidFill>
          </a:endParaRPr>
        </a:p>
      </dgm:t>
    </dgm:pt>
    <dgm:pt modelId="{47B727F7-339A-4C5E-B685-F9888421DE7A}" type="parTrans" cxnId="{92DFFC7A-5162-45DE-8128-3EB781DC9B03}">
      <dgm:prSet/>
      <dgm:spPr/>
      <dgm:t>
        <a:bodyPr/>
        <a:lstStyle/>
        <a:p>
          <a:endParaRPr lang="en-US"/>
        </a:p>
      </dgm:t>
    </dgm:pt>
    <dgm:pt modelId="{67E11F72-7253-457B-9E13-4024B22D3960}" type="sibTrans" cxnId="{92DFFC7A-5162-45DE-8128-3EB781DC9B03}">
      <dgm:prSet/>
      <dgm:spPr/>
      <dgm:t>
        <a:bodyPr/>
        <a:lstStyle/>
        <a:p>
          <a:endParaRPr lang="en-US"/>
        </a:p>
      </dgm:t>
    </dgm:pt>
    <dgm:pt modelId="{B649F34A-FFC1-4C7D-AFCD-1B8E5B647292}">
      <dgm:prSet phldrT="[Text]" custT="1"/>
      <dgm:spPr/>
      <dgm:t>
        <a:bodyPr/>
        <a:lstStyle/>
        <a:p>
          <a:pPr algn="ctr"/>
          <a:r>
            <a:rPr lang="en-US" sz="2400" b="0" i="0" u="sng" dirty="0" smtClean="0"/>
            <a:t>REQUIRED </a:t>
          </a:r>
          <a:r>
            <a:rPr lang="en-US" sz="2400" b="0" i="0" u="sng" dirty="0" smtClean="0"/>
            <a:t>SERVICES:</a:t>
          </a:r>
          <a:endParaRPr lang="en-US" sz="2400" b="0" dirty="0"/>
        </a:p>
      </dgm:t>
    </dgm:pt>
    <dgm:pt modelId="{D80C3BBE-3FA9-48B4-828E-089D8D39A989}" type="sibTrans" cxnId="{9A8F0C88-C0E5-4245-BA1B-76AFF839F5F6}">
      <dgm:prSet/>
      <dgm:spPr/>
      <dgm:t>
        <a:bodyPr/>
        <a:lstStyle/>
        <a:p>
          <a:endParaRPr lang="en-US"/>
        </a:p>
      </dgm:t>
    </dgm:pt>
    <dgm:pt modelId="{FC52CCB6-1ACF-4B35-B591-AF77525748FE}" type="parTrans" cxnId="{9A8F0C88-C0E5-4245-BA1B-76AFF839F5F6}">
      <dgm:prSet/>
      <dgm:spPr/>
      <dgm:t>
        <a:bodyPr/>
        <a:lstStyle/>
        <a:p>
          <a:endParaRPr lang="en-US"/>
        </a:p>
      </dgm:t>
    </dgm:pt>
    <dgm:pt modelId="{9BB80950-C8D7-4CC4-A171-1F1C48F6A1CC}">
      <dgm:prSet custT="1"/>
      <dgm:spPr/>
      <dgm:t>
        <a:bodyPr/>
        <a:lstStyle/>
        <a:p>
          <a:pPr algn="l"/>
          <a:r>
            <a:rPr lang="en-US" sz="2000" b="0" i="0" dirty="0" smtClean="0">
              <a:solidFill>
                <a:schemeClr val="bg1"/>
              </a:solidFill>
            </a:rPr>
            <a:t>Have one SMI </a:t>
          </a:r>
          <a:endParaRPr lang="en-US" sz="2000" b="0" i="0" dirty="0">
            <a:solidFill>
              <a:schemeClr val="bg1"/>
            </a:solidFill>
          </a:endParaRPr>
        </a:p>
      </dgm:t>
    </dgm:pt>
    <dgm:pt modelId="{B8F56046-CB5D-451B-9D32-276755F2E9F9}" type="parTrans" cxnId="{E2624609-D68C-4999-B693-3B73A6FFC983}">
      <dgm:prSet/>
      <dgm:spPr/>
      <dgm:t>
        <a:bodyPr/>
        <a:lstStyle/>
        <a:p>
          <a:endParaRPr lang="en-US"/>
        </a:p>
      </dgm:t>
    </dgm:pt>
    <dgm:pt modelId="{23D4EECA-B1BE-45AE-BC90-189E225444B1}" type="sibTrans" cxnId="{E2624609-D68C-4999-B693-3B73A6FFC983}">
      <dgm:prSet/>
      <dgm:spPr/>
      <dgm:t>
        <a:bodyPr/>
        <a:lstStyle/>
        <a:p>
          <a:endParaRPr lang="en-US"/>
        </a:p>
      </dgm:t>
    </dgm:pt>
    <dgm:pt modelId="{801CFB9F-89CA-4876-8F5F-F986C28C18BF}">
      <dgm:prSet phldrT="[Text]" custT="1"/>
      <dgm:spPr/>
      <dgm:t>
        <a:bodyPr/>
        <a:lstStyle/>
        <a:p>
          <a:pPr algn="l"/>
          <a:r>
            <a:rPr lang="en-US" sz="2000" b="0" i="0" dirty="0" smtClean="0">
              <a:solidFill>
                <a:schemeClr val="bg1"/>
              </a:solidFill>
            </a:rPr>
            <a:t>Have 1 chronic condition and are at risk for a 2</a:t>
          </a:r>
          <a:r>
            <a:rPr lang="en-US" sz="2000" b="0" i="0" baseline="30000" dirty="0" smtClean="0">
              <a:solidFill>
                <a:schemeClr val="bg1"/>
              </a:solidFill>
            </a:rPr>
            <a:t>nd</a:t>
          </a:r>
          <a:endParaRPr lang="en-US" sz="2000" dirty="0">
            <a:solidFill>
              <a:schemeClr val="bg1"/>
            </a:solidFill>
          </a:endParaRPr>
        </a:p>
      </dgm:t>
    </dgm:pt>
    <dgm:pt modelId="{3D9ABBAD-9A09-4D82-99E3-96DBC64FF807}" type="parTrans" cxnId="{08A83963-B8E6-4B22-92E3-9C7E8F1F9898}">
      <dgm:prSet/>
      <dgm:spPr/>
      <dgm:t>
        <a:bodyPr/>
        <a:lstStyle/>
        <a:p>
          <a:endParaRPr lang="en-US"/>
        </a:p>
      </dgm:t>
    </dgm:pt>
    <dgm:pt modelId="{8A496BDC-66E0-4A27-91B0-B6ADB5287B00}" type="sibTrans" cxnId="{08A83963-B8E6-4B22-92E3-9C7E8F1F9898}">
      <dgm:prSet/>
      <dgm:spPr/>
      <dgm:t>
        <a:bodyPr/>
        <a:lstStyle/>
        <a:p>
          <a:endParaRPr lang="en-US"/>
        </a:p>
      </dgm:t>
    </dgm:pt>
    <dgm:pt modelId="{EFE90CED-10FE-442B-AB39-57042039FC71}">
      <dgm:prSet phldrT="[Text]" custT="1"/>
      <dgm:spPr/>
      <dgm:t>
        <a:bodyPr/>
        <a:lstStyle/>
        <a:p>
          <a:pPr algn="l"/>
          <a:r>
            <a:rPr lang="en-US" sz="2000" b="0" i="0" dirty="0" smtClean="0">
              <a:solidFill>
                <a:schemeClr val="bg1"/>
              </a:solidFill>
            </a:rPr>
            <a:t>Have 2 or more chronic conditions</a:t>
          </a:r>
          <a:endParaRPr lang="en-US" sz="2000" dirty="0">
            <a:solidFill>
              <a:schemeClr val="bg1"/>
            </a:solidFill>
          </a:endParaRPr>
        </a:p>
      </dgm:t>
    </dgm:pt>
    <dgm:pt modelId="{A5AAC663-E25B-4B36-B4DE-74A3CF1337EC}" type="parTrans" cxnId="{ED264AC5-E29A-4B89-BCF3-6AC54F6B8672}">
      <dgm:prSet/>
      <dgm:spPr/>
      <dgm:t>
        <a:bodyPr/>
        <a:lstStyle/>
        <a:p>
          <a:endParaRPr lang="en-US"/>
        </a:p>
      </dgm:t>
    </dgm:pt>
    <dgm:pt modelId="{0A6A36C0-2A83-42E0-AC01-97D5652935DA}" type="sibTrans" cxnId="{ED264AC5-E29A-4B89-BCF3-6AC54F6B8672}">
      <dgm:prSet/>
      <dgm:spPr/>
      <dgm:t>
        <a:bodyPr/>
        <a:lstStyle/>
        <a:p>
          <a:endParaRPr lang="en-US"/>
        </a:p>
      </dgm:t>
    </dgm:pt>
    <dgm:pt modelId="{B67F5044-0228-4809-AC5D-703FCAE0A1E4}">
      <dgm:prSet phldrT="[Text]" custT="1"/>
      <dgm:spPr/>
      <dgm:t>
        <a:bodyPr/>
        <a:lstStyle/>
        <a:p>
          <a:pPr algn="l"/>
          <a:endParaRPr lang="en-US" sz="1700" dirty="0">
            <a:solidFill>
              <a:schemeClr val="bg1"/>
            </a:solidFill>
          </a:endParaRPr>
        </a:p>
      </dgm:t>
    </dgm:pt>
    <dgm:pt modelId="{7822144F-94E4-4170-B009-626EAD81FC9F}" type="parTrans" cxnId="{ABF60005-E38F-4F54-99E4-E65643DD7A21}">
      <dgm:prSet/>
      <dgm:spPr/>
      <dgm:t>
        <a:bodyPr/>
        <a:lstStyle/>
        <a:p>
          <a:endParaRPr lang="en-US"/>
        </a:p>
      </dgm:t>
    </dgm:pt>
    <dgm:pt modelId="{B2BAF8A5-0F99-4EAC-A908-9A426C434137}" type="sibTrans" cxnId="{ABF60005-E38F-4F54-99E4-E65643DD7A21}">
      <dgm:prSet/>
      <dgm:spPr/>
      <dgm:t>
        <a:bodyPr/>
        <a:lstStyle/>
        <a:p>
          <a:endParaRPr lang="en-US"/>
        </a:p>
      </dgm:t>
    </dgm:pt>
    <dgm:pt modelId="{746B05AB-4B52-42CB-B1E4-77059B6B704A}">
      <dgm:prSet custT="1"/>
      <dgm:spPr/>
      <dgm:t>
        <a:bodyPr/>
        <a:lstStyle/>
        <a:p>
          <a:r>
            <a:rPr lang="en-US" sz="2000" b="0" i="0" dirty="0" smtClean="0"/>
            <a:t>Care coordination</a:t>
          </a:r>
          <a:endParaRPr lang="en-US" sz="2000" b="0" i="0" dirty="0"/>
        </a:p>
      </dgm:t>
    </dgm:pt>
    <dgm:pt modelId="{E6BD3E90-F26E-4082-814F-70F6F34AA651}" type="parTrans" cxnId="{71321B4F-65B9-46F1-BEB5-895CEF1EB5C4}">
      <dgm:prSet/>
      <dgm:spPr/>
      <dgm:t>
        <a:bodyPr/>
        <a:lstStyle/>
        <a:p>
          <a:endParaRPr lang="en-US"/>
        </a:p>
      </dgm:t>
    </dgm:pt>
    <dgm:pt modelId="{68EB6E55-6BA8-4ACE-A23B-691270C8C56C}" type="sibTrans" cxnId="{71321B4F-65B9-46F1-BEB5-895CEF1EB5C4}">
      <dgm:prSet/>
      <dgm:spPr/>
      <dgm:t>
        <a:bodyPr/>
        <a:lstStyle/>
        <a:p>
          <a:endParaRPr lang="en-US"/>
        </a:p>
      </dgm:t>
    </dgm:pt>
    <dgm:pt modelId="{AD6048C7-AAD1-4257-909B-9F21EFD0C91C}">
      <dgm:prSet custT="1"/>
      <dgm:spPr/>
      <dgm:t>
        <a:bodyPr/>
        <a:lstStyle/>
        <a:p>
          <a:r>
            <a:rPr lang="en-US" sz="2000" b="0" i="0" dirty="0" smtClean="0"/>
            <a:t>Health promotion</a:t>
          </a:r>
          <a:endParaRPr lang="en-US" sz="2000" b="0" i="0" dirty="0"/>
        </a:p>
      </dgm:t>
    </dgm:pt>
    <dgm:pt modelId="{BB1C7379-CF37-4FF9-8907-1B847857B847}" type="parTrans" cxnId="{E1147356-567E-49E3-AC61-BB5F012001E9}">
      <dgm:prSet/>
      <dgm:spPr/>
      <dgm:t>
        <a:bodyPr/>
        <a:lstStyle/>
        <a:p>
          <a:endParaRPr lang="en-US"/>
        </a:p>
      </dgm:t>
    </dgm:pt>
    <dgm:pt modelId="{3C3DA655-2D68-4B55-9687-A481C0085CB2}" type="sibTrans" cxnId="{E1147356-567E-49E3-AC61-BB5F012001E9}">
      <dgm:prSet/>
      <dgm:spPr/>
      <dgm:t>
        <a:bodyPr/>
        <a:lstStyle/>
        <a:p>
          <a:endParaRPr lang="en-US"/>
        </a:p>
      </dgm:t>
    </dgm:pt>
    <dgm:pt modelId="{986ECE04-B876-4EB2-9ADB-E9C11022AC02}">
      <dgm:prSet custT="1"/>
      <dgm:spPr/>
      <dgm:t>
        <a:bodyPr/>
        <a:lstStyle/>
        <a:p>
          <a:r>
            <a:rPr lang="en-US" sz="2000" b="0" i="0" dirty="0" smtClean="0"/>
            <a:t>Comprehensive transitional care/follow-up</a:t>
          </a:r>
          <a:endParaRPr lang="en-US" sz="2000" b="0" i="0" dirty="0"/>
        </a:p>
      </dgm:t>
    </dgm:pt>
    <dgm:pt modelId="{CA90E0D7-B883-47E4-9A7E-2F5EFE22375B}" type="parTrans" cxnId="{9F037159-D5E8-44B1-A255-5FE194392EC8}">
      <dgm:prSet/>
      <dgm:spPr/>
      <dgm:t>
        <a:bodyPr/>
        <a:lstStyle/>
        <a:p>
          <a:endParaRPr lang="en-US"/>
        </a:p>
      </dgm:t>
    </dgm:pt>
    <dgm:pt modelId="{5BC24CA4-68FD-440D-99B7-08C8A539777E}" type="sibTrans" cxnId="{9F037159-D5E8-44B1-A255-5FE194392EC8}">
      <dgm:prSet/>
      <dgm:spPr/>
      <dgm:t>
        <a:bodyPr/>
        <a:lstStyle/>
        <a:p>
          <a:endParaRPr lang="en-US"/>
        </a:p>
      </dgm:t>
    </dgm:pt>
    <dgm:pt modelId="{3965F89B-F9FE-4EA4-8A69-53DD70DD6FB4}">
      <dgm:prSet custT="1"/>
      <dgm:spPr/>
      <dgm:t>
        <a:bodyPr/>
        <a:lstStyle/>
        <a:p>
          <a:r>
            <a:rPr lang="en-US" sz="2000" b="0" i="0" dirty="0" smtClean="0"/>
            <a:t>Patient &amp; family support</a:t>
          </a:r>
          <a:endParaRPr lang="en-US" sz="2000" b="0" i="0" dirty="0"/>
        </a:p>
      </dgm:t>
    </dgm:pt>
    <dgm:pt modelId="{484E2A12-16C6-4835-90B0-0863542802A3}" type="parTrans" cxnId="{1DA7195A-E350-4160-B1C4-D79097224F47}">
      <dgm:prSet/>
      <dgm:spPr/>
      <dgm:t>
        <a:bodyPr/>
        <a:lstStyle/>
        <a:p>
          <a:endParaRPr lang="en-US"/>
        </a:p>
      </dgm:t>
    </dgm:pt>
    <dgm:pt modelId="{B28E4E93-B18B-4CFD-8C52-191D8BC480BA}" type="sibTrans" cxnId="{1DA7195A-E350-4160-B1C4-D79097224F47}">
      <dgm:prSet/>
      <dgm:spPr/>
      <dgm:t>
        <a:bodyPr/>
        <a:lstStyle/>
        <a:p>
          <a:endParaRPr lang="en-US"/>
        </a:p>
      </dgm:t>
    </dgm:pt>
    <dgm:pt modelId="{3B948ABF-2BCA-4D1F-B705-32FAD8D09F2A}">
      <dgm:prSet custT="1"/>
      <dgm:spPr/>
      <dgm:t>
        <a:bodyPr/>
        <a:lstStyle/>
        <a:p>
          <a:r>
            <a:rPr lang="en-US" sz="2000" b="0" i="0" dirty="0" smtClean="0"/>
            <a:t>Referral to community &amp; social support services</a:t>
          </a:r>
          <a:endParaRPr lang="en-US" sz="2000" b="0" i="0" dirty="0"/>
        </a:p>
      </dgm:t>
    </dgm:pt>
    <dgm:pt modelId="{E5B9FD03-B457-4F49-BED9-C4D432E1D9E9}" type="parTrans" cxnId="{343DBDD2-22C6-4C84-8E81-E486949DF90D}">
      <dgm:prSet/>
      <dgm:spPr/>
      <dgm:t>
        <a:bodyPr/>
        <a:lstStyle/>
        <a:p>
          <a:endParaRPr lang="en-US"/>
        </a:p>
      </dgm:t>
    </dgm:pt>
    <dgm:pt modelId="{BEF0330A-948C-4274-997C-EAA840FD5833}" type="sibTrans" cxnId="{343DBDD2-22C6-4C84-8E81-E486949DF90D}">
      <dgm:prSet/>
      <dgm:spPr/>
      <dgm:t>
        <a:bodyPr/>
        <a:lstStyle/>
        <a:p>
          <a:endParaRPr lang="en-US"/>
        </a:p>
      </dgm:t>
    </dgm:pt>
    <dgm:pt modelId="{21188397-6FA7-435B-BB93-AE6540F0B066}">
      <dgm:prSet phldrT="[Text]" custT="1"/>
      <dgm:spPr/>
      <dgm:t>
        <a:bodyPr/>
        <a:lstStyle/>
        <a:p>
          <a:pPr algn="l"/>
          <a:r>
            <a:rPr lang="en-US" sz="2000" b="0" i="0" dirty="0" smtClean="0"/>
            <a:t>Comprehensive care mgmt.</a:t>
          </a:r>
          <a:endParaRPr lang="en-US" sz="1700" b="0" dirty="0"/>
        </a:p>
      </dgm:t>
    </dgm:pt>
    <dgm:pt modelId="{9690B6F0-55D3-46E7-AA12-094780F3786F}" type="parTrans" cxnId="{31BA16B4-B9D4-46FA-A3AD-3C0A217F12D4}">
      <dgm:prSet/>
      <dgm:spPr/>
      <dgm:t>
        <a:bodyPr/>
        <a:lstStyle/>
        <a:p>
          <a:endParaRPr lang="en-US"/>
        </a:p>
      </dgm:t>
    </dgm:pt>
    <dgm:pt modelId="{BEB0C327-8321-441F-A8B2-FB41B2805251}" type="sibTrans" cxnId="{31BA16B4-B9D4-46FA-A3AD-3C0A217F12D4}">
      <dgm:prSet/>
      <dgm:spPr/>
      <dgm:t>
        <a:bodyPr/>
        <a:lstStyle/>
        <a:p>
          <a:endParaRPr lang="en-US"/>
        </a:p>
      </dgm:t>
    </dgm:pt>
    <dgm:pt modelId="{F685C1A2-4BB0-481F-8388-BD91669EB46D}">
      <dgm:prSet phldrT="[Text]" custT="1"/>
      <dgm:spPr/>
      <dgm:t>
        <a:bodyPr/>
        <a:lstStyle/>
        <a:p>
          <a:pPr algn="l"/>
          <a:r>
            <a:rPr lang="en-US" sz="2000" b="0" i="0" dirty="0" smtClean="0">
              <a:solidFill>
                <a:schemeClr val="bg1"/>
              </a:solidFill>
            </a:rPr>
            <a:t>Providers integrate and coordinate all primary, acute, behavioral health, and long-term services and supports</a:t>
          </a:r>
        </a:p>
      </dgm:t>
    </dgm:pt>
    <dgm:pt modelId="{3F0840C2-2520-4B01-A733-F3D69243B983}" type="parTrans" cxnId="{1931B6DB-9F21-4DFC-805D-467492C59D1D}">
      <dgm:prSet/>
      <dgm:spPr/>
      <dgm:t>
        <a:bodyPr/>
        <a:lstStyle/>
        <a:p>
          <a:endParaRPr lang="en-US"/>
        </a:p>
      </dgm:t>
    </dgm:pt>
    <dgm:pt modelId="{C6EE90C6-48A6-496A-BD65-517C7F58EDDD}" type="sibTrans" cxnId="{1931B6DB-9F21-4DFC-805D-467492C59D1D}">
      <dgm:prSet/>
      <dgm:spPr/>
      <dgm:t>
        <a:bodyPr/>
        <a:lstStyle/>
        <a:p>
          <a:endParaRPr lang="en-US"/>
        </a:p>
      </dgm:t>
    </dgm:pt>
    <dgm:pt modelId="{7911277A-941A-4E81-A1BD-6B1ACE199385}">
      <dgm:prSet phldrT="[Text]" custT="1"/>
      <dgm:spPr/>
      <dgm:t>
        <a:bodyPr/>
        <a:lstStyle/>
        <a:p>
          <a:pPr algn="l"/>
          <a:endParaRPr lang="en-US" sz="1700" b="0" i="0" dirty="0" smtClean="0">
            <a:solidFill>
              <a:schemeClr val="bg1"/>
            </a:solidFill>
          </a:endParaRPr>
        </a:p>
      </dgm:t>
    </dgm:pt>
    <dgm:pt modelId="{263096A5-E9FD-41F7-A015-8103BEFD7EF2}" type="parTrans" cxnId="{5785245C-DD8A-49BB-B3CB-5761F89F8016}">
      <dgm:prSet/>
      <dgm:spPr/>
      <dgm:t>
        <a:bodyPr/>
        <a:lstStyle/>
        <a:p>
          <a:endParaRPr lang="en-US"/>
        </a:p>
      </dgm:t>
    </dgm:pt>
    <dgm:pt modelId="{206B897F-8791-4251-85E1-9EF21085BC1B}" type="sibTrans" cxnId="{5785245C-DD8A-49BB-B3CB-5761F89F8016}">
      <dgm:prSet/>
      <dgm:spPr/>
      <dgm:t>
        <a:bodyPr/>
        <a:lstStyle/>
        <a:p>
          <a:endParaRPr lang="en-US"/>
        </a:p>
      </dgm:t>
    </dgm:pt>
    <dgm:pt modelId="{3449C41F-59F3-4223-8894-21DDAA89AB52}">
      <dgm:prSet phldrT="[Text]" custT="1"/>
      <dgm:spPr/>
      <dgm:t>
        <a:bodyPr/>
        <a:lstStyle/>
        <a:p>
          <a:pPr algn="l"/>
          <a:r>
            <a:rPr lang="en-US" sz="2000" dirty="0" smtClean="0">
              <a:solidFill>
                <a:schemeClr val="bg1"/>
              </a:solidFill>
            </a:rPr>
            <a:t>Must include FFS and MCO beneficiaries </a:t>
          </a:r>
          <a:endParaRPr lang="en-US" sz="2000" b="0" i="0" dirty="0" smtClean="0">
            <a:solidFill>
              <a:schemeClr val="bg1"/>
            </a:solidFill>
          </a:endParaRPr>
        </a:p>
      </dgm:t>
    </dgm:pt>
    <dgm:pt modelId="{94ED22D9-6361-4D77-B0A9-837AA88CEDF9}" type="parTrans" cxnId="{A1620875-36DC-4531-AD1F-DED06D3B43FF}">
      <dgm:prSet/>
      <dgm:spPr/>
      <dgm:t>
        <a:bodyPr/>
        <a:lstStyle/>
        <a:p>
          <a:endParaRPr lang="en-US"/>
        </a:p>
      </dgm:t>
    </dgm:pt>
    <dgm:pt modelId="{96148035-1DB8-4ED9-ABAF-F8387AD01C9F}" type="sibTrans" cxnId="{A1620875-36DC-4531-AD1F-DED06D3B43FF}">
      <dgm:prSet/>
      <dgm:spPr/>
      <dgm:t>
        <a:bodyPr/>
        <a:lstStyle/>
        <a:p>
          <a:endParaRPr lang="en-US"/>
        </a:p>
      </dgm:t>
    </dgm:pt>
    <dgm:pt modelId="{BCA7E8B8-3AF1-42DD-9619-0AFBF4C8E4A7}">
      <dgm:prSet phldrT="[Text]" custT="1"/>
      <dgm:spPr/>
      <dgm:t>
        <a:bodyPr/>
        <a:lstStyle/>
        <a:p>
          <a:pPr algn="l"/>
          <a:r>
            <a:rPr lang="en-US" sz="2000" dirty="0" smtClean="0"/>
            <a:t>CMS provides 90/10 match for the first 8 quarters</a:t>
          </a:r>
          <a:endParaRPr lang="en-US" sz="2000" b="0" i="0" dirty="0" smtClean="0">
            <a:solidFill>
              <a:schemeClr val="bg1"/>
            </a:solidFill>
          </a:endParaRPr>
        </a:p>
      </dgm:t>
    </dgm:pt>
    <dgm:pt modelId="{75051B86-CED6-439A-8606-F4392F74D330}" type="parTrans" cxnId="{5F4E2DFB-3121-48E4-B4A5-C113805F93BF}">
      <dgm:prSet/>
      <dgm:spPr/>
      <dgm:t>
        <a:bodyPr/>
        <a:lstStyle/>
        <a:p>
          <a:endParaRPr lang="en-US"/>
        </a:p>
      </dgm:t>
    </dgm:pt>
    <dgm:pt modelId="{EE3EA1CF-6D35-4D8C-B5D3-94878A01F717}" type="sibTrans" cxnId="{5F4E2DFB-3121-48E4-B4A5-C113805F93BF}">
      <dgm:prSet/>
      <dgm:spPr/>
      <dgm:t>
        <a:bodyPr/>
        <a:lstStyle/>
        <a:p>
          <a:endParaRPr lang="en-US"/>
        </a:p>
      </dgm:t>
    </dgm:pt>
    <dgm:pt modelId="{6A4EC328-FAB6-4154-9029-3199FE7837FF}">
      <dgm:prSet phldrT="[Text]" custT="1"/>
      <dgm:spPr/>
      <dgm:t>
        <a:bodyPr/>
        <a:lstStyle/>
        <a:p>
          <a:pPr algn="l"/>
          <a:endParaRPr lang="en-US" sz="1700" dirty="0">
            <a:solidFill>
              <a:schemeClr val="bg1"/>
            </a:solidFill>
          </a:endParaRPr>
        </a:p>
      </dgm:t>
    </dgm:pt>
    <dgm:pt modelId="{3903C620-F6CD-4B31-8C6E-CE9165E936FC}" type="parTrans" cxnId="{170CE10E-78B0-4DE8-9CCE-E112AB3F1977}">
      <dgm:prSet/>
      <dgm:spPr/>
      <dgm:t>
        <a:bodyPr/>
        <a:lstStyle/>
        <a:p>
          <a:endParaRPr lang="en-US"/>
        </a:p>
      </dgm:t>
    </dgm:pt>
    <dgm:pt modelId="{B2B6EC44-F800-40E8-85E8-83A466445077}" type="sibTrans" cxnId="{170CE10E-78B0-4DE8-9CCE-E112AB3F1977}">
      <dgm:prSet/>
      <dgm:spPr/>
      <dgm:t>
        <a:bodyPr/>
        <a:lstStyle/>
        <a:p>
          <a:endParaRPr lang="en-US"/>
        </a:p>
      </dgm:t>
    </dgm:pt>
    <dgm:pt modelId="{0AECBF1E-D2C0-4F6A-8B24-559BDEAAB8A2}">
      <dgm:prSet phldrT="[Text]" custT="1"/>
      <dgm:spPr/>
      <dgm:t>
        <a:bodyPr/>
        <a:lstStyle/>
        <a:p>
          <a:pPr algn="l"/>
          <a:endParaRPr lang="en-US" sz="900" b="0" dirty="0"/>
        </a:p>
      </dgm:t>
    </dgm:pt>
    <dgm:pt modelId="{13B882A3-450F-4203-88F5-BB039F32EA33}" type="parTrans" cxnId="{70135A2C-C360-495D-A77E-FEBBBC69533D}">
      <dgm:prSet/>
      <dgm:spPr/>
      <dgm:t>
        <a:bodyPr/>
        <a:lstStyle/>
        <a:p>
          <a:endParaRPr lang="en-US"/>
        </a:p>
      </dgm:t>
    </dgm:pt>
    <dgm:pt modelId="{2B4319A2-1B35-483C-A5EE-53908F52A0AA}" type="sibTrans" cxnId="{70135A2C-C360-495D-A77E-FEBBBC69533D}">
      <dgm:prSet/>
      <dgm:spPr/>
      <dgm:t>
        <a:bodyPr/>
        <a:lstStyle/>
        <a:p>
          <a:endParaRPr lang="en-US"/>
        </a:p>
      </dgm:t>
    </dgm:pt>
    <dgm:pt modelId="{C6784538-5826-4BB1-9ACD-89CB3DCE1C29}">
      <dgm:prSet custT="1"/>
      <dgm:spPr/>
      <dgm:t>
        <a:bodyPr/>
        <a:lstStyle/>
        <a:p>
          <a:endParaRPr lang="en-US" sz="900" b="0" i="0" dirty="0"/>
        </a:p>
      </dgm:t>
    </dgm:pt>
    <dgm:pt modelId="{51CCE663-DCC6-4AA1-8C81-EC2FB6D08813}" type="parTrans" cxnId="{3DE58786-C6FD-458C-AA20-7311F2FFEC97}">
      <dgm:prSet/>
      <dgm:spPr/>
      <dgm:t>
        <a:bodyPr/>
        <a:lstStyle/>
        <a:p>
          <a:endParaRPr lang="en-US"/>
        </a:p>
      </dgm:t>
    </dgm:pt>
    <dgm:pt modelId="{20F5E30A-A216-40A1-BDD4-C28EBAC1E3AC}" type="sibTrans" cxnId="{3DE58786-C6FD-458C-AA20-7311F2FFEC97}">
      <dgm:prSet/>
      <dgm:spPr/>
      <dgm:t>
        <a:bodyPr/>
        <a:lstStyle/>
        <a:p>
          <a:endParaRPr lang="en-US"/>
        </a:p>
      </dgm:t>
    </dgm:pt>
    <dgm:pt modelId="{3595DC6F-168E-42E3-9DE8-C93214D4EAA6}">
      <dgm:prSet custT="1"/>
      <dgm:spPr/>
      <dgm:t>
        <a:bodyPr/>
        <a:lstStyle/>
        <a:p>
          <a:endParaRPr lang="en-US" sz="900" b="0" i="0" dirty="0"/>
        </a:p>
      </dgm:t>
    </dgm:pt>
    <dgm:pt modelId="{4050008E-24F1-4EED-B354-9313D954DF50}" type="parTrans" cxnId="{2329C0A6-1323-42EE-B752-6687F736623F}">
      <dgm:prSet/>
      <dgm:spPr/>
      <dgm:t>
        <a:bodyPr/>
        <a:lstStyle/>
        <a:p>
          <a:endParaRPr lang="en-US"/>
        </a:p>
      </dgm:t>
    </dgm:pt>
    <dgm:pt modelId="{98C54C7D-77CA-4F89-948C-DA45CA020624}" type="sibTrans" cxnId="{2329C0A6-1323-42EE-B752-6687F736623F}">
      <dgm:prSet/>
      <dgm:spPr/>
      <dgm:t>
        <a:bodyPr/>
        <a:lstStyle/>
        <a:p>
          <a:endParaRPr lang="en-US"/>
        </a:p>
      </dgm:t>
    </dgm:pt>
    <dgm:pt modelId="{1C31882C-C21D-4A7C-9E7D-39AADC52B69E}">
      <dgm:prSet custT="1"/>
      <dgm:spPr/>
      <dgm:t>
        <a:bodyPr/>
        <a:lstStyle/>
        <a:p>
          <a:endParaRPr lang="en-US" sz="900" b="0" i="0" dirty="0"/>
        </a:p>
      </dgm:t>
    </dgm:pt>
    <dgm:pt modelId="{F0F85669-47B4-4D66-A42F-B1AD232F7DEB}" type="parTrans" cxnId="{274F3C7A-6A73-4F88-8C17-B5B70334FB17}">
      <dgm:prSet/>
      <dgm:spPr/>
      <dgm:t>
        <a:bodyPr/>
        <a:lstStyle/>
        <a:p>
          <a:endParaRPr lang="en-US"/>
        </a:p>
      </dgm:t>
    </dgm:pt>
    <dgm:pt modelId="{2BCF2D22-4E8B-480E-A017-903656D6A9E4}" type="sibTrans" cxnId="{274F3C7A-6A73-4F88-8C17-B5B70334FB17}">
      <dgm:prSet/>
      <dgm:spPr/>
      <dgm:t>
        <a:bodyPr/>
        <a:lstStyle/>
        <a:p>
          <a:endParaRPr lang="en-US"/>
        </a:p>
      </dgm:t>
    </dgm:pt>
    <dgm:pt modelId="{32F5519D-89D2-4BD4-A028-67B4882E5F48}">
      <dgm:prSet custT="1"/>
      <dgm:spPr/>
      <dgm:t>
        <a:bodyPr/>
        <a:lstStyle/>
        <a:p>
          <a:endParaRPr lang="en-US" sz="900" b="0" i="0" dirty="0"/>
        </a:p>
      </dgm:t>
    </dgm:pt>
    <dgm:pt modelId="{4DC28934-744B-4132-94DD-745DCC9E63CE}" type="parTrans" cxnId="{ACEFFA34-DEEB-44F7-8282-58E2123728E0}">
      <dgm:prSet/>
      <dgm:spPr/>
      <dgm:t>
        <a:bodyPr/>
        <a:lstStyle/>
        <a:p>
          <a:endParaRPr lang="en-US"/>
        </a:p>
      </dgm:t>
    </dgm:pt>
    <dgm:pt modelId="{1FD6272D-1DDD-4C96-945D-E14C118CC4FC}" type="sibTrans" cxnId="{ACEFFA34-DEEB-44F7-8282-58E2123728E0}">
      <dgm:prSet/>
      <dgm:spPr/>
      <dgm:t>
        <a:bodyPr/>
        <a:lstStyle/>
        <a:p>
          <a:endParaRPr lang="en-US"/>
        </a:p>
      </dgm:t>
    </dgm:pt>
    <dgm:pt modelId="{9AD8CF5A-0C34-40F4-849F-A08FAEA3FE19}">
      <dgm:prSet phldrT="[Text]" custT="1"/>
      <dgm:spPr/>
      <dgm:t>
        <a:bodyPr/>
        <a:lstStyle/>
        <a:p>
          <a:pPr algn="l"/>
          <a:endParaRPr lang="en-US" sz="1600" b="0" i="0" dirty="0" smtClean="0">
            <a:solidFill>
              <a:schemeClr val="bg1"/>
            </a:solidFill>
          </a:endParaRPr>
        </a:p>
      </dgm:t>
    </dgm:pt>
    <dgm:pt modelId="{961BE8EA-949B-409C-B351-CF2B688A03B0}" type="parTrans" cxnId="{C5938AD6-3363-47A5-93BB-B8DDDCCEADC6}">
      <dgm:prSet/>
      <dgm:spPr/>
      <dgm:t>
        <a:bodyPr/>
        <a:lstStyle/>
        <a:p>
          <a:endParaRPr lang="en-US"/>
        </a:p>
      </dgm:t>
    </dgm:pt>
    <dgm:pt modelId="{1B6C9141-E35A-496E-B885-089409FA4D4B}" type="sibTrans" cxnId="{C5938AD6-3363-47A5-93BB-B8DDDCCEADC6}">
      <dgm:prSet/>
      <dgm:spPr/>
      <dgm:t>
        <a:bodyPr/>
        <a:lstStyle/>
        <a:p>
          <a:endParaRPr lang="en-US"/>
        </a:p>
      </dgm:t>
    </dgm:pt>
    <dgm:pt modelId="{30E89639-BD6F-45C8-93B9-4D193C23DB95}">
      <dgm:prSet phldrT="[Text]" custT="1"/>
      <dgm:spPr/>
      <dgm:t>
        <a:bodyPr/>
        <a:lstStyle/>
        <a:p>
          <a:pPr algn="l"/>
          <a:endParaRPr lang="en-US" sz="1600" b="0" i="0" dirty="0" smtClean="0">
            <a:solidFill>
              <a:schemeClr val="bg1"/>
            </a:solidFill>
          </a:endParaRPr>
        </a:p>
      </dgm:t>
    </dgm:pt>
    <dgm:pt modelId="{9543A4EC-69AA-41E6-B573-B830431705E3}" type="sibTrans" cxnId="{B9B4129D-1C87-4611-81FD-1B2132A60CC4}">
      <dgm:prSet/>
      <dgm:spPr/>
      <dgm:t>
        <a:bodyPr/>
        <a:lstStyle/>
        <a:p>
          <a:endParaRPr lang="en-US"/>
        </a:p>
      </dgm:t>
    </dgm:pt>
    <dgm:pt modelId="{403D700C-326D-4B11-9023-3D650B888B3F}" type="parTrans" cxnId="{B9B4129D-1C87-4611-81FD-1B2132A60CC4}">
      <dgm:prSet/>
      <dgm:spPr/>
      <dgm:t>
        <a:bodyPr/>
        <a:lstStyle/>
        <a:p>
          <a:endParaRPr lang="en-US"/>
        </a:p>
      </dgm:t>
    </dgm:pt>
    <dgm:pt modelId="{1CA71E32-D694-405B-9C5B-CCB80B885D81}">
      <dgm:prSet phldrT="[Text]" custT="1"/>
      <dgm:spPr/>
      <dgm:t>
        <a:bodyPr/>
        <a:lstStyle/>
        <a:p>
          <a:pPr algn="l"/>
          <a:endParaRPr lang="en-US" sz="1700" dirty="0">
            <a:solidFill>
              <a:schemeClr val="bg1"/>
            </a:solidFill>
          </a:endParaRPr>
        </a:p>
      </dgm:t>
    </dgm:pt>
    <dgm:pt modelId="{E632E935-308E-4AFE-90DE-C8C2E2934DDC}" type="sibTrans" cxnId="{02DCCC6A-8CF6-4F00-8E24-F6C81467DD70}">
      <dgm:prSet/>
      <dgm:spPr/>
      <dgm:t>
        <a:bodyPr/>
        <a:lstStyle/>
        <a:p>
          <a:endParaRPr lang="en-US"/>
        </a:p>
      </dgm:t>
    </dgm:pt>
    <dgm:pt modelId="{EC8F1E3C-E062-4FD7-B1D6-3CC9D208FEE5}" type="parTrans" cxnId="{02DCCC6A-8CF6-4F00-8E24-F6C81467DD70}">
      <dgm:prSet/>
      <dgm:spPr/>
      <dgm:t>
        <a:bodyPr/>
        <a:lstStyle/>
        <a:p>
          <a:endParaRPr lang="en-US"/>
        </a:p>
      </dgm:t>
    </dgm:pt>
    <dgm:pt modelId="{376DE325-783E-4FDD-B293-4043D35E491A}">
      <dgm:prSet phldrT="[Text]" custT="1"/>
      <dgm:spPr/>
      <dgm:t>
        <a:bodyPr/>
        <a:lstStyle/>
        <a:p>
          <a:pPr algn="l"/>
          <a:endParaRPr lang="en-US" sz="1700" dirty="0">
            <a:solidFill>
              <a:schemeClr val="bg1"/>
            </a:solidFill>
          </a:endParaRPr>
        </a:p>
      </dgm:t>
    </dgm:pt>
    <dgm:pt modelId="{25E9C332-C656-4B0B-B406-584A5BB1ADCE}" type="parTrans" cxnId="{7AF7E64D-9636-4DDF-A6F6-E7497B1C635A}">
      <dgm:prSet/>
      <dgm:spPr/>
      <dgm:t>
        <a:bodyPr/>
        <a:lstStyle/>
        <a:p>
          <a:endParaRPr lang="en-US"/>
        </a:p>
      </dgm:t>
    </dgm:pt>
    <dgm:pt modelId="{A384561F-BCF3-4113-AB07-55CEF17321D4}" type="sibTrans" cxnId="{7AF7E64D-9636-4DDF-A6F6-E7497B1C635A}">
      <dgm:prSet/>
      <dgm:spPr/>
      <dgm:t>
        <a:bodyPr/>
        <a:lstStyle/>
        <a:p>
          <a:endParaRPr lang="en-US"/>
        </a:p>
      </dgm:t>
    </dgm:pt>
    <dgm:pt modelId="{2C2B5AD1-D629-45A6-A48D-396C4615A0BE}">
      <dgm:prSet phldrT="[Text]" custT="1"/>
      <dgm:spPr/>
      <dgm:t>
        <a:bodyPr/>
        <a:lstStyle/>
        <a:p>
          <a:pPr algn="l"/>
          <a:endParaRPr lang="en-US" sz="1700" dirty="0">
            <a:solidFill>
              <a:schemeClr val="bg1"/>
            </a:solidFill>
          </a:endParaRPr>
        </a:p>
      </dgm:t>
    </dgm:pt>
    <dgm:pt modelId="{F02C794F-9C56-4854-88A4-E928B625B7A9}" type="parTrans" cxnId="{C0E7B04D-0BD2-46CF-967D-9805BAD8F6B5}">
      <dgm:prSet/>
      <dgm:spPr/>
      <dgm:t>
        <a:bodyPr/>
        <a:lstStyle/>
        <a:p>
          <a:endParaRPr lang="en-US"/>
        </a:p>
      </dgm:t>
    </dgm:pt>
    <dgm:pt modelId="{E8CA7DCE-35A8-46A7-90F9-D3D3F02470F7}" type="sibTrans" cxnId="{C0E7B04D-0BD2-46CF-967D-9805BAD8F6B5}">
      <dgm:prSet/>
      <dgm:spPr/>
      <dgm:t>
        <a:bodyPr/>
        <a:lstStyle/>
        <a:p>
          <a:endParaRPr lang="en-US"/>
        </a:p>
      </dgm:t>
    </dgm:pt>
    <dgm:pt modelId="{C7A5B142-5E7B-47CA-B0F1-D791B4A5AF69}" type="pres">
      <dgm:prSet presAssocID="{BCBB6383-B6BD-4D1E-A0CD-BB99593CAD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CE6C35-0075-444D-8976-D73AC5398F10}" type="pres">
      <dgm:prSet presAssocID="{FCC430BD-77E5-406A-8D31-EA6821747381}" presName="node" presStyleLbl="node1" presStyleIdx="0" presStyleCnt="3" custScaleX="107834" custScaleY="387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36E21-3CA9-4992-BB07-B0B664460F02}" type="pres">
      <dgm:prSet presAssocID="{94824BD4-5B3B-4FF4-92E5-719A7C7C4191}" presName="sibTrans" presStyleCnt="0"/>
      <dgm:spPr/>
    </dgm:pt>
    <dgm:pt modelId="{F1544792-F9DA-4931-AD74-03D1FBA11C90}" type="pres">
      <dgm:prSet presAssocID="{3745E74A-7F06-4CBA-B34C-DE86F01BE0D4}" presName="node" presStyleLbl="node1" presStyleIdx="1" presStyleCnt="3" custScaleX="107834" custScaleY="387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FE902-21A1-4D85-B27A-E6F8B13BE88E}" type="pres">
      <dgm:prSet presAssocID="{67E11F72-7253-457B-9E13-4024B22D3960}" presName="sibTrans" presStyleCnt="0"/>
      <dgm:spPr/>
    </dgm:pt>
    <dgm:pt modelId="{FC7E0D5D-1633-4DA0-909A-83CCBF932EEB}" type="pres">
      <dgm:prSet presAssocID="{B649F34A-FFC1-4C7D-AFCD-1B8E5B647292}" presName="node" presStyleLbl="node1" presStyleIdx="2" presStyleCnt="3" custScaleX="107834" custScaleY="387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931209-F3C1-46FF-A0AE-DA2FD019E83B}" type="presOf" srcId="{3595DC6F-168E-42E3-9DE8-C93214D4EAA6}" destId="{FC7E0D5D-1633-4DA0-909A-83CCBF932EEB}" srcOrd="0" destOrd="6" presId="urn:microsoft.com/office/officeart/2005/8/layout/default"/>
    <dgm:cxn modelId="{92DFFC7A-5162-45DE-8128-3EB781DC9B03}" srcId="{BCBB6383-B6BD-4D1E-A0CD-BB99593CAD32}" destId="{3745E74A-7F06-4CBA-B34C-DE86F01BE0D4}" srcOrd="1" destOrd="0" parTransId="{47B727F7-339A-4C5E-B685-F9888421DE7A}" sibTransId="{67E11F72-7253-457B-9E13-4024B22D3960}"/>
    <dgm:cxn modelId="{9A8F0C88-C0E5-4245-BA1B-76AFF839F5F6}" srcId="{BCBB6383-B6BD-4D1E-A0CD-BB99593CAD32}" destId="{B649F34A-FFC1-4C7D-AFCD-1B8E5B647292}" srcOrd="2" destOrd="0" parTransId="{FC52CCB6-1ACF-4B35-B591-AF77525748FE}" sibTransId="{D80C3BBE-3FA9-48B4-828E-089D8D39A989}"/>
    <dgm:cxn modelId="{DE72A46D-D9B2-4A3D-AF49-3114923C71B7}" type="presOf" srcId="{746B05AB-4B52-42CB-B1E4-77059B6B704A}" destId="{FC7E0D5D-1633-4DA0-909A-83CCBF932EEB}" srcOrd="0" destOrd="3" presId="urn:microsoft.com/office/officeart/2005/8/layout/default"/>
    <dgm:cxn modelId="{C8941CF9-EEE7-4DCF-A63B-53AC548CA3CC}" type="presOf" srcId="{0AECBF1E-D2C0-4F6A-8B24-559BDEAAB8A2}" destId="{FC7E0D5D-1633-4DA0-909A-83CCBF932EEB}" srcOrd="0" destOrd="2" presId="urn:microsoft.com/office/officeart/2005/8/layout/default"/>
    <dgm:cxn modelId="{81A2914B-CDA3-45A7-8572-4D5D66254623}" type="presOf" srcId="{B649F34A-FFC1-4C7D-AFCD-1B8E5B647292}" destId="{FC7E0D5D-1633-4DA0-909A-83CCBF932EEB}" srcOrd="0" destOrd="0" presId="urn:microsoft.com/office/officeart/2005/8/layout/default"/>
    <dgm:cxn modelId="{ED5DAFFF-6827-4399-A322-DBD1B7537479}" type="presOf" srcId="{BCA7E8B8-3AF1-42DD-9619-0AFBF4C8E4A7}" destId="{8FCE6C35-0075-444D-8976-D73AC5398F10}" srcOrd="0" destOrd="6" presId="urn:microsoft.com/office/officeart/2005/8/layout/default"/>
    <dgm:cxn modelId="{1DA7195A-E350-4160-B1C4-D79097224F47}" srcId="{B649F34A-FFC1-4C7D-AFCD-1B8E5B647292}" destId="{3965F89B-F9FE-4EA4-8A69-53DD70DD6FB4}" srcOrd="8" destOrd="0" parTransId="{484E2A12-16C6-4835-90B0-0863542802A3}" sibTransId="{B28E4E93-B18B-4CFD-8C52-191D8BC480BA}"/>
    <dgm:cxn modelId="{3DE58786-C6FD-458C-AA20-7311F2FFEC97}" srcId="{B649F34A-FFC1-4C7D-AFCD-1B8E5B647292}" destId="{C6784538-5826-4BB1-9ACD-89CB3DCE1C29}" srcOrd="3" destOrd="0" parTransId="{51CCE663-DCC6-4AA1-8C81-EC2FB6D08813}" sibTransId="{20F5E30A-A216-40A1-BDD4-C28EBAC1E3AC}"/>
    <dgm:cxn modelId="{A1620875-36DC-4531-AD1F-DED06D3B43FF}" srcId="{FCC430BD-77E5-406A-8D31-EA6821747381}" destId="{3449C41F-59F3-4223-8894-21DDAA89AB52}" srcOrd="3" destOrd="0" parTransId="{94ED22D9-6361-4D77-B0A9-837AA88CEDF9}" sibTransId="{96148035-1DB8-4ED9-ABAF-F8387AD01C9F}"/>
    <dgm:cxn modelId="{ABF60005-E38F-4F54-99E4-E65643DD7A21}" srcId="{3745E74A-7F06-4CBA-B34C-DE86F01BE0D4}" destId="{B67F5044-0228-4809-AC5D-703FCAE0A1E4}" srcOrd="0" destOrd="0" parTransId="{7822144F-94E4-4170-B009-626EAD81FC9F}" sibTransId="{B2BAF8A5-0F99-4EAC-A908-9A426C434137}"/>
    <dgm:cxn modelId="{0F97D75E-69B7-46F4-A55B-080E52B9AFD3}" type="presOf" srcId="{3B948ABF-2BCA-4D1F-B705-32FAD8D09F2A}" destId="{FC7E0D5D-1633-4DA0-909A-83CCBF932EEB}" srcOrd="0" destOrd="11" presId="urn:microsoft.com/office/officeart/2005/8/layout/default"/>
    <dgm:cxn modelId="{808A59CC-7CD5-4964-A1C8-472AFF88753A}" type="presOf" srcId="{3449C41F-59F3-4223-8894-21DDAA89AB52}" destId="{8FCE6C35-0075-444D-8976-D73AC5398F10}" srcOrd="0" destOrd="4" presId="urn:microsoft.com/office/officeart/2005/8/layout/default"/>
    <dgm:cxn modelId="{A2B76F3F-77A7-45B9-AC16-00176B322372}" type="presOf" srcId="{801CFB9F-89CA-4876-8F5F-F986C28C18BF}" destId="{F1544792-F9DA-4931-AD74-03D1FBA11C90}" srcOrd="0" destOrd="5" presId="urn:microsoft.com/office/officeart/2005/8/layout/default"/>
    <dgm:cxn modelId="{04AB19B6-6952-4B00-9A86-2BB980F9BB09}" type="presOf" srcId="{FCC430BD-77E5-406A-8D31-EA6821747381}" destId="{8FCE6C35-0075-444D-8976-D73AC5398F10}" srcOrd="0" destOrd="0" presId="urn:microsoft.com/office/officeart/2005/8/layout/default"/>
    <dgm:cxn modelId="{3EFDF1CE-4D45-48EE-BB54-2D0311A7525C}" type="presOf" srcId="{7911277A-941A-4E81-A1BD-6B1ACE199385}" destId="{8FCE6C35-0075-444D-8976-D73AC5398F10}" srcOrd="0" destOrd="1" presId="urn:microsoft.com/office/officeart/2005/8/layout/default"/>
    <dgm:cxn modelId="{16D3D3FA-F73E-455B-8C4D-A8E468FBD069}" type="presOf" srcId="{6A4EC328-FAB6-4154-9029-3199FE7837FF}" destId="{F1544792-F9DA-4931-AD74-03D1FBA11C90}" srcOrd="0" destOrd="7" presId="urn:microsoft.com/office/officeart/2005/8/layout/default"/>
    <dgm:cxn modelId="{E41EF36D-D0BC-400C-807E-105B12FD8008}" type="presOf" srcId="{32F5519D-89D2-4BD4-A028-67B4882E5F48}" destId="{FC7E0D5D-1633-4DA0-909A-83CCBF932EEB}" srcOrd="0" destOrd="10" presId="urn:microsoft.com/office/officeart/2005/8/layout/default"/>
    <dgm:cxn modelId="{274F3C7A-6A73-4F88-8C17-B5B70334FB17}" srcId="{B649F34A-FFC1-4C7D-AFCD-1B8E5B647292}" destId="{1C31882C-C21D-4A7C-9E7D-39AADC52B69E}" srcOrd="7" destOrd="0" parTransId="{F0F85669-47B4-4D66-A42F-B1AD232F7DEB}" sibTransId="{2BCF2D22-4E8B-480E-A017-903656D6A9E4}"/>
    <dgm:cxn modelId="{E2624609-D68C-4999-B693-3B73A6FFC983}" srcId="{3745E74A-7F06-4CBA-B34C-DE86F01BE0D4}" destId="{9BB80950-C8D7-4CC4-A171-1F1C48F6A1CC}" srcOrd="7" destOrd="0" parTransId="{B8F56046-CB5D-451B-9D32-276755F2E9F9}" sibTransId="{23D4EECA-B1BE-45AE-BC90-189E225444B1}"/>
    <dgm:cxn modelId="{C0E7B04D-0BD2-46CF-967D-9805BAD8F6B5}" srcId="{3745E74A-7F06-4CBA-B34C-DE86F01BE0D4}" destId="{2C2B5AD1-D629-45A6-A48D-396C4615A0BE}" srcOrd="5" destOrd="0" parTransId="{F02C794F-9C56-4854-88A4-E928B625B7A9}" sibTransId="{E8CA7DCE-35A8-46A7-90F9-D3D3F02470F7}"/>
    <dgm:cxn modelId="{1D0C8998-C35F-4B62-98CD-657AF4ECA042}" type="presOf" srcId="{2C2B5AD1-D629-45A6-A48D-396C4615A0BE}" destId="{F1544792-F9DA-4931-AD74-03D1FBA11C90}" srcOrd="0" destOrd="6" presId="urn:microsoft.com/office/officeart/2005/8/layout/default"/>
    <dgm:cxn modelId="{2BDF824A-2FBA-4925-BBD8-29696A3BE846}" type="presOf" srcId="{986ECE04-B876-4EB2-9ADB-E9C11022AC02}" destId="{FC7E0D5D-1633-4DA0-909A-83CCBF932EEB}" srcOrd="0" destOrd="7" presId="urn:microsoft.com/office/officeart/2005/8/layout/default"/>
    <dgm:cxn modelId="{70135A2C-C360-495D-A77E-FEBBBC69533D}" srcId="{B649F34A-FFC1-4C7D-AFCD-1B8E5B647292}" destId="{0AECBF1E-D2C0-4F6A-8B24-559BDEAAB8A2}" srcOrd="1" destOrd="0" parTransId="{13B882A3-450F-4203-88F5-BB039F32EA33}" sibTransId="{2B4319A2-1B35-483C-A5EE-53908F52A0AA}"/>
    <dgm:cxn modelId="{3B137D7D-C0C7-4F46-BCE3-800B3050BDB7}" type="presOf" srcId="{30E89639-BD6F-45C8-93B9-4D193C23DB95}" destId="{8FCE6C35-0075-444D-8976-D73AC5398F10}" srcOrd="0" destOrd="3" presId="urn:microsoft.com/office/officeart/2005/8/layout/default"/>
    <dgm:cxn modelId="{343DBDD2-22C6-4C84-8E81-E486949DF90D}" srcId="{B649F34A-FFC1-4C7D-AFCD-1B8E5B647292}" destId="{3B948ABF-2BCA-4D1F-B705-32FAD8D09F2A}" srcOrd="10" destOrd="0" parTransId="{E5B9FD03-B457-4F49-BED9-C4D432E1D9E9}" sibTransId="{BEF0330A-948C-4274-997C-EAA840FD5833}"/>
    <dgm:cxn modelId="{7AF7E64D-9636-4DDF-A6F6-E7497B1C635A}" srcId="{3745E74A-7F06-4CBA-B34C-DE86F01BE0D4}" destId="{376DE325-783E-4FDD-B293-4043D35E491A}" srcOrd="2" destOrd="0" parTransId="{25E9C332-C656-4B0B-B406-584A5BB1ADCE}" sibTransId="{A384561F-BCF3-4113-AB07-55CEF17321D4}"/>
    <dgm:cxn modelId="{A0823B6E-3336-4A97-8143-53A91232FE4F}" type="presOf" srcId="{376DE325-783E-4FDD-B293-4043D35E491A}" destId="{F1544792-F9DA-4931-AD74-03D1FBA11C90}" srcOrd="0" destOrd="3" presId="urn:microsoft.com/office/officeart/2005/8/layout/default"/>
    <dgm:cxn modelId="{E1147356-567E-49E3-AC61-BB5F012001E9}" srcId="{B649F34A-FFC1-4C7D-AFCD-1B8E5B647292}" destId="{AD6048C7-AAD1-4257-909B-9F21EFD0C91C}" srcOrd="4" destOrd="0" parTransId="{BB1C7379-CF37-4FF9-8907-1B847857B847}" sibTransId="{3C3DA655-2D68-4B55-9687-A481C0085CB2}"/>
    <dgm:cxn modelId="{EE5D5EE6-B676-4247-AB33-6626E435108D}" type="presOf" srcId="{F685C1A2-4BB0-481F-8388-BD91669EB46D}" destId="{8FCE6C35-0075-444D-8976-D73AC5398F10}" srcOrd="0" destOrd="2" presId="urn:microsoft.com/office/officeart/2005/8/layout/default"/>
    <dgm:cxn modelId="{08A83963-B8E6-4B22-92E3-9C7E8F1F9898}" srcId="{3745E74A-7F06-4CBA-B34C-DE86F01BE0D4}" destId="{801CFB9F-89CA-4876-8F5F-F986C28C18BF}" srcOrd="4" destOrd="0" parTransId="{3D9ABBAD-9A09-4D82-99E3-96DBC64FF807}" sibTransId="{8A496BDC-66E0-4A27-91B0-B6ADB5287B00}"/>
    <dgm:cxn modelId="{4D2A9B8F-676B-4B2F-AF66-F66F4BC2F371}" type="presOf" srcId="{9AD8CF5A-0C34-40F4-849F-A08FAEA3FE19}" destId="{8FCE6C35-0075-444D-8976-D73AC5398F10}" srcOrd="0" destOrd="5" presId="urn:microsoft.com/office/officeart/2005/8/layout/default"/>
    <dgm:cxn modelId="{03CD00AF-5816-4343-8CDE-CA7BBB0F911A}" type="presOf" srcId="{BCBB6383-B6BD-4D1E-A0CD-BB99593CAD32}" destId="{C7A5B142-5E7B-47CA-B0F1-D791B4A5AF69}" srcOrd="0" destOrd="0" presId="urn:microsoft.com/office/officeart/2005/8/layout/default"/>
    <dgm:cxn modelId="{8F437F49-1E48-49EF-BB54-45A4845FC3E2}" type="presOf" srcId="{AD6048C7-AAD1-4257-909B-9F21EFD0C91C}" destId="{FC7E0D5D-1633-4DA0-909A-83CCBF932EEB}" srcOrd="0" destOrd="5" presId="urn:microsoft.com/office/officeart/2005/8/layout/default"/>
    <dgm:cxn modelId="{A0B2BA34-FBC2-47EA-931C-BA98AAEA26DD}" type="presOf" srcId="{EFE90CED-10FE-442B-AB39-57042039FC71}" destId="{F1544792-F9DA-4931-AD74-03D1FBA11C90}" srcOrd="0" destOrd="2" presId="urn:microsoft.com/office/officeart/2005/8/layout/default"/>
    <dgm:cxn modelId="{7EE5C9E9-A7E2-41A6-B256-784EF51A8DF2}" type="presOf" srcId="{1C31882C-C21D-4A7C-9E7D-39AADC52B69E}" destId="{FC7E0D5D-1633-4DA0-909A-83CCBF932EEB}" srcOrd="0" destOrd="8" presId="urn:microsoft.com/office/officeart/2005/8/layout/default"/>
    <dgm:cxn modelId="{361CC42E-DBCF-424B-ACAE-6058EF7EF67A}" type="presOf" srcId="{21188397-6FA7-435B-BB93-AE6540F0B066}" destId="{FC7E0D5D-1633-4DA0-909A-83CCBF932EEB}" srcOrd="0" destOrd="1" presId="urn:microsoft.com/office/officeart/2005/8/layout/default"/>
    <dgm:cxn modelId="{5F4E2DFB-3121-48E4-B4A5-C113805F93BF}" srcId="{FCC430BD-77E5-406A-8D31-EA6821747381}" destId="{BCA7E8B8-3AF1-42DD-9619-0AFBF4C8E4A7}" srcOrd="5" destOrd="0" parTransId="{75051B86-CED6-439A-8606-F4392F74D330}" sibTransId="{EE3EA1CF-6D35-4D8C-B5D3-94878A01F717}"/>
    <dgm:cxn modelId="{9F037159-D5E8-44B1-A255-5FE194392EC8}" srcId="{B649F34A-FFC1-4C7D-AFCD-1B8E5B647292}" destId="{986ECE04-B876-4EB2-9ADB-E9C11022AC02}" srcOrd="6" destOrd="0" parTransId="{CA90E0D7-B883-47E4-9A7E-2F5EFE22375B}" sibTransId="{5BC24CA4-68FD-440D-99B7-08C8A539777E}"/>
    <dgm:cxn modelId="{C5938AD6-3363-47A5-93BB-B8DDDCCEADC6}" srcId="{FCC430BD-77E5-406A-8D31-EA6821747381}" destId="{9AD8CF5A-0C34-40F4-849F-A08FAEA3FE19}" srcOrd="4" destOrd="0" parTransId="{961BE8EA-949B-409C-B351-CF2B688A03B0}" sibTransId="{1B6C9141-E35A-496E-B885-089409FA4D4B}"/>
    <dgm:cxn modelId="{31BA16B4-B9D4-46FA-A3AD-3C0A217F12D4}" srcId="{B649F34A-FFC1-4C7D-AFCD-1B8E5B647292}" destId="{21188397-6FA7-435B-BB93-AE6540F0B066}" srcOrd="0" destOrd="0" parTransId="{9690B6F0-55D3-46E7-AA12-094780F3786F}" sibTransId="{BEB0C327-8321-441F-A8B2-FB41B2805251}"/>
    <dgm:cxn modelId="{ACEFFA34-DEEB-44F7-8282-58E2123728E0}" srcId="{B649F34A-FFC1-4C7D-AFCD-1B8E5B647292}" destId="{32F5519D-89D2-4BD4-A028-67B4882E5F48}" srcOrd="9" destOrd="0" parTransId="{4DC28934-744B-4132-94DD-745DCC9E63CE}" sibTransId="{1FD6272D-1DDD-4C96-945D-E14C118CC4FC}"/>
    <dgm:cxn modelId="{170CE10E-78B0-4DE8-9CCE-E112AB3F1977}" srcId="{3745E74A-7F06-4CBA-B34C-DE86F01BE0D4}" destId="{6A4EC328-FAB6-4154-9029-3199FE7837FF}" srcOrd="6" destOrd="0" parTransId="{3903C620-F6CD-4B31-8C6E-CE9165E936FC}" sibTransId="{B2B6EC44-F800-40E8-85E8-83A466445077}"/>
    <dgm:cxn modelId="{79D54D5B-9250-40FB-8938-E0E6C00650D7}" srcId="{BCBB6383-B6BD-4D1E-A0CD-BB99593CAD32}" destId="{FCC430BD-77E5-406A-8D31-EA6821747381}" srcOrd="0" destOrd="0" parTransId="{C75D601E-0DA5-45CD-9237-F8A14A1E16CC}" sibTransId="{94824BD4-5B3B-4FF4-92E5-719A7C7C4191}"/>
    <dgm:cxn modelId="{5785245C-DD8A-49BB-B3CB-5761F89F8016}" srcId="{FCC430BD-77E5-406A-8D31-EA6821747381}" destId="{7911277A-941A-4E81-A1BD-6B1ACE199385}" srcOrd="0" destOrd="0" parTransId="{263096A5-E9FD-41F7-A015-8103BEFD7EF2}" sibTransId="{206B897F-8791-4251-85E1-9EF21085BC1B}"/>
    <dgm:cxn modelId="{874DC850-6FF5-403F-878C-503D8838486F}" type="presOf" srcId="{3965F89B-F9FE-4EA4-8A69-53DD70DD6FB4}" destId="{FC7E0D5D-1633-4DA0-909A-83CCBF932EEB}" srcOrd="0" destOrd="9" presId="urn:microsoft.com/office/officeart/2005/8/layout/default"/>
    <dgm:cxn modelId="{2529BA9B-874A-4C29-B163-E8D7A49A58C3}" type="presOf" srcId="{9BB80950-C8D7-4CC4-A171-1F1C48F6A1CC}" destId="{F1544792-F9DA-4931-AD74-03D1FBA11C90}" srcOrd="0" destOrd="8" presId="urn:microsoft.com/office/officeart/2005/8/layout/default"/>
    <dgm:cxn modelId="{1931B6DB-9F21-4DFC-805D-467492C59D1D}" srcId="{FCC430BD-77E5-406A-8D31-EA6821747381}" destId="{F685C1A2-4BB0-481F-8388-BD91669EB46D}" srcOrd="1" destOrd="0" parTransId="{3F0840C2-2520-4B01-A733-F3D69243B983}" sibTransId="{C6EE90C6-48A6-496A-BD65-517C7F58EDDD}"/>
    <dgm:cxn modelId="{ED264AC5-E29A-4B89-BCF3-6AC54F6B8672}" srcId="{3745E74A-7F06-4CBA-B34C-DE86F01BE0D4}" destId="{EFE90CED-10FE-442B-AB39-57042039FC71}" srcOrd="1" destOrd="0" parTransId="{A5AAC663-E25B-4B36-B4DE-74A3CF1337EC}" sibTransId="{0A6A36C0-2A83-42E0-AC01-97D5652935DA}"/>
    <dgm:cxn modelId="{D1FEB609-E84A-43C3-9DE5-38618EE98C53}" type="presOf" srcId="{1CA71E32-D694-405B-9C5B-CCB80B885D81}" destId="{F1544792-F9DA-4931-AD74-03D1FBA11C90}" srcOrd="0" destOrd="4" presId="urn:microsoft.com/office/officeart/2005/8/layout/default"/>
    <dgm:cxn modelId="{B9B4129D-1C87-4611-81FD-1B2132A60CC4}" srcId="{FCC430BD-77E5-406A-8D31-EA6821747381}" destId="{30E89639-BD6F-45C8-93B9-4D193C23DB95}" srcOrd="2" destOrd="0" parTransId="{403D700C-326D-4B11-9023-3D650B888B3F}" sibTransId="{9543A4EC-69AA-41E6-B573-B830431705E3}"/>
    <dgm:cxn modelId="{71321B4F-65B9-46F1-BEB5-895CEF1EB5C4}" srcId="{B649F34A-FFC1-4C7D-AFCD-1B8E5B647292}" destId="{746B05AB-4B52-42CB-B1E4-77059B6B704A}" srcOrd="2" destOrd="0" parTransId="{E6BD3E90-F26E-4082-814F-70F6F34AA651}" sibTransId="{68EB6E55-6BA8-4ACE-A23B-691270C8C56C}"/>
    <dgm:cxn modelId="{40100D4C-F4C1-40E3-A429-86C531412032}" type="presOf" srcId="{B67F5044-0228-4809-AC5D-703FCAE0A1E4}" destId="{F1544792-F9DA-4931-AD74-03D1FBA11C90}" srcOrd="0" destOrd="1" presId="urn:microsoft.com/office/officeart/2005/8/layout/default"/>
    <dgm:cxn modelId="{2329C0A6-1323-42EE-B752-6687F736623F}" srcId="{B649F34A-FFC1-4C7D-AFCD-1B8E5B647292}" destId="{3595DC6F-168E-42E3-9DE8-C93214D4EAA6}" srcOrd="5" destOrd="0" parTransId="{4050008E-24F1-4EED-B354-9313D954DF50}" sibTransId="{98C54C7D-77CA-4F89-948C-DA45CA020624}"/>
    <dgm:cxn modelId="{825D28FF-2E55-4B92-996E-47B1EA206B60}" type="presOf" srcId="{C6784538-5826-4BB1-9ACD-89CB3DCE1C29}" destId="{FC7E0D5D-1633-4DA0-909A-83CCBF932EEB}" srcOrd="0" destOrd="4" presId="urn:microsoft.com/office/officeart/2005/8/layout/default"/>
    <dgm:cxn modelId="{3475F97A-8BBB-43BA-AC80-F79FF204267F}" type="presOf" srcId="{3745E74A-7F06-4CBA-B34C-DE86F01BE0D4}" destId="{F1544792-F9DA-4931-AD74-03D1FBA11C90}" srcOrd="0" destOrd="0" presId="urn:microsoft.com/office/officeart/2005/8/layout/default"/>
    <dgm:cxn modelId="{02DCCC6A-8CF6-4F00-8E24-F6C81467DD70}" srcId="{3745E74A-7F06-4CBA-B34C-DE86F01BE0D4}" destId="{1CA71E32-D694-405B-9C5B-CCB80B885D81}" srcOrd="3" destOrd="0" parTransId="{EC8F1E3C-E062-4FD7-B1D6-3CC9D208FEE5}" sibTransId="{E632E935-308E-4AFE-90DE-C8C2E2934DDC}"/>
    <dgm:cxn modelId="{86DBC9D8-DAF1-4377-8237-25E2CF38710C}" type="presParOf" srcId="{C7A5B142-5E7B-47CA-B0F1-D791B4A5AF69}" destId="{8FCE6C35-0075-444D-8976-D73AC5398F10}" srcOrd="0" destOrd="0" presId="urn:microsoft.com/office/officeart/2005/8/layout/default"/>
    <dgm:cxn modelId="{2A3C2428-308F-429B-BC7D-3D7BF4AD44FA}" type="presParOf" srcId="{C7A5B142-5E7B-47CA-B0F1-D791B4A5AF69}" destId="{52036E21-3CA9-4992-BB07-B0B664460F02}" srcOrd="1" destOrd="0" presId="urn:microsoft.com/office/officeart/2005/8/layout/default"/>
    <dgm:cxn modelId="{F581236C-5426-4336-A075-0E960F89D2FD}" type="presParOf" srcId="{C7A5B142-5E7B-47CA-B0F1-D791B4A5AF69}" destId="{F1544792-F9DA-4931-AD74-03D1FBA11C90}" srcOrd="2" destOrd="0" presId="urn:microsoft.com/office/officeart/2005/8/layout/default"/>
    <dgm:cxn modelId="{73BC22FA-E66A-4BE1-8339-297A4992B251}" type="presParOf" srcId="{C7A5B142-5E7B-47CA-B0F1-D791B4A5AF69}" destId="{9C3FE902-21A1-4D85-B27A-E6F8B13BE88E}" srcOrd="3" destOrd="0" presId="urn:microsoft.com/office/officeart/2005/8/layout/default"/>
    <dgm:cxn modelId="{58908440-1370-4661-ADDC-D0B8CA94CF46}" type="presParOf" srcId="{C7A5B142-5E7B-47CA-B0F1-D791B4A5AF69}" destId="{FC7E0D5D-1633-4DA0-909A-83CCBF932EE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183756-8B10-4E28-8C1D-E854B5BD071E}" type="doc">
      <dgm:prSet loTypeId="urn:microsoft.com/office/officeart/2005/8/layout/process1" loCatId="process" qsTypeId="urn:microsoft.com/office/officeart/2005/8/quickstyle/simple1" qsCatId="simple" csTypeId="urn:microsoft.com/office/officeart/2005/8/colors/accent1_3" csCatId="accent1" phldr="1"/>
      <dgm:spPr/>
    </dgm:pt>
    <dgm:pt modelId="{43E3ECDD-49BC-4DE7-B485-C8ECAD478859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/>
            <a:t>Nov</a:t>
          </a:r>
          <a:endParaRPr lang="en-US" sz="2000" dirty="0"/>
        </a:p>
      </dgm:t>
    </dgm:pt>
    <dgm:pt modelId="{489F2572-D410-4608-A341-3BF00621E880}" type="parTrans" cxnId="{952D20BD-33D2-4858-8208-DCD6A6292501}">
      <dgm:prSet/>
      <dgm:spPr/>
      <dgm:t>
        <a:bodyPr/>
        <a:lstStyle/>
        <a:p>
          <a:endParaRPr lang="en-US" sz="2600"/>
        </a:p>
      </dgm:t>
    </dgm:pt>
    <dgm:pt modelId="{63FC6163-7CDD-44CF-BBF1-D0DD8AC37267}" type="sibTrans" cxnId="{952D20BD-33D2-4858-8208-DCD6A6292501}">
      <dgm:prSet custT="1"/>
      <dgm:spPr>
        <a:solidFill>
          <a:schemeClr val="tx2"/>
        </a:solidFill>
      </dgm:spPr>
      <dgm:t>
        <a:bodyPr/>
        <a:lstStyle/>
        <a:p>
          <a:endParaRPr lang="en-US" sz="2600"/>
        </a:p>
      </dgm:t>
    </dgm:pt>
    <dgm:pt modelId="{DA5F246A-3C44-4B1C-95AC-675D8DCCED23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/>
            <a:t>July</a:t>
          </a:r>
          <a:endParaRPr lang="en-US" sz="2000" dirty="0"/>
        </a:p>
      </dgm:t>
    </dgm:pt>
    <dgm:pt modelId="{3DE3A230-1D7B-43D9-A8D8-CF97CD672792}" type="parTrans" cxnId="{903444A5-2DFC-48BF-8E33-6DFDD38AA1AA}">
      <dgm:prSet/>
      <dgm:spPr/>
      <dgm:t>
        <a:bodyPr/>
        <a:lstStyle/>
        <a:p>
          <a:endParaRPr lang="en-US" sz="2600"/>
        </a:p>
      </dgm:t>
    </dgm:pt>
    <dgm:pt modelId="{B6579367-0010-42DB-B9E5-5F926DD73885}" type="sibTrans" cxnId="{903444A5-2DFC-48BF-8E33-6DFDD38AA1AA}">
      <dgm:prSet/>
      <dgm:spPr/>
      <dgm:t>
        <a:bodyPr/>
        <a:lstStyle/>
        <a:p>
          <a:endParaRPr lang="en-US" sz="2600"/>
        </a:p>
      </dgm:t>
    </dgm:pt>
    <dgm:pt modelId="{27C2003A-D8B9-4996-9D0C-96D344D3EE82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/>
            <a:t>Mar</a:t>
          </a:r>
          <a:endParaRPr lang="en-US" sz="2000" dirty="0"/>
        </a:p>
      </dgm:t>
    </dgm:pt>
    <dgm:pt modelId="{476D649F-DAAF-4031-9B40-39385219D992}" type="parTrans" cxnId="{139355D4-5F0A-4242-99B7-DB44CC88B572}">
      <dgm:prSet/>
      <dgm:spPr/>
      <dgm:t>
        <a:bodyPr/>
        <a:lstStyle/>
        <a:p>
          <a:endParaRPr lang="en-US" sz="2600"/>
        </a:p>
      </dgm:t>
    </dgm:pt>
    <dgm:pt modelId="{0C95F211-DD9F-49E3-B5D5-C8E1B3BC7256}" type="sibTrans" cxnId="{139355D4-5F0A-4242-99B7-DB44CC88B572}">
      <dgm:prSet custT="1"/>
      <dgm:spPr>
        <a:solidFill>
          <a:schemeClr val="tx2"/>
        </a:solidFill>
      </dgm:spPr>
      <dgm:t>
        <a:bodyPr/>
        <a:lstStyle/>
        <a:p>
          <a:endParaRPr lang="en-US" sz="2600"/>
        </a:p>
      </dgm:t>
    </dgm:pt>
    <dgm:pt modelId="{E8219D90-DA6C-4FFC-86CA-74C72C6DC7C9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/>
            <a:t>Apr</a:t>
          </a:r>
          <a:endParaRPr lang="en-US" sz="2000" dirty="0"/>
        </a:p>
      </dgm:t>
    </dgm:pt>
    <dgm:pt modelId="{8AE7B811-81B9-4664-822C-A9950BBAE1C7}" type="parTrans" cxnId="{A18B5CF9-ABCA-4758-B92F-DFEB6C2639D1}">
      <dgm:prSet/>
      <dgm:spPr/>
      <dgm:t>
        <a:bodyPr/>
        <a:lstStyle/>
        <a:p>
          <a:endParaRPr lang="en-US" sz="2600"/>
        </a:p>
      </dgm:t>
    </dgm:pt>
    <dgm:pt modelId="{3773F6F4-49CE-4D8C-BC5F-B45251540C59}" type="sibTrans" cxnId="{A18B5CF9-ABCA-4758-B92F-DFEB6C2639D1}">
      <dgm:prSet custT="1"/>
      <dgm:spPr>
        <a:solidFill>
          <a:schemeClr val="tx2"/>
        </a:solidFill>
      </dgm:spPr>
      <dgm:t>
        <a:bodyPr/>
        <a:lstStyle/>
        <a:p>
          <a:endParaRPr lang="en-US" sz="2600"/>
        </a:p>
      </dgm:t>
    </dgm:pt>
    <dgm:pt modelId="{BE6899DB-E554-4A81-95DA-B4415F544D91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/>
            <a:t>May </a:t>
          </a:r>
          <a:endParaRPr lang="en-US" sz="2000" dirty="0"/>
        </a:p>
      </dgm:t>
    </dgm:pt>
    <dgm:pt modelId="{4033B030-468C-4E8F-A9A9-2B606D05D2DB}" type="parTrans" cxnId="{B7B5DD80-475B-4E5C-9910-CFF62ED58CBA}">
      <dgm:prSet/>
      <dgm:spPr/>
      <dgm:t>
        <a:bodyPr/>
        <a:lstStyle/>
        <a:p>
          <a:endParaRPr lang="en-US" sz="2600"/>
        </a:p>
      </dgm:t>
    </dgm:pt>
    <dgm:pt modelId="{8E3927C9-62D3-4884-8C78-BDBDDB84BDC0}" type="sibTrans" cxnId="{B7B5DD80-475B-4E5C-9910-CFF62ED58CBA}">
      <dgm:prSet custT="1"/>
      <dgm:spPr>
        <a:solidFill>
          <a:schemeClr val="tx2"/>
        </a:solidFill>
      </dgm:spPr>
      <dgm:t>
        <a:bodyPr/>
        <a:lstStyle/>
        <a:p>
          <a:endParaRPr lang="en-US" sz="2600"/>
        </a:p>
      </dgm:t>
    </dgm:pt>
    <dgm:pt modelId="{43A3DD11-23B3-456B-B997-FF6C9D70FEE8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/>
            <a:t>June</a:t>
          </a:r>
          <a:endParaRPr lang="en-US" sz="2000" dirty="0"/>
        </a:p>
      </dgm:t>
    </dgm:pt>
    <dgm:pt modelId="{8E7BE66B-0AC1-4B26-93BA-61B83C950488}" type="parTrans" cxnId="{9A4FEFD3-F318-49F1-843A-234873389D9E}">
      <dgm:prSet/>
      <dgm:spPr/>
      <dgm:t>
        <a:bodyPr/>
        <a:lstStyle/>
        <a:p>
          <a:endParaRPr lang="en-US" sz="2600"/>
        </a:p>
      </dgm:t>
    </dgm:pt>
    <dgm:pt modelId="{774C6602-5DD7-46E5-A155-B74E5C594ECC}" type="sibTrans" cxnId="{9A4FEFD3-F318-49F1-843A-234873389D9E}">
      <dgm:prSet custT="1"/>
      <dgm:spPr>
        <a:solidFill>
          <a:schemeClr val="tx2"/>
        </a:solidFill>
      </dgm:spPr>
      <dgm:t>
        <a:bodyPr/>
        <a:lstStyle/>
        <a:p>
          <a:endParaRPr lang="en-US" sz="2600"/>
        </a:p>
      </dgm:t>
    </dgm:pt>
    <dgm:pt modelId="{96B8B816-A7CD-4B71-BDD4-1732478545F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/>
            <a:t>Dec</a:t>
          </a:r>
          <a:endParaRPr lang="en-US" sz="2000" dirty="0"/>
        </a:p>
      </dgm:t>
    </dgm:pt>
    <dgm:pt modelId="{BABFF812-F99D-45B5-B419-0B1D195AFBFA}" type="parTrans" cxnId="{CFF88D19-5117-4DEC-9B35-46EF31221F44}">
      <dgm:prSet/>
      <dgm:spPr/>
      <dgm:t>
        <a:bodyPr/>
        <a:lstStyle/>
        <a:p>
          <a:endParaRPr lang="en-US"/>
        </a:p>
      </dgm:t>
    </dgm:pt>
    <dgm:pt modelId="{FA914A54-D31D-4184-BCBF-6150FA7770B3}" type="sibTrans" cxnId="{CFF88D19-5117-4DEC-9B35-46EF31221F44}">
      <dgm:prSet/>
      <dgm:spPr>
        <a:solidFill>
          <a:schemeClr val="tx2"/>
        </a:solidFill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1C12C258-E1D2-404A-B539-D434CC3921D9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/>
            <a:t>Jan</a:t>
          </a:r>
          <a:endParaRPr lang="en-US" sz="2000" dirty="0"/>
        </a:p>
      </dgm:t>
    </dgm:pt>
    <dgm:pt modelId="{5D9E1944-7F01-4398-AA16-E7B6B4D47313}" type="parTrans" cxnId="{C7DCDACA-3C6C-4238-9797-A84A0F349930}">
      <dgm:prSet/>
      <dgm:spPr/>
      <dgm:t>
        <a:bodyPr/>
        <a:lstStyle/>
        <a:p>
          <a:endParaRPr lang="en-US"/>
        </a:p>
      </dgm:t>
    </dgm:pt>
    <dgm:pt modelId="{C2E661E2-E3A3-4979-89FE-76371B63D917}" type="sibTrans" cxnId="{C7DCDACA-3C6C-4238-9797-A84A0F349930}">
      <dgm:prSet/>
      <dgm:spPr>
        <a:solidFill>
          <a:schemeClr val="tx2"/>
        </a:solidFill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BC71F7A-4674-4BA0-A86B-F818E16E4E22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/>
            <a:t>Feb</a:t>
          </a:r>
          <a:endParaRPr lang="en-US" sz="2000" dirty="0"/>
        </a:p>
      </dgm:t>
    </dgm:pt>
    <dgm:pt modelId="{C317D8B8-16A2-45A8-A5A7-D8E17E79B18C}" type="parTrans" cxnId="{87594BC8-FA21-43E8-9685-DCDC93FE28FB}">
      <dgm:prSet/>
      <dgm:spPr/>
      <dgm:t>
        <a:bodyPr/>
        <a:lstStyle/>
        <a:p>
          <a:endParaRPr lang="en-US"/>
        </a:p>
      </dgm:t>
    </dgm:pt>
    <dgm:pt modelId="{585894E9-BAE4-42E1-A7FC-A11EBA5CCC23}" type="sibTrans" cxnId="{87594BC8-FA21-43E8-9685-DCDC93FE28FB}">
      <dgm:prSet/>
      <dgm:spPr>
        <a:solidFill>
          <a:schemeClr val="tx2"/>
        </a:solidFill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DF23856-D48A-4E65-A2D5-E9863E2ACEA0}" type="pres">
      <dgm:prSet presAssocID="{92183756-8B10-4E28-8C1D-E854B5BD071E}" presName="Name0" presStyleCnt="0">
        <dgm:presLayoutVars>
          <dgm:dir/>
          <dgm:resizeHandles val="exact"/>
        </dgm:presLayoutVars>
      </dgm:prSet>
      <dgm:spPr/>
    </dgm:pt>
    <dgm:pt modelId="{FD9FCD6C-F657-4E05-8C72-A344587BF2D0}" type="pres">
      <dgm:prSet presAssocID="{43E3ECDD-49BC-4DE7-B485-C8ECAD478859}" presName="node" presStyleLbl="node1" presStyleIdx="0" presStyleCnt="9" custScaleX="106667" custScaleY="110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9A1A1-0DAF-463B-A891-C49F9A60790A}" type="pres">
      <dgm:prSet presAssocID="{63FC6163-7CDD-44CF-BBF1-D0DD8AC37267}" presName="sibTrans" presStyleLbl="sibTrans2D1" presStyleIdx="0" presStyleCnt="8"/>
      <dgm:spPr/>
      <dgm:t>
        <a:bodyPr/>
        <a:lstStyle/>
        <a:p>
          <a:endParaRPr lang="en-US"/>
        </a:p>
      </dgm:t>
    </dgm:pt>
    <dgm:pt modelId="{63F31E57-66E1-4173-B0E8-8EB725251D05}" type="pres">
      <dgm:prSet presAssocID="{63FC6163-7CDD-44CF-BBF1-D0DD8AC37267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005F8E14-FBEC-447C-AB4B-D4137B081ACF}" type="pres">
      <dgm:prSet presAssocID="{96B8B816-A7CD-4B71-BDD4-1732478545F6}" presName="node" presStyleLbl="node1" presStyleIdx="1" presStyleCnt="9" custScaleX="10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7541B-48CA-4390-BB2C-67B92C5C2A28}" type="pres">
      <dgm:prSet presAssocID="{FA914A54-D31D-4184-BCBF-6150FA7770B3}" presName="sibTrans" presStyleLbl="sibTrans2D1" presStyleIdx="1" presStyleCnt="8"/>
      <dgm:spPr/>
      <dgm:t>
        <a:bodyPr/>
        <a:lstStyle/>
        <a:p>
          <a:endParaRPr lang="en-US"/>
        </a:p>
      </dgm:t>
    </dgm:pt>
    <dgm:pt modelId="{27528DBC-3FB2-476D-8771-C14C8A7DC855}" type="pres">
      <dgm:prSet presAssocID="{FA914A54-D31D-4184-BCBF-6150FA7770B3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3288A7F7-F91A-4D2C-B535-DEE9EEFCF58F}" type="pres">
      <dgm:prSet presAssocID="{1C12C258-E1D2-404A-B539-D434CC3921D9}" presName="node" presStyleLbl="node1" presStyleIdx="2" presStyleCnt="9" custScaleX="10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3EE3A-6A97-4A4D-9A60-73179DEAF285}" type="pres">
      <dgm:prSet presAssocID="{C2E661E2-E3A3-4979-89FE-76371B63D917}" presName="sibTrans" presStyleLbl="sibTrans2D1" presStyleIdx="2" presStyleCnt="8"/>
      <dgm:spPr/>
      <dgm:t>
        <a:bodyPr/>
        <a:lstStyle/>
        <a:p>
          <a:endParaRPr lang="en-US"/>
        </a:p>
      </dgm:t>
    </dgm:pt>
    <dgm:pt modelId="{3D0A4CAC-9C30-49AB-BCA1-555EB229AC96}" type="pres">
      <dgm:prSet presAssocID="{C2E661E2-E3A3-4979-89FE-76371B63D917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413F1884-97FD-4D37-9B39-2EAAEE2B0981}" type="pres">
      <dgm:prSet presAssocID="{8BC71F7A-4674-4BA0-A86B-F818E16E4E22}" presName="node" presStyleLbl="node1" presStyleIdx="3" presStyleCnt="9" custScaleX="10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F58AC-2456-445B-9DE1-9391988F0E7D}" type="pres">
      <dgm:prSet presAssocID="{585894E9-BAE4-42E1-A7FC-A11EBA5CCC23}" presName="sibTrans" presStyleLbl="sibTrans2D1" presStyleIdx="3" presStyleCnt="8"/>
      <dgm:spPr/>
      <dgm:t>
        <a:bodyPr/>
        <a:lstStyle/>
        <a:p>
          <a:endParaRPr lang="en-US"/>
        </a:p>
      </dgm:t>
    </dgm:pt>
    <dgm:pt modelId="{F56A257F-7F4F-4AFD-9029-345DEFB82E8C}" type="pres">
      <dgm:prSet presAssocID="{585894E9-BAE4-42E1-A7FC-A11EBA5CCC23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0AD1043C-E497-4268-BF89-C2A3C73891EA}" type="pres">
      <dgm:prSet presAssocID="{27C2003A-D8B9-4996-9D0C-96D344D3EE82}" presName="node" presStyleLbl="node1" presStyleIdx="4" presStyleCnt="9" custScaleX="106667" custScaleY="110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9854A-75F9-4139-B8CE-28BC253606CC}" type="pres">
      <dgm:prSet presAssocID="{0C95F211-DD9F-49E3-B5D5-C8E1B3BC725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C47B4064-4550-4639-BAA3-C7C568E24B47}" type="pres">
      <dgm:prSet presAssocID="{0C95F211-DD9F-49E3-B5D5-C8E1B3BC725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9B901509-22B4-4CA3-BA89-2FC23D8E62B6}" type="pres">
      <dgm:prSet presAssocID="{E8219D90-DA6C-4FFC-86CA-74C72C6DC7C9}" presName="node" presStyleLbl="node1" presStyleIdx="5" presStyleCnt="9" custScaleX="106667" custScaleY="110421" custLinFactNeighborX="2777" custLinFactNeighborY="-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7C24E-0E25-48B1-B7B9-FBE2012B5254}" type="pres">
      <dgm:prSet presAssocID="{3773F6F4-49CE-4D8C-BC5F-B45251540C59}" presName="sibTrans" presStyleLbl="sibTrans2D1" presStyleIdx="5" presStyleCnt="8"/>
      <dgm:spPr/>
      <dgm:t>
        <a:bodyPr/>
        <a:lstStyle/>
        <a:p>
          <a:endParaRPr lang="en-US"/>
        </a:p>
      </dgm:t>
    </dgm:pt>
    <dgm:pt modelId="{C30686A7-EA18-4CD1-9A4D-2C45F9C0A34B}" type="pres">
      <dgm:prSet presAssocID="{3773F6F4-49CE-4D8C-BC5F-B45251540C59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D77D5DB5-0F50-47DF-9843-2A9BF5C4F871}" type="pres">
      <dgm:prSet presAssocID="{BE6899DB-E554-4A81-95DA-B4415F544D91}" presName="node" presStyleLbl="node1" presStyleIdx="6" presStyleCnt="9" custScaleX="106667" custScaleY="110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CCC0C-0932-400D-8BB2-A92DB20EE4CD}" type="pres">
      <dgm:prSet presAssocID="{8E3927C9-62D3-4884-8C78-BDBDDB84BDC0}" presName="sibTrans" presStyleLbl="sibTrans2D1" presStyleIdx="6" presStyleCnt="8"/>
      <dgm:spPr/>
      <dgm:t>
        <a:bodyPr/>
        <a:lstStyle/>
        <a:p>
          <a:endParaRPr lang="en-US"/>
        </a:p>
      </dgm:t>
    </dgm:pt>
    <dgm:pt modelId="{FD497B5E-883F-4567-95C0-01D4DB5BAC93}" type="pres">
      <dgm:prSet presAssocID="{8E3927C9-62D3-4884-8C78-BDBDDB84BDC0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B0ECB01-F772-41CE-A8F6-7ECD52E07C8C}" type="pres">
      <dgm:prSet presAssocID="{43A3DD11-23B3-456B-B997-FF6C9D70FEE8}" presName="node" presStyleLbl="node1" presStyleIdx="7" presStyleCnt="9" custScaleX="106667" custScaleY="110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6DD8B-E68E-488D-A680-9CEC6DCAD0BA}" type="pres">
      <dgm:prSet presAssocID="{774C6602-5DD7-46E5-A155-B74E5C594ECC}" presName="sibTrans" presStyleLbl="sibTrans2D1" presStyleIdx="7" presStyleCnt="8"/>
      <dgm:spPr/>
      <dgm:t>
        <a:bodyPr/>
        <a:lstStyle/>
        <a:p>
          <a:endParaRPr lang="en-US"/>
        </a:p>
      </dgm:t>
    </dgm:pt>
    <dgm:pt modelId="{ECA03611-1A8F-4127-A32B-602524C6F6FE}" type="pres">
      <dgm:prSet presAssocID="{774C6602-5DD7-46E5-A155-B74E5C594ECC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6861BFC0-12C1-4C7D-8F25-0D65854C061B}" type="pres">
      <dgm:prSet presAssocID="{DA5F246A-3C44-4B1C-95AC-675D8DCCED23}" presName="node" presStyleLbl="node1" presStyleIdx="8" presStyleCnt="9" custScaleX="106667" custScaleY="110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0C208C-77BE-4AF8-B801-35167EE70B53}" type="presOf" srcId="{43A3DD11-23B3-456B-B997-FF6C9D70FEE8}" destId="{7B0ECB01-F772-41CE-A8F6-7ECD52E07C8C}" srcOrd="0" destOrd="0" presId="urn:microsoft.com/office/officeart/2005/8/layout/process1"/>
    <dgm:cxn modelId="{87594BC8-FA21-43E8-9685-DCDC93FE28FB}" srcId="{92183756-8B10-4E28-8C1D-E854B5BD071E}" destId="{8BC71F7A-4674-4BA0-A86B-F818E16E4E22}" srcOrd="3" destOrd="0" parTransId="{C317D8B8-16A2-45A8-A5A7-D8E17E79B18C}" sibTransId="{585894E9-BAE4-42E1-A7FC-A11EBA5CCC23}"/>
    <dgm:cxn modelId="{7F53A626-4E1F-4AE2-B47B-799C297423C7}" type="presOf" srcId="{FA914A54-D31D-4184-BCBF-6150FA7770B3}" destId="{D4B7541B-48CA-4390-BB2C-67B92C5C2A28}" srcOrd="0" destOrd="0" presId="urn:microsoft.com/office/officeart/2005/8/layout/process1"/>
    <dgm:cxn modelId="{D2117C55-DB99-4024-B1DB-905A67E34776}" type="presOf" srcId="{63FC6163-7CDD-44CF-BBF1-D0DD8AC37267}" destId="{13C9A1A1-0DAF-463B-A891-C49F9A60790A}" srcOrd="0" destOrd="0" presId="urn:microsoft.com/office/officeart/2005/8/layout/process1"/>
    <dgm:cxn modelId="{D393D15D-75BE-4E75-AED9-21899A097A91}" type="presOf" srcId="{8E3927C9-62D3-4884-8C78-BDBDDB84BDC0}" destId="{A18CCC0C-0932-400D-8BB2-A92DB20EE4CD}" srcOrd="0" destOrd="0" presId="urn:microsoft.com/office/officeart/2005/8/layout/process1"/>
    <dgm:cxn modelId="{FDDFDC94-0EDC-48F1-B26B-1635139ECBAA}" type="presOf" srcId="{27C2003A-D8B9-4996-9D0C-96D344D3EE82}" destId="{0AD1043C-E497-4268-BF89-C2A3C73891EA}" srcOrd="0" destOrd="0" presId="urn:microsoft.com/office/officeart/2005/8/layout/process1"/>
    <dgm:cxn modelId="{203EDF8E-3DED-4A1E-8C35-30A7A79D58AC}" type="presOf" srcId="{774C6602-5DD7-46E5-A155-B74E5C594ECC}" destId="{2B66DD8B-E68E-488D-A680-9CEC6DCAD0BA}" srcOrd="0" destOrd="0" presId="urn:microsoft.com/office/officeart/2005/8/layout/process1"/>
    <dgm:cxn modelId="{B7B5DD80-475B-4E5C-9910-CFF62ED58CBA}" srcId="{92183756-8B10-4E28-8C1D-E854B5BD071E}" destId="{BE6899DB-E554-4A81-95DA-B4415F544D91}" srcOrd="6" destOrd="0" parTransId="{4033B030-468C-4E8F-A9A9-2B606D05D2DB}" sibTransId="{8E3927C9-62D3-4884-8C78-BDBDDB84BDC0}"/>
    <dgm:cxn modelId="{3CED32B7-C439-425F-8A5C-E3B0E47A3D53}" type="presOf" srcId="{3773F6F4-49CE-4D8C-BC5F-B45251540C59}" destId="{C30686A7-EA18-4CD1-9A4D-2C45F9C0A34B}" srcOrd="1" destOrd="0" presId="urn:microsoft.com/office/officeart/2005/8/layout/process1"/>
    <dgm:cxn modelId="{A18B5CF9-ABCA-4758-B92F-DFEB6C2639D1}" srcId="{92183756-8B10-4E28-8C1D-E854B5BD071E}" destId="{E8219D90-DA6C-4FFC-86CA-74C72C6DC7C9}" srcOrd="5" destOrd="0" parTransId="{8AE7B811-81B9-4664-822C-A9950BBAE1C7}" sibTransId="{3773F6F4-49CE-4D8C-BC5F-B45251540C59}"/>
    <dgm:cxn modelId="{C7DCDACA-3C6C-4238-9797-A84A0F349930}" srcId="{92183756-8B10-4E28-8C1D-E854B5BD071E}" destId="{1C12C258-E1D2-404A-B539-D434CC3921D9}" srcOrd="2" destOrd="0" parTransId="{5D9E1944-7F01-4398-AA16-E7B6B4D47313}" sibTransId="{C2E661E2-E3A3-4979-89FE-76371B63D917}"/>
    <dgm:cxn modelId="{CFF88D19-5117-4DEC-9B35-46EF31221F44}" srcId="{92183756-8B10-4E28-8C1D-E854B5BD071E}" destId="{96B8B816-A7CD-4B71-BDD4-1732478545F6}" srcOrd="1" destOrd="0" parTransId="{BABFF812-F99D-45B5-B419-0B1D195AFBFA}" sibTransId="{FA914A54-D31D-4184-BCBF-6150FA7770B3}"/>
    <dgm:cxn modelId="{C4129C46-D8E7-4784-BDF5-B1EE09406D63}" type="presOf" srcId="{BE6899DB-E554-4A81-95DA-B4415F544D91}" destId="{D77D5DB5-0F50-47DF-9843-2A9BF5C4F871}" srcOrd="0" destOrd="0" presId="urn:microsoft.com/office/officeart/2005/8/layout/process1"/>
    <dgm:cxn modelId="{173B1C82-92AE-4166-AB43-C779E4E68CF6}" type="presOf" srcId="{1C12C258-E1D2-404A-B539-D434CC3921D9}" destId="{3288A7F7-F91A-4D2C-B535-DEE9EEFCF58F}" srcOrd="0" destOrd="0" presId="urn:microsoft.com/office/officeart/2005/8/layout/process1"/>
    <dgm:cxn modelId="{BC2874DC-6F53-449B-9851-DBD1DDAFB5BD}" type="presOf" srcId="{43E3ECDD-49BC-4DE7-B485-C8ECAD478859}" destId="{FD9FCD6C-F657-4E05-8C72-A344587BF2D0}" srcOrd="0" destOrd="0" presId="urn:microsoft.com/office/officeart/2005/8/layout/process1"/>
    <dgm:cxn modelId="{0F31338F-2731-4174-B204-CD9F354712FB}" type="presOf" srcId="{96B8B816-A7CD-4B71-BDD4-1732478545F6}" destId="{005F8E14-FBEC-447C-AB4B-D4137B081ACF}" srcOrd="0" destOrd="0" presId="urn:microsoft.com/office/officeart/2005/8/layout/process1"/>
    <dgm:cxn modelId="{7D11859F-5007-412A-812F-070550080316}" type="presOf" srcId="{C2E661E2-E3A3-4979-89FE-76371B63D917}" destId="{28A3EE3A-6A97-4A4D-9A60-73179DEAF285}" srcOrd="0" destOrd="0" presId="urn:microsoft.com/office/officeart/2005/8/layout/process1"/>
    <dgm:cxn modelId="{5AFA132B-D088-4A53-A83D-3AB26D614458}" type="presOf" srcId="{8BC71F7A-4674-4BA0-A86B-F818E16E4E22}" destId="{413F1884-97FD-4D37-9B39-2EAAEE2B0981}" srcOrd="0" destOrd="0" presId="urn:microsoft.com/office/officeart/2005/8/layout/process1"/>
    <dgm:cxn modelId="{FB3FFDF2-75CD-4DDA-8698-941C4D762FD6}" type="presOf" srcId="{E8219D90-DA6C-4FFC-86CA-74C72C6DC7C9}" destId="{9B901509-22B4-4CA3-BA89-2FC23D8E62B6}" srcOrd="0" destOrd="0" presId="urn:microsoft.com/office/officeart/2005/8/layout/process1"/>
    <dgm:cxn modelId="{38A63B3F-39CC-4D5A-9AF7-293293E6DC78}" type="presOf" srcId="{8E3927C9-62D3-4884-8C78-BDBDDB84BDC0}" destId="{FD497B5E-883F-4567-95C0-01D4DB5BAC93}" srcOrd="1" destOrd="0" presId="urn:microsoft.com/office/officeart/2005/8/layout/process1"/>
    <dgm:cxn modelId="{09EEA5F9-250E-4A48-96AF-67A2241779D3}" type="presOf" srcId="{0C95F211-DD9F-49E3-B5D5-C8E1B3BC7256}" destId="{92C9854A-75F9-4139-B8CE-28BC253606CC}" srcOrd="0" destOrd="0" presId="urn:microsoft.com/office/officeart/2005/8/layout/process1"/>
    <dgm:cxn modelId="{952D20BD-33D2-4858-8208-DCD6A6292501}" srcId="{92183756-8B10-4E28-8C1D-E854B5BD071E}" destId="{43E3ECDD-49BC-4DE7-B485-C8ECAD478859}" srcOrd="0" destOrd="0" parTransId="{489F2572-D410-4608-A341-3BF00621E880}" sibTransId="{63FC6163-7CDD-44CF-BBF1-D0DD8AC37267}"/>
    <dgm:cxn modelId="{51A49B42-B695-4DE9-A0B5-364F90B56640}" type="presOf" srcId="{C2E661E2-E3A3-4979-89FE-76371B63D917}" destId="{3D0A4CAC-9C30-49AB-BCA1-555EB229AC96}" srcOrd="1" destOrd="0" presId="urn:microsoft.com/office/officeart/2005/8/layout/process1"/>
    <dgm:cxn modelId="{9A4FEFD3-F318-49F1-843A-234873389D9E}" srcId="{92183756-8B10-4E28-8C1D-E854B5BD071E}" destId="{43A3DD11-23B3-456B-B997-FF6C9D70FEE8}" srcOrd="7" destOrd="0" parTransId="{8E7BE66B-0AC1-4B26-93BA-61B83C950488}" sibTransId="{774C6602-5DD7-46E5-A155-B74E5C594ECC}"/>
    <dgm:cxn modelId="{4668F1AA-501D-48B4-9AF2-2EDC5E6A96E5}" type="presOf" srcId="{92183756-8B10-4E28-8C1D-E854B5BD071E}" destId="{ADF23856-D48A-4E65-A2D5-E9863E2ACEA0}" srcOrd="0" destOrd="0" presId="urn:microsoft.com/office/officeart/2005/8/layout/process1"/>
    <dgm:cxn modelId="{4AF48020-B1DA-4710-B28C-85B96E23CF67}" type="presOf" srcId="{63FC6163-7CDD-44CF-BBF1-D0DD8AC37267}" destId="{63F31E57-66E1-4173-B0E8-8EB725251D05}" srcOrd="1" destOrd="0" presId="urn:microsoft.com/office/officeart/2005/8/layout/process1"/>
    <dgm:cxn modelId="{15BACBC8-D6CB-4067-A0B8-7E4E2151ADEE}" type="presOf" srcId="{585894E9-BAE4-42E1-A7FC-A11EBA5CCC23}" destId="{F56A257F-7F4F-4AFD-9029-345DEFB82E8C}" srcOrd="1" destOrd="0" presId="urn:microsoft.com/office/officeart/2005/8/layout/process1"/>
    <dgm:cxn modelId="{139355D4-5F0A-4242-99B7-DB44CC88B572}" srcId="{92183756-8B10-4E28-8C1D-E854B5BD071E}" destId="{27C2003A-D8B9-4996-9D0C-96D344D3EE82}" srcOrd="4" destOrd="0" parTransId="{476D649F-DAAF-4031-9B40-39385219D992}" sibTransId="{0C95F211-DD9F-49E3-B5D5-C8E1B3BC7256}"/>
    <dgm:cxn modelId="{D67F5BE7-4059-4F7A-8EF5-87E47C544F49}" type="presOf" srcId="{0C95F211-DD9F-49E3-B5D5-C8E1B3BC7256}" destId="{C47B4064-4550-4639-BAA3-C7C568E24B47}" srcOrd="1" destOrd="0" presId="urn:microsoft.com/office/officeart/2005/8/layout/process1"/>
    <dgm:cxn modelId="{903444A5-2DFC-48BF-8E33-6DFDD38AA1AA}" srcId="{92183756-8B10-4E28-8C1D-E854B5BD071E}" destId="{DA5F246A-3C44-4B1C-95AC-675D8DCCED23}" srcOrd="8" destOrd="0" parTransId="{3DE3A230-1D7B-43D9-A8D8-CF97CD672792}" sibTransId="{B6579367-0010-42DB-B9E5-5F926DD73885}"/>
    <dgm:cxn modelId="{6F25D540-8BEB-4D10-A0C3-B8E5D4F12BCC}" type="presOf" srcId="{774C6602-5DD7-46E5-A155-B74E5C594ECC}" destId="{ECA03611-1A8F-4127-A32B-602524C6F6FE}" srcOrd="1" destOrd="0" presId="urn:microsoft.com/office/officeart/2005/8/layout/process1"/>
    <dgm:cxn modelId="{E74BA61A-7E28-45C4-A6C2-61BB8DAF481D}" type="presOf" srcId="{DA5F246A-3C44-4B1C-95AC-675D8DCCED23}" destId="{6861BFC0-12C1-4C7D-8F25-0D65854C061B}" srcOrd="0" destOrd="0" presId="urn:microsoft.com/office/officeart/2005/8/layout/process1"/>
    <dgm:cxn modelId="{8AA45B4D-9655-4B38-BEB1-9D38E7CC5A06}" type="presOf" srcId="{FA914A54-D31D-4184-BCBF-6150FA7770B3}" destId="{27528DBC-3FB2-476D-8771-C14C8A7DC855}" srcOrd="1" destOrd="0" presId="urn:microsoft.com/office/officeart/2005/8/layout/process1"/>
    <dgm:cxn modelId="{4D882970-7711-49E7-9E0E-4B9CE05D3233}" type="presOf" srcId="{3773F6F4-49CE-4D8C-BC5F-B45251540C59}" destId="{5E77C24E-0E25-48B1-B7B9-FBE2012B5254}" srcOrd="0" destOrd="0" presId="urn:microsoft.com/office/officeart/2005/8/layout/process1"/>
    <dgm:cxn modelId="{083D1124-98E3-4D0C-8605-267FA62803B6}" type="presOf" srcId="{585894E9-BAE4-42E1-A7FC-A11EBA5CCC23}" destId="{1B3F58AC-2456-445B-9DE1-9391988F0E7D}" srcOrd="0" destOrd="0" presId="urn:microsoft.com/office/officeart/2005/8/layout/process1"/>
    <dgm:cxn modelId="{6486ED5B-C1AE-4F58-B387-A511B31C8FBB}" type="presParOf" srcId="{ADF23856-D48A-4E65-A2D5-E9863E2ACEA0}" destId="{FD9FCD6C-F657-4E05-8C72-A344587BF2D0}" srcOrd="0" destOrd="0" presId="urn:microsoft.com/office/officeart/2005/8/layout/process1"/>
    <dgm:cxn modelId="{DC3193D6-FB96-4DCF-B7EB-6227665AB2C2}" type="presParOf" srcId="{ADF23856-D48A-4E65-A2D5-E9863E2ACEA0}" destId="{13C9A1A1-0DAF-463B-A891-C49F9A60790A}" srcOrd="1" destOrd="0" presId="urn:microsoft.com/office/officeart/2005/8/layout/process1"/>
    <dgm:cxn modelId="{C31DD54A-8A5A-4EB1-91DB-3F5BB2ADECDD}" type="presParOf" srcId="{13C9A1A1-0DAF-463B-A891-C49F9A60790A}" destId="{63F31E57-66E1-4173-B0E8-8EB725251D05}" srcOrd="0" destOrd="0" presId="urn:microsoft.com/office/officeart/2005/8/layout/process1"/>
    <dgm:cxn modelId="{3AB94BE5-C378-46D3-AFA0-9F13450FD0C5}" type="presParOf" srcId="{ADF23856-D48A-4E65-A2D5-E9863E2ACEA0}" destId="{005F8E14-FBEC-447C-AB4B-D4137B081ACF}" srcOrd="2" destOrd="0" presId="urn:microsoft.com/office/officeart/2005/8/layout/process1"/>
    <dgm:cxn modelId="{B41E823E-2366-4422-99D8-75F55A3BBC3A}" type="presParOf" srcId="{ADF23856-D48A-4E65-A2D5-E9863E2ACEA0}" destId="{D4B7541B-48CA-4390-BB2C-67B92C5C2A28}" srcOrd="3" destOrd="0" presId="urn:microsoft.com/office/officeart/2005/8/layout/process1"/>
    <dgm:cxn modelId="{40E7EE8A-10A6-485E-9896-700D058A48A5}" type="presParOf" srcId="{D4B7541B-48CA-4390-BB2C-67B92C5C2A28}" destId="{27528DBC-3FB2-476D-8771-C14C8A7DC855}" srcOrd="0" destOrd="0" presId="urn:microsoft.com/office/officeart/2005/8/layout/process1"/>
    <dgm:cxn modelId="{D53A5E9B-7D23-4888-8061-C2E28B620505}" type="presParOf" srcId="{ADF23856-D48A-4E65-A2D5-E9863E2ACEA0}" destId="{3288A7F7-F91A-4D2C-B535-DEE9EEFCF58F}" srcOrd="4" destOrd="0" presId="urn:microsoft.com/office/officeart/2005/8/layout/process1"/>
    <dgm:cxn modelId="{79B2A5E9-00C6-4CFD-9E0C-56FE8ACA946E}" type="presParOf" srcId="{ADF23856-D48A-4E65-A2D5-E9863E2ACEA0}" destId="{28A3EE3A-6A97-4A4D-9A60-73179DEAF285}" srcOrd="5" destOrd="0" presId="urn:microsoft.com/office/officeart/2005/8/layout/process1"/>
    <dgm:cxn modelId="{87A12529-247B-4DE7-AD6B-9D8826CC7E25}" type="presParOf" srcId="{28A3EE3A-6A97-4A4D-9A60-73179DEAF285}" destId="{3D0A4CAC-9C30-49AB-BCA1-555EB229AC96}" srcOrd="0" destOrd="0" presId="urn:microsoft.com/office/officeart/2005/8/layout/process1"/>
    <dgm:cxn modelId="{2525D011-0CC4-4EC2-B013-BDAB9650DB10}" type="presParOf" srcId="{ADF23856-D48A-4E65-A2D5-E9863E2ACEA0}" destId="{413F1884-97FD-4D37-9B39-2EAAEE2B0981}" srcOrd="6" destOrd="0" presId="urn:microsoft.com/office/officeart/2005/8/layout/process1"/>
    <dgm:cxn modelId="{D6B1E9F2-388A-44EE-A695-F88AB5371141}" type="presParOf" srcId="{ADF23856-D48A-4E65-A2D5-E9863E2ACEA0}" destId="{1B3F58AC-2456-445B-9DE1-9391988F0E7D}" srcOrd="7" destOrd="0" presId="urn:microsoft.com/office/officeart/2005/8/layout/process1"/>
    <dgm:cxn modelId="{14AF331B-4BA7-46D9-B4A6-F196C4BCCEBB}" type="presParOf" srcId="{1B3F58AC-2456-445B-9DE1-9391988F0E7D}" destId="{F56A257F-7F4F-4AFD-9029-345DEFB82E8C}" srcOrd="0" destOrd="0" presId="urn:microsoft.com/office/officeart/2005/8/layout/process1"/>
    <dgm:cxn modelId="{3D0177E9-5E9A-479B-8172-071DAB667567}" type="presParOf" srcId="{ADF23856-D48A-4E65-A2D5-E9863E2ACEA0}" destId="{0AD1043C-E497-4268-BF89-C2A3C73891EA}" srcOrd="8" destOrd="0" presId="urn:microsoft.com/office/officeart/2005/8/layout/process1"/>
    <dgm:cxn modelId="{5434991E-9BAB-486B-AD83-8F4A03D29D58}" type="presParOf" srcId="{ADF23856-D48A-4E65-A2D5-E9863E2ACEA0}" destId="{92C9854A-75F9-4139-B8CE-28BC253606CC}" srcOrd="9" destOrd="0" presId="urn:microsoft.com/office/officeart/2005/8/layout/process1"/>
    <dgm:cxn modelId="{8B51AA97-D654-4987-B094-EC9A16F55645}" type="presParOf" srcId="{92C9854A-75F9-4139-B8CE-28BC253606CC}" destId="{C47B4064-4550-4639-BAA3-C7C568E24B47}" srcOrd="0" destOrd="0" presId="urn:microsoft.com/office/officeart/2005/8/layout/process1"/>
    <dgm:cxn modelId="{FA7E50B8-6000-4EBE-B8E4-FDAE5F970FE9}" type="presParOf" srcId="{ADF23856-D48A-4E65-A2D5-E9863E2ACEA0}" destId="{9B901509-22B4-4CA3-BA89-2FC23D8E62B6}" srcOrd="10" destOrd="0" presId="urn:microsoft.com/office/officeart/2005/8/layout/process1"/>
    <dgm:cxn modelId="{1693CA14-F0E9-4A27-9B24-2A4C66112A1D}" type="presParOf" srcId="{ADF23856-D48A-4E65-A2D5-E9863E2ACEA0}" destId="{5E77C24E-0E25-48B1-B7B9-FBE2012B5254}" srcOrd="11" destOrd="0" presId="urn:microsoft.com/office/officeart/2005/8/layout/process1"/>
    <dgm:cxn modelId="{2D794764-448A-4C18-A694-16E708D51033}" type="presParOf" srcId="{5E77C24E-0E25-48B1-B7B9-FBE2012B5254}" destId="{C30686A7-EA18-4CD1-9A4D-2C45F9C0A34B}" srcOrd="0" destOrd="0" presId="urn:microsoft.com/office/officeart/2005/8/layout/process1"/>
    <dgm:cxn modelId="{AF79EDDE-85C7-4930-96C5-910784D185C7}" type="presParOf" srcId="{ADF23856-D48A-4E65-A2D5-E9863E2ACEA0}" destId="{D77D5DB5-0F50-47DF-9843-2A9BF5C4F871}" srcOrd="12" destOrd="0" presId="urn:microsoft.com/office/officeart/2005/8/layout/process1"/>
    <dgm:cxn modelId="{64387B3D-120B-4FAE-B42F-894A62B9E954}" type="presParOf" srcId="{ADF23856-D48A-4E65-A2D5-E9863E2ACEA0}" destId="{A18CCC0C-0932-400D-8BB2-A92DB20EE4CD}" srcOrd="13" destOrd="0" presId="urn:microsoft.com/office/officeart/2005/8/layout/process1"/>
    <dgm:cxn modelId="{30DFDDCF-1BF8-4EF4-A23F-E45D8FECE3CB}" type="presParOf" srcId="{A18CCC0C-0932-400D-8BB2-A92DB20EE4CD}" destId="{FD497B5E-883F-4567-95C0-01D4DB5BAC93}" srcOrd="0" destOrd="0" presId="urn:microsoft.com/office/officeart/2005/8/layout/process1"/>
    <dgm:cxn modelId="{CA0A5E23-C51D-4DE4-8FB1-1DE18952E1AC}" type="presParOf" srcId="{ADF23856-D48A-4E65-A2D5-E9863E2ACEA0}" destId="{7B0ECB01-F772-41CE-A8F6-7ECD52E07C8C}" srcOrd="14" destOrd="0" presId="urn:microsoft.com/office/officeart/2005/8/layout/process1"/>
    <dgm:cxn modelId="{D9E3C765-A24A-446D-905F-F7E897809193}" type="presParOf" srcId="{ADF23856-D48A-4E65-A2D5-E9863E2ACEA0}" destId="{2B66DD8B-E68E-488D-A680-9CEC6DCAD0BA}" srcOrd="15" destOrd="0" presId="urn:microsoft.com/office/officeart/2005/8/layout/process1"/>
    <dgm:cxn modelId="{DEB4225D-18B0-4F00-AB46-8A41FABD5A05}" type="presParOf" srcId="{2B66DD8B-E68E-488D-A680-9CEC6DCAD0BA}" destId="{ECA03611-1A8F-4127-A32B-602524C6F6FE}" srcOrd="0" destOrd="0" presId="urn:microsoft.com/office/officeart/2005/8/layout/process1"/>
    <dgm:cxn modelId="{407DE126-35E1-4973-A874-AC5C4EEAC9CD}" type="presParOf" srcId="{ADF23856-D48A-4E65-A2D5-E9863E2ACEA0}" destId="{6861BFC0-12C1-4C7D-8F25-0D65854C061B}" srcOrd="16" destOrd="0" presId="urn:microsoft.com/office/officeart/2005/8/layout/process1"/>
  </dgm:cxnLst>
  <dgm:bg>
    <a:solidFill>
      <a:schemeClr val="tx2">
        <a:lumMod val="20000"/>
        <a:lumOff val="80000"/>
      </a:schemeClr>
    </a:solidFill>
  </dgm:bg>
  <dgm:whole>
    <a:ln w="38100"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E6C35-0075-444D-8976-D73AC5398F10}">
      <dsp:nvSpPr>
        <dsp:cNvPr id="0" name=""/>
        <dsp:cNvSpPr/>
      </dsp:nvSpPr>
      <dsp:spPr>
        <a:xfrm>
          <a:off x="229214" y="1601"/>
          <a:ext cx="2439567" cy="5254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u="sng" kern="1200" dirty="0" smtClean="0">
              <a:solidFill>
                <a:schemeClr val="bg1"/>
              </a:solidFill>
            </a:rPr>
            <a:t>MODEL:</a:t>
          </a:r>
          <a:endParaRPr lang="en-US" sz="2400" b="0" i="0" kern="1200" dirty="0" smtClean="0">
            <a:solidFill>
              <a:schemeClr val="bg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b="0" i="0" kern="1200" dirty="0" smtClean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>
              <a:solidFill>
                <a:schemeClr val="bg1"/>
              </a:solidFill>
            </a:rPr>
            <a:t>Providers integrate and coordinate all primary, acute, behavioral health, and long-term services and supports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0" i="0" kern="1200" dirty="0" smtClean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/>
              </a:solidFill>
            </a:rPr>
            <a:t>Must include FFS and MCO beneficiaries </a:t>
          </a:r>
          <a:endParaRPr lang="en-US" sz="2000" b="0" i="0" kern="1200" dirty="0" smtClean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0" i="0" kern="1200" dirty="0" smtClean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CMS provides 90/10 match for the first 8 quarters</a:t>
          </a:r>
          <a:endParaRPr lang="en-US" sz="2000" b="0" i="0" kern="1200" dirty="0" smtClean="0">
            <a:solidFill>
              <a:schemeClr val="bg1"/>
            </a:solidFill>
          </a:endParaRPr>
        </a:p>
      </dsp:txBody>
      <dsp:txXfrm>
        <a:off x="229214" y="1601"/>
        <a:ext cx="2439567" cy="5254597"/>
      </dsp:txXfrm>
    </dsp:sp>
    <dsp:sp modelId="{F1544792-F9DA-4931-AD74-03D1FBA11C90}">
      <dsp:nvSpPr>
        <dsp:cNvPr id="0" name=""/>
        <dsp:cNvSpPr/>
      </dsp:nvSpPr>
      <dsp:spPr>
        <a:xfrm>
          <a:off x="2895016" y="1601"/>
          <a:ext cx="2439567" cy="5254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u="sng" kern="1200" dirty="0" smtClean="0">
              <a:solidFill>
                <a:schemeClr val="bg1"/>
              </a:solidFill>
            </a:rPr>
            <a:t>ELIGIBILITY:</a:t>
          </a:r>
          <a:endParaRPr lang="en-US" sz="2400" u="sng" kern="1200" dirty="0">
            <a:solidFill>
              <a:schemeClr val="bg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>
              <a:solidFill>
                <a:schemeClr val="bg1"/>
              </a:solidFill>
            </a:rPr>
            <a:t>Have 2 or more chronic conditions</a:t>
          </a:r>
          <a:endParaRPr lang="en-US" sz="2000" kern="1200" dirty="0">
            <a:solidFill>
              <a:schemeClr val="bg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>
            <a:solidFill>
              <a:schemeClr val="bg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>
              <a:solidFill>
                <a:schemeClr val="bg1"/>
              </a:solidFill>
            </a:rPr>
            <a:t>Have 1 chronic condition and are at risk for a 2</a:t>
          </a:r>
          <a:r>
            <a:rPr lang="en-US" sz="2000" b="0" i="0" kern="1200" baseline="30000" dirty="0" smtClean="0">
              <a:solidFill>
                <a:schemeClr val="bg1"/>
              </a:solidFill>
            </a:rPr>
            <a:t>nd</a:t>
          </a:r>
          <a:endParaRPr lang="en-US" sz="2000" kern="1200" dirty="0">
            <a:solidFill>
              <a:schemeClr val="bg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>
            <a:solidFill>
              <a:schemeClr val="bg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>
              <a:solidFill>
                <a:schemeClr val="bg1"/>
              </a:solidFill>
            </a:rPr>
            <a:t>Have one SMI </a:t>
          </a:r>
          <a:endParaRPr lang="en-US" sz="2000" b="0" i="0" kern="1200" dirty="0">
            <a:solidFill>
              <a:schemeClr val="bg1"/>
            </a:solidFill>
          </a:endParaRPr>
        </a:p>
      </dsp:txBody>
      <dsp:txXfrm>
        <a:off x="2895016" y="1601"/>
        <a:ext cx="2439567" cy="5254597"/>
      </dsp:txXfrm>
    </dsp:sp>
    <dsp:sp modelId="{FC7E0D5D-1633-4DA0-909A-83CCBF932EEB}">
      <dsp:nvSpPr>
        <dsp:cNvPr id="0" name=""/>
        <dsp:cNvSpPr/>
      </dsp:nvSpPr>
      <dsp:spPr>
        <a:xfrm>
          <a:off x="5560817" y="1601"/>
          <a:ext cx="2439567" cy="5254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u="sng" kern="1200" dirty="0" smtClean="0"/>
            <a:t>REQUIRED </a:t>
          </a:r>
          <a:r>
            <a:rPr lang="en-US" sz="2400" b="0" i="0" u="sng" kern="1200" dirty="0" smtClean="0"/>
            <a:t>SERVICES:</a:t>
          </a:r>
          <a:endParaRPr lang="en-US" sz="24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/>
            <a:t>Comprehensive care mgmt.</a:t>
          </a:r>
          <a:endParaRPr lang="en-US" sz="1700" b="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/>
            <a:t>Care coordination</a:t>
          </a:r>
          <a:endParaRPr lang="en-US" sz="2000" b="0" i="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/>
            <a:t>Health promotion</a:t>
          </a:r>
          <a:endParaRPr lang="en-US" sz="2000" b="0" i="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/>
            <a:t>Comprehensive transitional care/follow-up</a:t>
          </a:r>
          <a:endParaRPr lang="en-US" sz="2000" b="0" i="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/>
            <a:t>Patient &amp; family support</a:t>
          </a:r>
          <a:endParaRPr lang="en-US" sz="2000" b="0" i="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/>
            <a:t>Referral to community &amp; social support services</a:t>
          </a:r>
          <a:endParaRPr lang="en-US" sz="2000" b="0" i="0" kern="1200" dirty="0"/>
        </a:p>
      </dsp:txBody>
      <dsp:txXfrm>
        <a:off x="5560817" y="1601"/>
        <a:ext cx="2439567" cy="52545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FCD6C-F657-4E05-8C72-A344587BF2D0}">
      <dsp:nvSpPr>
        <dsp:cNvPr id="0" name=""/>
        <dsp:cNvSpPr/>
      </dsp:nvSpPr>
      <dsp:spPr>
        <a:xfrm>
          <a:off x="6705" y="341027"/>
          <a:ext cx="715163" cy="50666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Nov</a:t>
          </a:r>
          <a:endParaRPr lang="en-US" sz="2000" kern="1200" dirty="0"/>
        </a:p>
      </dsp:txBody>
      <dsp:txXfrm>
        <a:off x="21545" y="355867"/>
        <a:ext cx="685483" cy="476984"/>
      </dsp:txXfrm>
    </dsp:sp>
    <dsp:sp modelId="{13C9A1A1-0DAF-463B-A891-C49F9A60790A}">
      <dsp:nvSpPr>
        <dsp:cNvPr id="0" name=""/>
        <dsp:cNvSpPr/>
      </dsp:nvSpPr>
      <dsp:spPr>
        <a:xfrm>
          <a:off x="788914" y="511222"/>
          <a:ext cx="142138" cy="166274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88914" y="544477"/>
        <a:ext cx="99497" cy="99764"/>
      </dsp:txXfrm>
    </dsp:sp>
    <dsp:sp modelId="{005F8E14-FBEC-447C-AB4B-D4137B081ACF}">
      <dsp:nvSpPr>
        <dsp:cNvPr id="0" name=""/>
        <dsp:cNvSpPr/>
      </dsp:nvSpPr>
      <dsp:spPr>
        <a:xfrm>
          <a:off x="990053" y="364935"/>
          <a:ext cx="715163" cy="45884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Dec</a:t>
          </a:r>
          <a:endParaRPr lang="en-US" sz="2000" kern="1200" dirty="0"/>
        </a:p>
      </dsp:txBody>
      <dsp:txXfrm>
        <a:off x="1003492" y="378374"/>
        <a:ext cx="688285" cy="431970"/>
      </dsp:txXfrm>
    </dsp:sp>
    <dsp:sp modelId="{D4B7541B-48CA-4390-BB2C-67B92C5C2A28}">
      <dsp:nvSpPr>
        <dsp:cNvPr id="0" name=""/>
        <dsp:cNvSpPr/>
      </dsp:nvSpPr>
      <dsp:spPr>
        <a:xfrm>
          <a:off x="1772262" y="511222"/>
          <a:ext cx="142138" cy="166274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chemeClr val="tx2"/>
            </a:solidFill>
          </a:endParaRPr>
        </a:p>
      </dsp:txBody>
      <dsp:txXfrm>
        <a:off x="1772262" y="544477"/>
        <a:ext cx="99497" cy="99764"/>
      </dsp:txXfrm>
    </dsp:sp>
    <dsp:sp modelId="{3288A7F7-F91A-4D2C-B535-DEE9EEFCF58F}">
      <dsp:nvSpPr>
        <dsp:cNvPr id="0" name=""/>
        <dsp:cNvSpPr/>
      </dsp:nvSpPr>
      <dsp:spPr>
        <a:xfrm>
          <a:off x="1973401" y="364935"/>
          <a:ext cx="715163" cy="45884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Jan</a:t>
          </a:r>
          <a:endParaRPr lang="en-US" sz="2000" kern="1200" dirty="0"/>
        </a:p>
      </dsp:txBody>
      <dsp:txXfrm>
        <a:off x="1986840" y="378374"/>
        <a:ext cx="688285" cy="431970"/>
      </dsp:txXfrm>
    </dsp:sp>
    <dsp:sp modelId="{28A3EE3A-6A97-4A4D-9A60-73179DEAF285}">
      <dsp:nvSpPr>
        <dsp:cNvPr id="0" name=""/>
        <dsp:cNvSpPr/>
      </dsp:nvSpPr>
      <dsp:spPr>
        <a:xfrm>
          <a:off x="2755611" y="511222"/>
          <a:ext cx="142138" cy="166274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chemeClr val="tx2"/>
            </a:solidFill>
          </a:endParaRPr>
        </a:p>
      </dsp:txBody>
      <dsp:txXfrm>
        <a:off x="2755611" y="544477"/>
        <a:ext cx="99497" cy="99764"/>
      </dsp:txXfrm>
    </dsp:sp>
    <dsp:sp modelId="{413F1884-97FD-4D37-9B39-2EAAEE2B0981}">
      <dsp:nvSpPr>
        <dsp:cNvPr id="0" name=""/>
        <dsp:cNvSpPr/>
      </dsp:nvSpPr>
      <dsp:spPr>
        <a:xfrm>
          <a:off x="2956750" y="364935"/>
          <a:ext cx="715163" cy="45884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Feb</a:t>
          </a:r>
          <a:endParaRPr lang="en-US" sz="2000" kern="1200" dirty="0"/>
        </a:p>
      </dsp:txBody>
      <dsp:txXfrm>
        <a:off x="2970189" y="378374"/>
        <a:ext cx="688285" cy="431970"/>
      </dsp:txXfrm>
    </dsp:sp>
    <dsp:sp modelId="{1B3F58AC-2456-445B-9DE1-9391988F0E7D}">
      <dsp:nvSpPr>
        <dsp:cNvPr id="0" name=""/>
        <dsp:cNvSpPr/>
      </dsp:nvSpPr>
      <dsp:spPr>
        <a:xfrm>
          <a:off x="3738959" y="511222"/>
          <a:ext cx="142138" cy="166274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chemeClr val="tx2"/>
            </a:solidFill>
          </a:endParaRPr>
        </a:p>
      </dsp:txBody>
      <dsp:txXfrm>
        <a:off x="3738959" y="544477"/>
        <a:ext cx="99497" cy="99764"/>
      </dsp:txXfrm>
    </dsp:sp>
    <dsp:sp modelId="{0AD1043C-E497-4268-BF89-C2A3C73891EA}">
      <dsp:nvSpPr>
        <dsp:cNvPr id="0" name=""/>
        <dsp:cNvSpPr/>
      </dsp:nvSpPr>
      <dsp:spPr>
        <a:xfrm>
          <a:off x="3940098" y="341027"/>
          <a:ext cx="715163" cy="50666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Mar</a:t>
          </a:r>
          <a:endParaRPr lang="en-US" sz="2000" kern="1200" dirty="0"/>
        </a:p>
      </dsp:txBody>
      <dsp:txXfrm>
        <a:off x="3954938" y="355867"/>
        <a:ext cx="685483" cy="476984"/>
      </dsp:txXfrm>
    </dsp:sp>
    <dsp:sp modelId="{92C9854A-75F9-4139-B8CE-28BC253606CC}">
      <dsp:nvSpPr>
        <dsp:cNvPr id="0" name=""/>
        <dsp:cNvSpPr/>
      </dsp:nvSpPr>
      <dsp:spPr>
        <a:xfrm rot="21586945">
          <a:off x="4724169" y="509325"/>
          <a:ext cx="146086" cy="166274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724169" y="542663"/>
        <a:ext cx="102260" cy="99764"/>
      </dsp:txXfrm>
    </dsp:sp>
    <dsp:sp modelId="{9B901509-22B4-4CA3-BA89-2FC23D8E62B6}">
      <dsp:nvSpPr>
        <dsp:cNvPr id="0" name=""/>
        <dsp:cNvSpPr/>
      </dsp:nvSpPr>
      <dsp:spPr>
        <a:xfrm>
          <a:off x="4930894" y="337265"/>
          <a:ext cx="715163" cy="50666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Apr</a:t>
          </a:r>
          <a:endParaRPr lang="en-US" sz="2000" kern="1200" dirty="0"/>
        </a:p>
      </dsp:txBody>
      <dsp:txXfrm>
        <a:off x="4945734" y="352105"/>
        <a:ext cx="685483" cy="476984"/>
      </dsp:txXfrm>
    </dsp:sp>
    <dsp:sp modelId="{5E77C24E-0E25-48B1-B7B9-FBE2012B5254}">
      <dsp:nvSpPr>
        <dsp:cNvPr id="0" name=""/>
        <dsp:cNvSpPr/>
      </dsp:nvSpPr>
      <dsp:spPr>
        <a:xfrm rot="13254">
          <a:off x="5711241" y="509356"/>
          <a:ext cx="138192" cy="166274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711241" y="542531"/>
        <a:ext cx="96734" cy="99764"/>
      </dsp:txXfrm>
    </dsp:sp>
    <dsp:sp modelId="{D77D5DB5-0F50-47DF-9843-2A9BF5C4F871}">
      <dsp:nvSpPr>
        <dsp:cNvPr id="0" name=""/>
        <dsp:cNvSpPr/>
      </dsp:nvSpPr>
      <dsp:spPr>
        <a:xfrm>
          <a:off x="5906795" y="341027"/>
          <a:ext cx="715163" cy="50666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May </a:t>
          </a:r>
          <a:endParaRPr lang="en-US" sz="2000" kern="1200" dirty="0"/>
        </a:p>
      </dsp:txBody>
      <dsp:txXfrm>
        <a:off x="5921635" y="355867"/>
        <a:ext cx="685483" cy="476984"/>
      </dsp:txXfrm>
    </dsp:sp>
    <dsp:sp modelId="{A18CCC0C-0932-400D-8BB2-A92DB20EE4CD}">
      <dsp:nvSpPr>
        <dsp:cNvPr id="0" name=""/>
        <dsp:cNvSpPr/>
      </dsp:nvSpPr>
      <dsp:spPr>
        <a:xfrm>
          <a:off x="6689004" y="511222"/>
          <a:ext cx="142138" cy="166274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689004" y="544477"/>
        <a:ext cx="99497" cy="99764"/>
      </dsp:txXfrm>
    </dsp:sp>
    <dsp:sp modelId="{7B0ECB01-F772-41CE-A8F6-7ECD52E07C8C}">
      <dsp:nvSpPr>
        <dsp:cNvPr id="0" name=""/>
        <dsp:cNvSpPr/>
      </dsp:nvSpPr>
      <dsp:spPr>
        <a:xfrm>
          <a:off x="6890143" y="341027"/>
          <a:ext cx="715163" cy="50666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June</a:t>
          </a:r>
          <a:endParaRPr lang="en-US" sz="2000" kern="1200" dirty="0"/>
        </a:p>
      </dsp:txBody>
      <dsp:txXfrm>
        <a:off x="6904983" y="355867"/>
        <a:ext cx="685483" cy="476984"/>
      </dsp:txXfrm>
    </dsp:sp>
    <dsp:sp modelId="{2B66DD8B-E68E-488D-A680-9CEC6DCAD0BA}">
      <dsp:nvSpPr>
        <dsp:cNvPr id="0" name=""/>
        <dsp:cNvSpPr/>
      </dsp:nvSpPr>
      <dsp:spPr>
        <a:xfrm>
          <a:off x="7672352" y="511222"/>
          <a:ext cx="142138" cy="166274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672352" y="544477"/>
        <a:ext cx="99497" cy="99764"/>
      </dsp:txXfrm>
    </dsp:sp>
    <dsp:sp modelId="{6861BFC0-12C1-4C7D-8F25-0D65854C061B}">
      <dsp:nvSpPr>
        <dsp:cNvPr id="0" name=""/>
        <dsp:cNvSpPr/>
      </dsp:nvSpPr>
      <dsp:spPr>
        <a:xfrm>
          <a:off x="7873491" y="341027"/>
          <a:ext cx="715163" cy="50666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July</a:t>
          </a:r>
          <a:endParaRPr lang="en-US" sz="2000" kern="1200" dirty="0"/>
        </a:p>
      </dsp:txBody>
      <dsp:txXfrm>
        <a:off x="7888331" y="355867"/>
        <a:ext cx="685483" cy="476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7991D-C73D-4C3C-B0EE-2E3BEEEE1FD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4457B-E6D1-4790-A9A5-1DD44C35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6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EE79-C3DE-4776-B120-201B1D0D1A17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4060D-9421-4A85-ADB0-95A038BC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9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710F5-F87E-48B9-90C7-54E84112E5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35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060D-9421-4A85-ADB0-95A038BC0F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55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710F5-F87E-48B9-90C7-54E84112E5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63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D17E8-AE24-443B-882E-EA6498B5AF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7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D17E8-AE24-443B-882E-EA6498B5AF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5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710F5-F87E-48B9-90C7-54E84112E5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710F5-F87E-48B9-90C7-54E84112E5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2/3 with an ED visit; 1/3 with an IP 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060D-9421-4A85-ADB0-95A038BC0F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30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* Assumes 2 touches per month, 25 minutes per touch, 2 FTEs per 400 enrolled beneficiaries over 22 business days per month</a:t>
            </a:r>
          </a:p>
          <a:p>
            <a:r>
              <a:rPr lang="en-US" sz="1200" dirty="0" smtClean="0"/>
              <a:t>**Assumes 6 touches per month, 40  minutes per touch, 8 FTEs per 400 enrolled beneficiaries over 22 business days per month </a:t>
            </a:r>
          </a:p>
          <a:p>
            <a:pPr rtl="0" eaLnBrk="1" fontAlgn="ctr" latinLnBrk="0" hangingPunct="1"/>
            <a:r>
              <a:rPr lang="en-US" sz="1200" b="1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7.6 hours/day*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1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 hours/day**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060D-9421-4A85-ADB0-95A038BC0F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18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710F5-F87E-48B9-90C7-54E84112E5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710F5-F87E-48B9-90C7-54E84112E5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en-US" b="0" dirty="0" smtClean="0"/>
              <a:t>High = </a:t>
            </a:r>
            <a:r>
              <a:rPr lang="en-US" b="1" dirty="0" smtClean="0"/>
              <a:t>Year 1</a:t>
            </a:r>
            <a:r>
              <a:rPr lang="en-US" b="1" baseline="0" dirty="0" smtClean="0"/>
              <a:t> </a:t>
            </a:r>
            <a:r>
              <a:rPr lang="en-US" b="0" dirty="0" smtClean="0"/>
              <a:t>75% of panel</a:t>
            </a:r>
            <a:r>
              <a:rPr lang="en-US" b="0" baseline="0" dirty="0" smtClean="0"/>
              <a:t> enrolled (relative to hired staff) </a:t>
            </a:r>
            <a:r>
              <a:rPr lang="en-US" b="1" dirty="0" smtClean="0"/>
              <a:t>Year 2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80% </a:t>
            </a:r>
            <a:r>
              <a:rPr lang="en-US" b="1" dirty="0" smtClean="0"/>
              <a:t>Year 3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85% </a:t>
            </a:r>
            <a:r>
              <a:rPr lang="en-US" b="1" dirty="0" smtClean="0"/>
              <a:t>Year 4</a:t>
            </a:r>
            <a:r>
              <a:rPr lang="en-US" b="0" baseline="0" dirty="0" smtClean="0"/>
              <a:t> 90%         </a:t>
            </a:r>
            <a:r>
              <a:rPr lang="en-US" b="0" baseline="0" dirty="0" smtClean="0">
                <a:sym typeface="Wingdings" panose="05000000000000000000" pitchFamily="2" charset="2"/>
              </a:rPr>
              <a:t> P4P = 100</a:t>
            </a:r>
            <a:endParaRPr lang="en-US" b="0" baseline="0" dirty="0" smtClean="0"/>
          </a:p>
          <a:p>
            <a:pPr defTabSz="928299">
              <a:defRPr/>
            </a:pPr>
            <a:r>
              <a:rPr lang="en-US" b="0" dirty="0" smtClean="0"/>
              <a:t>Average = </a:t>
            </a:r>
            <a:r>
              <a:rPr lang="en-US" b="1" dirty="0" smtClean="0"/>
              <a:t>Year 1</a:t>
            </a:r>
            <a:r>
              <a:rPr lang="en-US" b="1" baseline="0" dirty="0" smtClean="0"/>
              <a:t> </a:t>
            </a:r>
            <a:r>
              <a:rPr lang="en-US" b="0" dirty="0" smtClean="0"/>
              <a:t>60% of panel</a:t>
            </a:r>
            <a:r>
              <a:rPr lang="en-US" b="0" baseline="0" dirty="0" smtClean="0"/>
              <a:t> enrolled (relative to hired staff) </a:t>
            </a:r>
            <a:r>
              <a:rPr lang="en-US" b="1" dirty="0" smtClean="0"/>
              <a:t>Year 2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65% </a:t>
            </a:r>
            <a:r>
              <a:rPr lang="en-US" b="1" dirty="0" smtClean="0"/>
              <a:t>Year 3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70% </a:t>
            </a:r>
            <a:r>
              <a:rPr lang="en-US" b="1" dirty="0" smtClean="0"/>
              <a:t>Year 4 </a:t>
            </a:r>
            <a:r>
              <a:rPr lang="en-US" b="0" baseline="0" dirty="0" smtClean="0"/>
              <a:t>75%    </a:t>
            </a:r>
            <a:r>
              <a:rPr lang="en-US" b="0" baseline="0" dirty="0" smtClean="0">
                <a:sym typeface="Wingdings" panose="05000000000000000000" pitchFamily="2" charset="2"/>
              </a:rPr>
              <a:t> P4P = 66</a:t>
            </a:r>
            <a:endParaRPr lang="en-US" b="0" dirty="0" smtClean="0"/>
          </a:p>
          <a:p>
            <a:pPr defTabSz="928299">
              <a:defRPr/>
            </a:pPr>
            <a:r>
              <a:rPr lang="en-US" b="0" dirty="0" smtClean="0"/>
              <a:t>Low =</a:t>
            </a:r>
            <a:r>
              <a:rPr lang="en-US" b="1" dirty="0" smtClean="0"/>
              <a:t>Year 1</a:t>
            </a:r>
            <a:r>
              <a:rPr lang="en-US" b="1" baseline="0" dirty="0" smtClean="0"/>
              <a:t> </a:t>
            </a:r>
            <a:r>
              <a:rPr lang="en-US" b="0" dirty="0" smtClean="0"/>
              <a:t> 45% of panel</a:t>
            </a:r>
            <a:r>
              <a:rPr lang="en-US" b="0" baseline="0" dirty="0" smtClean="0"/>
              <a:t> enrolled (relative to hired staff) </a:t>
            </a:r>
            <a:r>
              <a:rPr lang="en-US" b="1" dirty="0" smtClean="0"/>
              <a:t>Year 2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50% </a:t>
            </a:r>
            <a:r>
              <a:rPr lang="en-US" b="1" dirty="0" smtClean="0"/>
              <a:t>Year 3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55% </a:t>
            </a:r>
            <a:r>
              <a:rPr lang="en-US" b="1" dirty="0" smtClean="0"/>
              <a:t>Year 4 </a:t>
            </a:r>
            <a:r>
              <a:rPr lang="en-US" b="0" baseline="0" dirty="0" smtClean="0"/>
              <a:t>60%          </a:t>
            </a:r>
            <a:r>
              <a:rPr lang="en-US" b="0" baseline="0" dirty="0" smtClean="0">
                <a:sym typeface="Wingdings" panose="05000000000000000000" pitchFamily="2" charset="2"/>
              </a:rPr>
              <a:t> P4P = 33</a:t>
            </a:r>
            <a:endParaRPr lang="en-US" b="0" dirty="0" smtClean="0"/>
          </a:p>
          <a:p>
            <a:pPr defTabSz="928299"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060D-9421-4A85-ADB0-95A038BC0F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0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7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9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8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4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1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9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4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8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580CB-4281-4798-B87F-4D40E615F5F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0463-3B80-4EF7-934A-8628A667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7368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My Health GPS (Health Home 2)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i="1" u="sng" dirty="0" smtClean="0"/>
              <a:t>Policy Framework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42560"/>
            <a:ext cx="6400800" cy="5486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February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3A9E-68C1-43FD-BAA5-F324EC055362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 descr="S:\HCRIA\SIM\Stakeholder Engagement\SIM_brand (00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145" y="762000"/>
            <a:ext cx="177928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330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/>
              <a:t>Pre-Approved</a:t>
            </a:r>
            <a:r>
              <a:rPr lang="en-US" sz="4000" dirty="0"/>
              <a:t> Staffing </a:t>
            </a:r>
            <a:r>
              <a:rPr lang="en-US" sz="4000" dirty="0" smtClean="0"/>
              <a:t>Model</a:t>
            </a:r>
            <a:endParaRPr lang="en-US" sz="40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467827"/>
              </p:ext>
            </p:extLst>
          </p:nvPr>
        </p:nvGraphicFramePr>
        <p:xfrm>
          <a:off x="457200" y="1549780"/>
          <a:ext cx="8229600" cy="485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2790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Team Role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 1, Lower Acuity</a:t>
                      </a:r>
                    </a:p>
                    <a:p>
                      <a:pPr algn="ctr"/>
                      <a:r>
                        <a:rPr lang="en-US" sz="1200" b="0" dirty="0" smtClean="0"/>
                        <a:t>(3 </a:t>
                      </a:r>
                      <a:r>
                        <a:rPr lang="en-US" sz="1200" b="0" baseline="0" dirty="0" smtClean="0"/>
                        <a:t>or more </a:t>
                      </a:r>
                      <a:r>
                        <a:rPr lang="en-US" sz="1200" b="0" dirty="0" smtClean="0"/>
                        <a:t> conditions)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 2, Higher Acuity</a:t>
                      </a:r>
                    </a:p>
                    <a:p>
                      <a:pPr algn="ctr"/>
                      <a:r>
                        <a:rPr lang="en-US" sz="1200" b="0" dirty="0" smtClean="0"/>
                        <a:t>(3</a:t>
                      </a:r>
                      <a:r>
                        <a:rPr lang="en-US" sz="1200" b="0" baseline="0" dirty="0" smtClean="0"/>
                        <a:t> or more </a:t>
                      </a:r>
                      <a:r>
                        <a:rPr lang="en-US" sz="1200" b="0" dirty="0" smtClean="0"/>
                        <a:t> conditions + risk score)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7492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Nurse Care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Ratio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1:400 Beneficiaries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Ratio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2:400 Beneficiaries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09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Care Coordinator/Bachelor</a:t>
                      </a:r>
                      <a:r>
                        <a:rPr lang="en-US" sz="1400" b="1" baseline="0" dirty="0" smtClean="0"/>
                        <a:t> Social Worker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Ratio 2:400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Beneficiaries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492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Peer Navigator/Community Health Worker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Ratio 1:400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Beneficiaries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Ratio 3.5:400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Beneficiaries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7725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Clinical Pharmacist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3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Ratio 0.5:400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Beneficiaries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864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Health Home Director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Ratio 0.5:400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Beneficiaries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Ratio 0.5:400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Beneficiaries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883A9E-68C1-43FD-BAA5-F324EC05536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6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To Receive Payment for Services….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449763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Providers </a:t>
            </a:r>
            <a:r>
              <a:rPr lang="en-US" sz="2400" dirty="0"/>
              <a:t>must deliver </a:t>
            </a:r>
            <a:r>
              <a:rPr lang="en-US" sz="2400" b="1" i="1" dirty="0"/>
              <a:t>at least 1 HH service within the calendar month</a:t>
            </a:r>
            <a:r>
              <a:rPr lang="en-US" sz="2400" dirty="0"/>
              <a:t> in order to receive a PMPM that month. </a:t>
            </a:r>
            <a:endParaRPr lang="en-US" sz="2400" dirty="0" smtClean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order to receive the </a:t>
            </a:r>
            <a:r>
              <a:rPr lang="en-US" sz="2400" u="sng" dirty="0"/>
              <a:t>first</a:t>
            </a:r>
            <a:r>
              <a:rPr lang="en-US" sz="2400" dirty="0"/>
              <a:t> PMPM payment, a HH provider must: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Inform the HH beneficiary </a:t>
            </a:r>
            <a:r>
              <a:rPr lang="en-US" sz="2000" dirty="0"/>
              <a:t>about available HH services,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Receive the beneficiary’s consent </a:t>
            </a:r>
            <a:r>
              <a:rPr lang="en-US" sz="2000" dirty="0"/>
              <a:t>to receive HH services,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000" dirty="0"/>
              <a:t>Begin the </a:t>
            </a:r>
            <a:r>
              <a:rPr lang="en-US" sz="2000" b="1" dirty="0"/>
              <a:t>development of a care plan</a:t>
            </a:r>
            <a:r>
              <a:rPr lang="en-US" sz="2000" dirty="0"/>
              <a:t>. </a:t>
            </a:r>
          </a:p>
          <a:p>
            <a:endParaRPr lang="en-US" sz="2400" b="1" dirty="0"/>
          </a:p>
          <a:p>
            <a:pPr marL="914400" lvl="2" indent="0">
              <a:buNone/>
            </a:pPr>
            <a:endParaRPr lang="en-US" b="1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8449" y="6356349"/>
            <a:ext cx="2133600" cy="365125"/>
          </a:xfrm>
        </p:spPr>
        <p:txBody>
          <a:bodyPr/>
          <a:lstStyle/>
          <a:p>
            <a:fld id="{E27D618F-42EB-4554-935E-FA97850B672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Payment </a:t>
            </a:r>
            <a:r>
              <a:rPr lang="en-US" sz="4000" dirty="0"/>
              <a:t>Approach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8449" y="6356349"/>
            <a:ext cx="2133600" cy="365125"/>
          </a:xfrm>
        </p:spPr>
        <p:txBody>
          <a:bodyPr/>
          <a:lstStyle/>
          <a:p>
            <a:fld id="{E27D618F-42EB-4554-935E-FA97850B672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754563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Payment Approach: </a:t>
            </a:r>
            <a:r>
              <a:rPr lang="en-US" sz="1600" dirty="0" smtClean="0"/>
              <a:t>Providers </a:t>
            </a:r>
            <a:r>
              <a:rPr lang="en-US" sz="1600" dirty="0"/>
              <a:t>must deliver at least 1 </a:t>
            </a:r>
            <a:r>
              <a:rPr lang="en-US" sz="1600" dirty="0" smtClean="0"/>
              <a:t>My Health GPS service </a:t>
            </a:r>
            <a:r>
              <a:rPr lang="en-US" sz="1600" dirty="0"/>
              <a:t>within the calendar month in order to receive a PMPM that </a:t>
            </a:r>
            <a:r>
              <a:rPr lang="en-US" sz="1600" dirty="0" smtClean="0"/>
              <a:t>month; payment paid directly by DHCF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lvl="0"/>
            <a:r>
              <a:rPr lang="en-US" sz="1600" b="1" dirty="0"/>
              <a:t>Payment Groups</a:t>
            </a:r>
            <a:endParaRPr lang="en-US" sz="1600" dirty="0"/>
          </a:p>
          <a:p>
            <a:pPr lvl="1"/>
            <a:r>
              <a:rPr lang="en-US" sz="1600" u="sng" dirty="0"/>
              <a:t>Group 1 </a:t>
            </a:r>
            <a:r>
              <a:rPr lang="en-US" sz="1600" dirty="0"/>
              <a:t>= 3 or more chronic conditions (~20,000 </a:t>
            </a:r>
            <a:r>
              <a:rPr lang="en-US" sz="1600" dirty="0" smtClean="0"/>
              <a:t>beneficiaries)</a:t>
            </a:r>
            <a:endParaRPr lang="en-US" sz="1600" dirty="0"/>
          </a:p>
          <a:p>
            <a:pPr lvl="2"/>
            <a:r>
              <a:rPr lang="en-US" sz="1600" dirty="0"/>
              <a:t>$46 PMPM 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sz="1600" u="sng" dirty="0"/>
              <a:t>Group 2 </a:t>
            </a:r>
            <a:r>
              <a:rPr lang="en-US" sz="1600" dirty="0"/>
              <a:t>= 3 or more chronic conditions + higher likelihood of future hospital utilization based on a risk assessment (~5,000 </a:t>
            </a:r>
            <a:r>
              <a:rPr lang="en-US" sz="1600" dirty="0" smtClean="0"/>
              <a:t>beneficiaries)</a:t>
            </a:r>
            <a:endParaRPr lang="en-US" sz="1600" dirty="0"/>
          </a:p>
          <a:p>
            <a:pPr lvl="2"/>
            <a:r>
              <a:rPr lang="en-US" sz="1600" dirty="0"/>
              <a:t>$137 PMPM </a:t>
            </a:r>
          </a:p>
          <a:p>
            <a:pPr marL="914400" lvl="2" indent="0">
              <a:buNone/>
            </a:pPr>
            <a:endParaRPr lang="en-US" sz="1600" b="1" dirty="0"/>
          </a:p>
          <a:p>
            <a:r>
              <a:rPr lang="en-US" sz="1600" b="1" dirty="0" smtClean="0"/>
              <a:t>Incentive Payment: </a:t>
            </a:r>
            <a:r>
              <a:rPr lang="en-US" sz="1600" dirty="0" smtClean="0"/>
              <a:t>In </a:t>
            </a:r>
            <a:r>
              <a:rPr lang="en-US" sz="1600" dirty="0"/>
              <a:t>the first quarter of the program </a:t>
            </a:r>
            <a:r>
              <a:rPr lang="en-US" sz="1600" b="1" u="sng" dirty="0"/>
              <a:t>only</a:t>
            </a:r>
            <a:r>
              <a:rPr lang="en-US" sz="1600" dirty="0"/>
              <a:t> (i.e. </a:t>
            </a:r>
            <a:r>
              <a:rPr lang="en-US" sz="1600" dirty="0" smtClean="0"/>
              <a:t>July – September </a:t>
            </a:r>
            <a:r>
              <a:rPr lang="en-US" sz="1600" dirty="0"/>
              <a:t>2017), enrolled My Health GPS providers will be eligible to receive a one time payment (per beneficiary) of  $475.91 </a:t>
            </a:r>
            <a:r>
              <a:rPr lang="en-US" sz="1600" dirty="0" smtClean="0"/>
              <a:t>for beginning the development of care plan.</a:t>
            </a:r>
            <a:endParaRPr lang="en-US" sz="1600" dirty="0"/>
          </a:p>
          <a:p>
            <a:endParaRPr lang="en-US" sz="1600" b="1" dirty="0" smtClean="0"/>
          </a:p>
          <a:p>
            <a:r>
              <a:rPr lang="en-US" sz="1600" b="1" dirty="0" smtClean="0"/>
              <a:t>Pay-for-Performance</a:t>
            </a:r>
            <a:r>
              <a:rPr lang="en-US" sz="1600" dirty="0"/>
              <a:t>: A P4P element will be </a:t>
            </a:r>
            <a:r>
              <a:rPr lang="en-US" sz="1600" dirty="0" smtClean="0"/>
              <a:t>added, starting in FY19, </a:t>
            </a:r>
            <a:r>
              <a:rPr lang="en-US" sz="1600" dirty="0"/>
              <a:t>for </a:t>
            </a:r>
            <a:r>
              <a:rPr lang="en-US" sz="1600" dirty="0" smtClean="0"/>
              <a:t>My Health GPS providers </a:t>
            </a:r>
            <a:r>
              <a:rPr lang="en-US" sz="1600" dirty="0"/>
              <a:t>who meet set metrics on readmission, preventable inpatient, avoidable ED utilization.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95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Early Beneficiary Enrollment and Reduction in Preventable Utilization is Key to Success</a:t>
            </a:r>
            <a:endParaRPr lang="en-US" sz="35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013110"/>
              </p:ext>
            </p:extLst>
          </p:nvPr>
        </p:nvGraphicFramePr>
        <p:xfrm>
          <a:off x="457200" y="1600200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11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Performer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Performer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Performer</a:t>
                      </a:r>
                      <a:endParaRPr lang="en-US" dirty="0"/>
                    </a:p>
                  </a:txBody>
                  <a:tcPr anchor="ctr"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+108%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+66%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+25%</a:t>
                      </a:r>
                    </a:p>
                  </a:txBody>
                  <a:tcPr anchor="ctr"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At Cost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-19%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-38%</a:t>
                      </a:r>
                    </a:p>
                  </a:txBody>
                  <a:tcPr anchor="ctr"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At Cost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-25%</a:t>
                      </a:r>
                    </a:p>
                  </a:txBody>
                  <a:tcPr anchor="ctr"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-16%</a:t>
                      </a:r>
                    </a:p>
                  </a:txBody>
                  <a:tcPr anchor="ctr"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FOUR</a:t>
                      </a:r>
                      <a:r>
                        <a:rPr lang="en-US" b="1" baseline="0" dirty="0" smtClean="0"/>
                        <a:t> YEAR </a:t>
                      </a:r>
                      <a:r>
                        <a:rPr lang="en-US" b="1" dirty="0" smtClean="0"/>
                        <a:t>NET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+33%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-20%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A4C2B8-AC78-4EFD-9FC7-3E6D9AB472A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85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7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HH2 HIE/Data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Utilize a certified EHR.</a:t>
            </a:r>
          </a:p>
          <a:p>
            <a:pPr lvl="0"/>
            <a:endParaRPr lang="en-US" sz="800" dirty="0" smtClean="0"/>
          </a:p>
          <a:p>
            <a:pPr lvl="0"/>
            <a:r>
              <a:rPr lang="en-US" sz="1800" dirty="0" smtClean="0"/>
              <a:t>Enroll in CRISP </a:t>
            </a:r>
            <a:r>
              <a:rPr lang="en-US" sz="1800" dirty="0"/>
              <a:t>to receive hospital event </a:t>
            </a:r>
            <a:r>
              <a:rPr lang="en-US" sz="1800" dirty="0" smtClean="0"/>
              <a:t>alerts.</a:t>
            </a:r>
          </a:p>
          <a:p>
            <a:pPr lvl="0"/>
            <a:endParaRPr lang="en-US" sz="800" dirty="0"/>
          </a:p>
          <a:p>
            <a:pPr lvl="0"/>
            <a:r>
              <a:rPr lang="en-US" sz="1800" dirty="0" smtClean="0"/>
              <a:t>Pending federal funding, HHs will also </a:t>
            </a:r>
            <a:r>
              <a:rPr lang="en-US" sz="1800" dirty="0"/>
              <a:t>have access to </a:t>
            </a:r>
            <a:endParaRPr lang="en-US" sz="1800" dirty="0" smtClean="0"/>
          </a:p>
          <a:p>
            <a:pPr lvl="0"/>
            <a:endParaRPr lang="en-US" sz="1200" dirty="0" smtClean="0"/>
          </a:p>
          <a:p>
            <a:pPr lvl="1"/>
            <a:r>
              <a:rPr lang="en-US" sz="1600" dirty="0" smtClean="0"/>
              <a:t>A </a:t>
            </a:r>
            <a:r>
              <a:rPr lang="en-US" sz="1600" i="1" u="sng" dirty="0" smtClean="0"/>
              <a:t>Dynamic </a:t>
            </a:r>
            <a:r>
              <a:rPr lang="en-US" sz="1600" i="1" u="sng" dirty="0"/>
              <a:t>Patient Care Profile </a:t>
            </a:r>
            <a:r>
              <a:rPr lang="en-US" sz="1600" i="1" u="sng" dirty="0" smtClean="0"/>
              <a:t>tool</a:t>
            </a:r>
            <a:r>
              <a:rPr lang="en-US" sz="1600" dirty="0" smtClean="0"/>
              <a:t>; an </a:t>
            </a:r>
            <a:r>
              <a:rPr lang="en-US" sz="1600" dirty="0"/>
              <a:t>“on-demand” document made available to Meaningful Use Eligible Providers </a:t>
            </a:r>
            <a:r>
              <a:rPr lang="en-US" sz="1600" dirty="0" smtClean="0"/>
              <a:t>and </a:t>
            </a:r>
            <a:r>
              <a:rPr lang="en-US" sz="1600" dirty="0"/>
              <a:t>Eligible </a:t>
            </a:r>
            <a:r>
              <a:rPr lang="en-US" sz="1600" dirty="0" smtClean="0"/>
              <a:t>Hospitals, </a:t>
            </a:r>
            <a:r>
              <a:rPr lang="en-US" sz="1600" dirty="0"/>
              <a:t>in addition to members of </a:t>
            </a:r>
            <a:r>
              <a:rPr lang="en-US" sz="1600" dirty="0" smtClean="0"/>
              <a:t>the care </a:t>
            </a:r>
            <a:r>
              <a:rPr lang="en-US" sz="1600" dirty="0"/>
              <a:t>team, that would display an aggregation of critical data (both clinical and administrative) for a selected </a:t>
            </a:r>
            <a:r>
              <a:rPr lang="en-US" sz="1600" dirty="0" smtClean="0"/>
              <a:t>patient.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1600" dirty="0" smtClean="0"/>
              <a:t>An </a:t>
            </a:r>
            <a:r>
              <a:rPr lang="en-US" sz="1600" i="1" u="sng" dirty="0" smtClean="0"/>
              <a:t>Electronic </a:t>
            </a:r>
            <a:r>
              <a:rPr lang="en-US" sz="1600" i="1" u="sng" dirty="0"/>
              <a:t>Clinical Quality Measurement Tool and Dashboard</a:t>
            </a:r>
            <a:r>
              <a:rPr lang="en-US" sz="1600" dirty="0"/>
              <a:t>, an electronic clinical quality measurement </a:t>
            </a:r>
            <a:r>
              <a:rPr lang="en-US" sz="1600" dirty="0" smtClean="0"/>
              <a:t>tool </a:t>
            </a:r>
            <a:r>
              <a:rPr lang="en-US" sz="1600" dirty="0"/>
              <a:t>to route inbound CCDs from eligible Medicaid hospitals and practices to support required quality calculations and reporting; develop a population-level dashboard accessible by EPs and EHs for patient panel </a:t>
            </a:r>
            <a:r>
              <a:rPr lang="en-US" sz="1600" dirty="0" smtClean="0"/>
              <a:t>management.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1600" dirty="0" smtClean="0"/>
              <a:t>An </a:t>
            </a:r>
            <a:r>
              <a:rPr lang="en-US" sz="1600" i="1" u="sng" dirty="0"/>
              <a:t>Analytical Patient Population Dashboard</a:t>
            </a:r>
            <a:r>
              <a:rPr lang="en-US" sz="1600" dirty="0"/>
              <a:t>, also being developed with support from IAPD funds to enable EPs and EHs to perform panel-level analysis on their associated patient </a:t>
            </a:r>
            <a:r>
              <a:rPr lang="en-US" sz="1600" dirty="0" smtClean="0"/>
              <a:t>populations.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8449" y="6356349"/>
            <a:ext cx="2133600" cy="365125"/>
          </a:xfrm>
        </p:spPr>
        <p:txBody>
          <a:bodyPr/>
          <a:lstStyle/>
          <a:p>
            <a:fld id="{E27D618F-42EB-4554-935E-FA97850B672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27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Pre-Implementation Timeline</a:t>
            </a:r>
            <a:endParaRPr lang="en-US" sz="40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8449" y="6356349"/>
            <a:ext cx="2133600" cy="365125"/>
          </a:xfrm>
        </p:spPr>
        <p:txBody>
          <a:bodyPr/>
          <a:lstStyle/>
          <a:p>
            <a:fld id="{E27D618F-42EB-4554-935E-FA97850B6727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8" name="Diagram 17"/>
          <p:cNvGraphicFramePr/>
          <p:nvPr>
            <p:extLst/>
          </p:nvPr>
        </p:nvGraphicFramePr>
        <p:xfrm>
          <a:off x="274320" y="1554480"/>
          <a:ext cx="8595360" cy="118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 flipV="1">
            <a:off x="8305800" y="2743200"/>
            <a:ext cx="384721" cy="3657600"/>
            <a:chOff x="8686800" y="404812"/>
            <a:chExt cx="384721" cy="461350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8871466" y="2275114"/>
              <a:ext cx="0" cy="2743200"/>
            </a:xfrm>
            <a:prstGeom prst="line">
              <a:avLst/>
            </a:prstGeom>
            <a:ln w="38100" cmpd="sng">
              <a:solidFill>
                <a:schemeClr val="accent2"/>
              </a:solidFill>
              <a:prstDash val="sysDot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686800" y="404812"/>
              <a:ext cx="384721" cy="18354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  <a:prstDash val="sysDash"/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sz="1300" dirty="0" smtClean="0">
                  <a:solidFill>
                    <a:srgbClr val="C00000"/>
                  </a:solidFill>
                </a:rPr>
                <a:t>Program Start Date </a:t>
              </a:r>
              <a:endParaRPr lang="en-US" sz="13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89560" y="3070529"/>
            <a:ext cx="1005840" cy="73152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Nov. 10</a:t>
            </a:r>
          </a:p>
          <a:p>
            <a:pPr algn="ctr"/>
            <a:r>
              <a:rPr lang="en-US" sz="1400" dirty="0" smtClean="0"/>
              <a:t>SPA Submission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2971800" y="3070529"/>
            <a:ext cx="1005840" cy="73152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Feb. </a:t>
            </a:r>
            <a:r>
              <a:rPr lang="en-US" sz="1400" u="sng" dirty="0" smtClean="0"/>
              <a:t>6</a:t>
            </a:r>
            <a:endParaRPr lang="en-US" sz="1400" u="sng" dirty="0"/>
          </a:p>
          <a:p>
            <a:pPr algn="ctr"/>
            <a:r>
              <a:rPr lang="en-US" sz="1400" dirty="0" smtClean="0"/>
              <a:t>SPA Approval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6172200" y="4238542"/>
            <a:ext cx="1005840" cy="73152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u="sng" dirty="0"/>
              <a:t>April 15 - 30</a:t>
            </a:r>
          </a:p>
          <a:p>
            <a:pPr algn="ctr"/>
            <a:r>
              <a:rPr lang="en-US" sz="1400" dirty="0" smtClean="0"/>
              <a:t>Readiness Reviews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4191000" y="3070529"/>
            <a:ext cx="1005840" cy="73152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 smtClean="0"/>
              <a:t>March</a:t>
            </a:r>
            <a:endParaRPr lang="en-US" sz="1350" u="sng" dirty="0" smtClean="0"/>
          </a:p>
          <a:p>
            <a:pPr algn="ctr"/>
            <a:r>
              <a:rPr lang="en-US" sz="1350" dirty="0" smtClean="0"/>
              <a:t>Promulgate Rule</a:t>
            </a:r>
            <a:endParaRPr lang="en-US" sz="1350" dirty="0"/>
          </a:p>
        </p:txBody>
      </p:sp>
      <p:sp>
        <p:nvSpPr>
          <p:cNvPr id="36" name="Rectangle 35"/>
          <p:cNvSpPr/>
          <p:nvPr/>
        </p:nvSpPr>
        <p:spPr>
          <a:xfrm>
            <a:off x="4191000" y="4238542"/>
            <a:ext cx="1005840" cy="73152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Mar. 1-31</a:t>
            </a:r>
            <a:endParaRPr lang="en-US" sz="1400" u="sng" dirty="0"/>
          </a:p>
          <a:p>
            <a:pPr algn="ctr"/>
            <a:r>
              <a:rPr lang="en-US" sz="1400" dirty="0" smtClean="0"/>
              <a:t>Application Period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5200153" y="4238542"/>
            <a:ext cx="1005840" cy="73152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 smtClean="0"/>
              <a:t>April 1 -15</a:t>
            </a:r>
            <a:endParaRPr lang="en-US" sz="1350" u="sng" dirty="0"/>
          </a:p>
          <a:p>
            <a:pPr algn="ctr"/>
            <a:r>
              <a:rPr lang="en-US" sz="1350" dirty="0" smtClean="0"/>
              <a:t>Application Review</a:t>
            </a:r>
            <a:endParaRPr lang="en-US" sz="1350" dirty="0"/>
          </a:p>
        </p:txBody>
      </p:sp>
      <p:sp>
        <p:nvSpPr>
          <p:cNvPr id="38" name="Rectangle 37"/>
          <p:cNvSpPr/>
          <p:nvPr/>
        </p:nvSpPr>
        <p:spPr>
          <a:xfrm>
            <a:off x="6461760" y="5440680"/>
            <a:ext cx="1005840" cy="7315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May 1-15</a:t>
            </a:r>
            <a:endParaRPr lang="en-US" sz="1400" u="sng" dirty="0"/>
          </a:p>
          <a:p>
            <a:pPr algn="ctr"/>
            <a:r>
              <a:rPr lang="en-US" sz="1400" dirty="0" smtClean="0"/>
              <a:t>Attribution</a:t>
            </a:r>
          </a:p>
          <a:p>
            <a:pPr algn="ctr"/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5471160" y="5440680"/>
            <a:ext cx="1005840" cy="7315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u="sng" dirty="0" smtClean="0"/>
              <a:t>April 15 - 30</a:t>
            </a:r>
            <a:endParaRPr lang="en-US" sz="1300" u="sng" dirty="0"/>
          </a:p>
          <a:p>
            <a:pPr algn="ctr"/>
            <a:r>
              <a:rPr lang="en-US" sz="1300" dirty="0" smtClean="0"/>
              <a:t>Attribution </a:t>
            </a:r>
            <a:r>
              <a:rPr lang="en-US" sz="1100" dirty="0" smtClean="0"/>
              <a:t>Review (MCO)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2971800" y="5440680"/>
            <a:ext cx="1005840" cy="7315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accent4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 smtClean="0"/>
              <a:t>Feb</a:t>
            </a:r>
            <a:r>
              <a:rPr lang="en-US" sz="1350" u="sng" dirty="0" smtClean="0"/>
              <a:t>.</a:t>
            </a:r>
          </a:p>
          <a:p>
            <a:pPr algn="ctr"/>
            <a:r>
              <a:rPr lang="en-US" sz="1350" dirty="0" smtClean="0"/>
              <a:t>Mock Attribution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168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0883A9E-68C1-43FD-BAA5-F324EC05536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spcBef>
                <a:spcPts val="200"/>
              </a:spcBef>
              <a:buFont typeface="+mj-lt"/>
              <a:buAutoNum type="arabicPeriod"/>
            </a:pPr>
            <a:r>
              <a:rPr lang="en-US" sz="2600" dirty="0" smtClean="0"/>
              <a:t>Background</a:t>
            </a:r>
            <a:r>
              <a:rPr lang="en-US" sz="2600" dirty="0"/>
              <a:t> on the CMS Health Home </a:t>
            </a:r>
            <a:r>
              <a:rPr lang="en-US" sz="2600" dirty="0" smtClean="0"/>
              <a:t>Model</a:t>
            </a:r>
          </a:p>
          <a:p>
            <a:pPr marL="1314450" lvl="2" indent="-514350">
              <a:spcBef>
                <a:spcPts val="200"/>
              </a:spcBef>
              <a:buFont typeface="+mj-lt"/>
              <a:buAutoNum type="alphaLcParenR"/>
            </a:pPr>
            <a:endParaRPr lang="en-US" sz="2600" dirty="0" smtClean="0"/>
          </a:p>
          <a:p>
            <a:pPr marL="1314450" lvl="2" indent="-514350">
              <a:spcBef>
                <a:spcPts val="200"/>
              </a:spcBef>
              <a:buFont typeface="+mj-lt"/>
              <a:buAutoNum type="alphaLcParenR"/>
            </a:pPr>
            <a:endParaRPr lang="en-US" sz="2600" dirty="0"/>
          </a:p>
          <a:p>
            <a:pPr marL="514350" indent="-514350">
              <a:spcBef>
                <a:spcPts val="200"/>
              </a:spcBef>
              <a:buFont typeface="+mj-lt"/>
              <a:buAutoNum type="arabicPeriod"/>
            </a:pPr>
            <a:r>
              <a:rPr lang="en-US" sz="2600" dirty="0"/>
              <a:t>Overview </a:t>
            </a:r>
            <a:r>
              <a:rPr lang="en-US" sz="2600" dirty="0" smtClean="0"/>
              <a:t>of the District’s Second </a:t>
            </a:r>
            <a:r>
              <a:rPr lang="en-US" sz="2600" dirty="0" smtClean="0"/>
              <a:t>Health Home Program </a:t>
            </a:r>
            <a:r>
              <a:rPr lang="en-US" sz="2600" dirty="0" smtClean="0"/>
              <a:t>(My Health GPS</a:t>
            </a:r>
            <a:r>
              <a:rPr lang="en-US" sz="2600" dirty="0" smtClean="0"/>
              <a:t>)</a:t>
            </a:r>
          </a:p>
          <a:p>
            <a:pPr marL="514350" indent="-514350">
              <a:spcBef>
                <a:spcPts val="200"/>
              </a:spcBef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spcBef>
                <a:spcPts val="200"/>
              </a:spcBef>
              <a:buFont typeface="+mj-lt"/>
              <a:buAutoNum type="arabicPeriod"/>
            </a:pPr>
            <a:endParaRPr lang="en-US" sz="2600" dirty="0"/>
          </a:p>
          <a:p>
            <a:pPr marL="514350" indent="-514350">
              <a:spcBef>
                <a:spcPts val="200"/>
              </a:spcBef>
              <a:buFont typeface="+mj-lt"/>
              <a:buAutoNum type="arabicPeriod"/>
            </a:pPr>
            <a:r>
              <a:rPr lang="en-US" sz="2600" dirty="0" smtClean="0"/>
              <a:t>Questions </a:t>
            </a:r>
            <a:r>
              <a:rPr lang="en-US" sz="2600" dirty="0" smtClean="0"/>
              <a:t>and Answer</a:t>
            </a:r>
            <a:endParaRPr lang="en-US" sz="26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3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home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0883A9E-68C1-43FD-BAA5-F324EC0553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CMS’ Health Home Overview</a:t>
            </a:r>
            <a:endParaRPr lang="en-US" sz="40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8449" y="6356349"/>
            <a:ext cx="2133600" cy="365125"/>
          </a:xfrm>
        </p:spPr>
        <p:txBody>
          <a:bodyPr/>
          <a:lstStyle/>
          <a:p>
            <a:fld id="{E27D618F-42EB-4554-935E-FA97850B672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300244"/>
              </p:ext>
            </p:extLst>
          </p:nvPr>
        </p:nvGraphicFramePr>
        <p:xfrm>
          <a:off x="457200" y="11430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37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health </a:t>
            </a:r>
            <a:r>
              <a:rPr lang="en-US" dirty="0" err="1" smtClean="0"/>
              <a:t>gps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0883A9E-68C1-43FD-BAA5-F324EC05536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My Health GPS Overview</a:t>
            </a:r>
            <a:endParaRPr lang="en-US" sz="40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8449" y="6356349"/>
            <a:ext cx="2133600" cy="365125"/>
          </a:xfrm>
        </p:spPr>
        <p:txBody>
          <a:bodyPr/>
          <a:lstStyle/>
          <a:p>
            <a:fld id="{E27D618F-42EB-4554-935E-FA97850B672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754563"/>
          </a:xfrm>
        </p:spPr>
        <p:txBody>
          <a:bodyPr>
            <a:noAutofit/>
          </a:bodyPr>
          <a:lstStyle/>
          <a:p>
            <a:r>
              <a:rPr lang="en-US" sz="2100" b="1" dirty="0" smtClean="0"/>
              <a:t>Intervention: </a:t>
            </a:r>
            <a:r>
              <a:rPr lang="en-US" sz="2100" dirty="0" smtClean="0"/>
              <a:t>Care coordination benefit for </a:t>
            </a:r>
            <a:r>
              <a:rPr lang="en-US" sz="2100" dirty="0"/>
              <a:t>beneficiaries with </a:t>
            </a:r>
            <a:r>
              <a:rPr lang="en-US" sz="2100" dirty="0" smtClean="0"/>
              <a:t>multiple chronic conditions, delivered by an interdisciplinary team embedded in the primary care setting</a:t>
            </a:r>
          </a:p>
          <a:p>
            <a:endParaRPr lang="en-US" sz="2100" b="1" dirty="0" smtClean="0"/>
          </a:p>
          <a:p>
            <a:r>
              <a:rPr lang="en-US" sz="2100" b="1" dirty="0" smtClean="0"/>
              <a:t>Target </a:t>
            </a:r>
            <a:r>
              <a:rPr lang="en-US" sz="2100" b="1" dirty="0"/>
              <a:t>population:</a:t>
            </a:r>
            <a:r>
              <a:rPr lang="en-US" sz="2100" dirty="0"/>
              <a:t> </a:t>
            </a:r>
            <a:r>
              <a:rPr lang="en-US" sz="2100" dirty="0" smtClean="0"/>
              <a:t>~25,000 beneficiaries (majority FFS</a:t>
            </a:r>
            <a:r>
              <a:rPr lang="en-US" sz="2100" dirty="0"/>
              <a:t>)</a:t>
            </a:r>
          </a:p>
          <a:p>
            <a:pPr lvl="0"/>
            <a:endParaRPr lang="en-US" sz="2100" b="1" dirty="0" smtClean="0"/>
          </a:p>
          <a:p>
            <a:pPr lvl="0"/>
            <a:r>
              <a:rPr lang="en-US" sz="2100" b="1" dirty="0" smtClean="0"/>
              <a:t>Eligibility: </a:t>
            </a:r>
            <a:r>
              <a:rPr lang="en-US" sz="2100" dirty="0" smtClean="0"/>
              <a:t>3 </a:t>
            </a:r>
            <a:r>
              <a:rPr lang="en-US" sz="2100" dirty="0"/>
              <a:t>or more chronic </a:t>
            </a:r>
            <a:r>
              <a:rPr lang="en-US" sz="2100" dirty="0" smtClean="0"/>
              <a:t>conditions</a:t>
            </a:r>
          </a:p>
          <a:p>
            <a:pPr lvl="0"/>
            <a:endParaRPr lang="en-US" sz="2100" b="1" dirty="0"/>
          </a:p>
          <a:p>
            <a:pPr lvl="0"/>
            <a:r>
              <a:rPr lang="en-US" sz="2100" b="1" dirty="0" smtClean="0"/>
              <a:t>Enrollment</a:t>
            </a:r>
            <a:r>
              <a:rPr lang="en-US" sz="2100" dirty="0" smtClean="0"/>
              <a:t>: Patients will be assigned to a My Health GPS provider through an opt-out process.  </a:t>
            </a:r>
          </a:p>
          <a:p>
            <a:pPr lvl="0"/>
            <a:endParaRPr lang="en-US" sz="2100" b="1" dirty="0"/>
          </a:p>
          <a:p>
            <a:r>
              <a:rPr lang="en-US" sz="2100" b="1" dirty="0" smtClean="0"/>
              <a:t>SPA </a:t>
            </a:r>
            <a:r>
              <a:rPr lang="en-US" sz="2100" b="1" dirty="0" smtClean="0"/>
              <a:t>Approval Date:</a:t>
            </a:r>
            <a:r>
              <a:rPr lang="en-US" sz="2100" dirty="0" smtClean="0"/>
              <a:t> </a:t>
            </a:r>
            <a:r>
              <a:rPr lang="en-US" sz="2100" dirty="0" smtClean="0"/>
              <a:t>February 6, 2017</a:t>
            </a:r>
            <a:endParaRPr lang="en-US" sz="2100" b="1" dirty="0" smtClean="0"/>
          </a:p>
          <a:p>
            <a:endParaRPr lang="en-US" sz="2100" b="1" dirty="0" smtClean="0"/>
          </a:p>
          <a:p>
            <a:r>
              <a:rPr lang="en-US" sz="2100" b="1" dirty="0" smtClean="0"/>
              <a:t>Program Start </a:t>
            </a:r>
            <a:r>
              <a:rPr lang="en-US" sz="2100" b="1" dirty="0"/>
              <a:t>Date:</a:t>
            </a:r>
            <a:r>
              <a:rPr lang="en-US" sz="2100" dirty="0"/>
              <a:t> </a:t>
            </a:r>
            <a:r>
              <a:rPr lang="en-US" sz="2100" dirty="0" smtClean="0"/>
              <a:t>July 1, 2017</a:t>
            </a:r>
            <a:endParaRPr lang="en-US" sz="2100" b="1" dirty="0" smtClean="0"/>
          </a:p>
        </p:txBody>
      </p:sp>
    </p:spTree>
    <p:extLst>
      <p:ext uri="{BB962C8B-B14F-4D97-AF65-F5344CB8AC3E}">
        <p14:creationId xmlns:p14="http://schemas.microsoft.com/office/powerpoint/2010/main" val="7916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Eligible Chronic Conditions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5B429DF-198E-4578-A342-586052B49AA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613336"/>
              </p:ext>
            </p:extLst>
          </p:nvPr>
        </p:nvGraphicFramePr>
        <p:xfrm>
          <a:off x="457200" y="1219200"/>
          <a:ext cx="832104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952"/>
                <a:gridCol w="4338088"/>
              </a:tblGrid>
              <a:tr h="914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 smtClean="0">
                          <a:effectLst/>
                        </a:rPr>
                        <a:t>Health Home-Eligible Chronic Condition</a:t>
                      </a:r>
                    </a:p>
                  </a:txBody>
                  <a:tcPr marL="2662" marR="2662" marT="266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Asthma/COPD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Malignancies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Cerebrovascular Disease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Myocardial Infarction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Congestive Heart Failure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Obesity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Chronic Renal </a:t>
                      </a:r>
                      <a:r>
                        <a:rPr lang="en-US" sz="1600" b="1" u="none" strike="noStrike" dirty="0" smtClean="0">
                          <a:effectLst/>
                        </a:rPr>
                        <a:t>Failure (Dialysis)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Paralysis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Conduction Disorders/Cardiac Dysrhythmias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Peripheral Atherosclerosis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Diabetes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Pulmonary Heart Disease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Hepatitis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Sickle Cell Anemia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HIV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Depression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Hyperlipidemia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Personality Disorders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Hypertension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Substance-Use Disorders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62" marR="2662" marT="266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7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My Health GPS Cohort Sicker, More Expensive than Average Medicaid Beneficiary (FY16)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8449" y="6356349"/>
            <a:ext cx="2133600" cy="365125"/>
          </a:xfrm>
        </p:spPr>
        <p:txBody>
          <a:bodyPr/>
          <a:lstStyle/>
          <a:p>
            <a:fld id="{E27D618F-42EB-4554-935E-FA97850B672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27238"/>
              </p:ext>
            </p:extLst>
          </p:nvPr>
        </p:nvGraphicFramePr>
        <p:xfrm>
          <a:off x="457200" y="1676393"/>
          <a:ext cx="8229599" cy="4648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4400"/>
                <a:gridCol w="1318004"/>
                <a:gridCol w="1060458"/>
                <a:gridCol w="1126737"/>
              </a:tblGrid>
              <a:tr h="774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My Health</a:t>
                      </a:r>
                      <a:r>
                        <a:rPr lang="en-US" sz="1400" baseline="0" dirty="0" smtClean="0">
                          <a:effectLst/>
                        </a:rPr>
                        <a:t> GPS Eligible Beneficiary </a:t>
                      </a:r>
                      <a:r>
                        <a:rPr lang="en-US" sz="1400" dirty="0" smtClean="0">
                          <a:effectLst/>
                        </a:rPr>
                        <a:t>Measure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FFS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MCO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4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Average spending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  15,951.03 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20,631.21 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10,281.77 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4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Average number of ED visits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for those with at least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 visit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6.3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6.5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6.1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4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Average number of ED visits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for all eligible)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4.1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4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Average number of inpatient stays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for those with at least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 stay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1.9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1.9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1.7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4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Average number of inpatient stays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for all eligible)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0.6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0.7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0.4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99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Provider Enrollment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L="40005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500" b="1" dirty="0"/>
              <a:t>Proficiency: </a:t>
            </a:r>
            <a:r>
              <a:rPr lang="en-US" sz="1500" dirty="0"/>
              <a:t>Demonstrate ability to:</a:t>
            </a:r>
          </a:p>
          <a:p>
            <a:pPr marL="800100" lvl="1" indent="-342900">
              <a:spcBef>
                <a:spcPts val="90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sz="1500" dirty="0"/>
              <a:t>Deliver core HH services, as well as document the services;</a:t>
            </a:r>
          </a:p>
          <a:p>
            <a:pPr marL="800100" lvl="1" indent="-342900">
              <a:spcBef>
                <a:spcPts val="90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sz="1500" dirty="0"/>
              <a:t>Directly provide, or subcontract for the provision of, HH services; and</a:t>
            </a:r>
          </a:p>
          <a:p>
            <a:pPr marL="800100" lvl="1" indent="-342900">
              <a:spcBef>
                <a:spcPts val="90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sz="1500" dirty="0"/>
              <a:t>Establish and maintain communication protocols with external health care partners</a:t>
            </a:r>
            <a:r>
              <a:rPr lang="en-US" sz="1500" dirty="0" smtClean="0"/>
              <a:t>.</a:t>
            </a:r>
            <a:endParaRPr lang="en-US" sz="1500" b="1" dirty="0" smtClean="0"/>
          </a:p>
          <a:p>
            <a:pPr marL="40005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500" b="1" dirty="0" smtClean="0"/>
              <a:t>PCMH Recognition: </a:t>
            </a:r>
            <a:r>
              <a:rPr lang="en-US" sz="1500" dirty="0" smtClean="0"/>
              <a:t>National </a:t>
            </a:r>
            <a:r>
              <a:rPr lang="en-US" sz="1500" dirty="0"/>
              <a:t>Committee for Quality Assurance </a:t>
            </a:r>
            <a:r>
              <a:rPr lang="en-US" sz="1500" dirty="0" smtClean="0"/>
              <a:t>(NCQA) Patient-Centered Medical Home (PCMH) Level 2</a:t>
            </a:r>
          </a:p>
          <a:p>
            <a:pPr marL="40005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500" b="1" dirty="0" smtClean="0"/>
              <a:t>Technology:</a:t>
            </a:r>
          </a:p>
          <a:p>
            <a:pPr marL="857250" lvl="1" indent="-342900">
              <a:spcBef>
                <a:spcPts val="90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sz="1500" dirty="0" smtClean="0"/>
              <a:t>Certified </a:t>
            </a:r>
            <a:r>
              <a:rPr lang="en-US" sz="1500" dirty="0"/>
              <a:t> </a:t>
            </a:r>
            <a:r>
              <a:rPr lang="en-US" sz="1500" dirty="0" smtClean="0"/>
              <a:t>electronic health record (EHR);</a:t>
            </a:r>
          </a:p>
          <a:p>
            <a:pPr marL="800100" lvl="1">
              <a:spcBef>
                <a:spcPts val="90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sz="1500" dirty="0" smtClean="0"/>
              <a:t>Hospital </a:t>
            </a:r>
            <a:r>
              <a:rPr lang="en-US" sz="1500" dirty="0"/>
              <a:t>and ER alerts for enrolled </a:t>
            </a:r>
            <a:r>
              <a:rPr lang="en-US" sz="1500" dirty="0" smtClean="0"/>
              <a:t>individuals</a:t>
            </a:r>
            <a:r>
              <a:rPr lang="en-US" sz="1500" dirty="0"/>
              <a:t> </a:t>
            </a:r>
            <a:r>
              <a:rPr lang="en-US" sz="1500" dirty="0" smtClean="0"/>
              <a:t>(i.e. CRISP alerts)</a:t>
            </a:r>
            <a:endParaRPr lang="en-US" sz="1500" dirty="0"/>
          </a:p>
          <a:p>
            <a:pPr marL="40005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500" b="1" dirty="0" smtClean="0"/>
              <a:t>Access: </a:t>
            </a:r>
            <a:r>
              <a:rPr lang="en-US" sz="1500" dirty="0" smtClean="0"/>
              <a:t>24/7 </a:t>
            </a:r>
            <a:r>
              <a:rPr lang="en-US" sz="1500" dirty="0"/>
              <a:t>access to clinical </a:t>
            </a:r>
            <a:r>
              <a:rPr lang="en-US" sz="1500" dirty="0" smtClean="0"/>
              <a:t>advice</a:t>
            </a:r>
            <a:endParaRPr lang="en-US" sz="1500" dirty="0"/>
          </a:p>
          <a:p>
            <a:pPr marL="40005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500" b="1" dirty="0" smtClean="0"/>
              <a:t>Staff: </a:t>
            </a:r>
            <a:r>
              <a:rPr lang="en-US" sz="1500" dirty="0" smtClean="0"/>
              <a:t>Staffing model of qualified </a:t>
            </a:r>
            <a:r>
              <a:rPr lang="en-US" sz="1500" dirty="0"/>
              <a:t>persons, </a:t>
            </a:r>
            <a:r>
              <a:rPr lang="en-US" sz="1500" dirty="0" smtClean="0"/>
              <a:t>that </a:t>
            </a:r>
            <a:r>
              <a:rPr lang="en-US" sz="1500" dirty="0"/>
              <a:t>fill the following roles for each acuity group of HH </a:t>
            </a:r>
            <a:r>
              <a:rPr lang="en-US" sz="1500" dirty="0" smtClean="0"/>
              <a:t>beneficiaries or offer </a:t>
            </a:r>
            <a:r>
              <a:rPr lang="en-US" sz="1500" dirty="0"/>
              <a:t>alternative staffing  </a:t>
            </a:r>
            <a:r>
              <a:rPr lang="en-US" sz="1500" dirty="0" smtClean="0"/>
              <a:t>model of comparable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0463-3B80-4EF7-934A-8628A667D71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9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17371</TotalTime>
  <Words>1150</Words>
  <Application>Microsoft Office PowerPoint</Application>
  <PresentationFormat>On-screen Show (4:3)</PresentationFormat>
  <Paragraphs>243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My Health GPS (Health Home 2) Policy Framework</vt:lpstr>
      <vt:lpstr>Today’s Agenda</vt:lpstr>
      <vt:lpstr>health home model</vt:lpstr>
      <vt:lpstr>CMS’ Health Home Overview</vt:lpstr>
      <vt:lpstr>My health gps</vt:lpstr>
      <vt:lpstr>My Health GPS Overview</vt:lpstr>
      <vt:lpstr>Eligible Chronic Conditions </vt:lpstr>
      <vt:lpstr>My Health GPS Cohort Sicker, More Expensive than Average Medicaid Beneficiary (FY16)</vt:lpstr>
      <vt:lpstr>Provider Enrollment Standards</vt:lpstr>
      <vt:lpstr>Pre-Approved Staffing Model</vt:lpstr>
      <vt:lpstr>To Receive Payment for Services….</vt:lpstr>
      <vt:lpstr>Payment Approach</vt:lpstr>
      <vt:lpstr>Early Beneficiary Enrollment and Reduction in Preventable Utilization is Key to Success</vt:lpstr>
      <vt:lpstr>HH2 HIE/Data Infrastructure</vt:lpstr>
      <vt:lpstr>Pre-Implementation Timeline</vt:lpstr>
      <vt:lpstr>Questions and answer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Weissfeld, Joe (DHCF)</dc:creator>
  <cp:lastModifiedBy>Joe Weissfeld</cp:lastModifiedBy>
  <cp:revision>231</cp:revision>
  <cp:lastPrinted>2016-10-14T16:54:22Z</cp:lastPrinted>
  <dcterms:created xsi:type="dcterms:W3CDTF">2015-12-28T21:03:02Z</dcterms:created>
  <dcterms:modified xsi:type="dcterms:W3CDTF">2017-02-26T21:38:12Z</dcterms:modified>
</cp:coreProperties>
</file>